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6" r:id="rId15"/>
    <p:sldId id="269" r:id="rId16"/>
    <p:sldId id="277" r:id="rId17"/>
    <p:sldId id="270" r:id="rId18"/>
    <p:sldId id="271" r:id="rId19"/>
    <p:sldId id="272" r:id="rId20"/>
    <p:sldId id="273" r:id="rId21"/>
    <p:sldId id="274" r:id="rId22"/>
    <p:sldId id="275" r:id="rId23"/>
  </p:sldIdLst>
  <p:sldSz cx="18288000" cy="10287000"/>
  <p:notesSz cx="6797675" cy="9926638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3C4"/>
    <a:srgbClr val="FF6B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74" d="100"/>
          <a:sy n="74" d="100"/>
        </p:scale>
        <p:origin x="53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46171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53508" tIns="26753" rIns="53508" bIns="26753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53508" tIns="26753" rIns="53508" bIns="26753"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53508" tIns="26753" rIns="53508" bIns="26753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53508" tIns="26753" rIns="53508" bIns="26753"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53508" tIns="26753" rIns="53508" bIns="26753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53508" tIns="26753" rIns="53508" bIns="26753"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53508" tIns="26753" rIns="53508" bIns="26753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53508" tIns="26753" rIns="53508" bIns="26753"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53508" tIns="26753" rIns="53508" bIns="26753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53508" tIns="26753" rIns="53508" bIns="26753"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53508" tIns="26753" rIns="53508" bIns="26753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53508" tIns="26753" rIns="53508" bIns="26753"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53508" tIns="26753" rIns="53508" bIns="26753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53508" tIns="26753" rIns="53508" bIns="26753"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53508" tIns="26753" rIns="53508" bIns="26753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53508" tIns="26753" rIns="53508" bIns="26753"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53508" tIns="26753" rIns="53508" bIns="26753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53508" tIns="26753" rIns="53508" bIns="26753"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53508" tIns="26753" rIns="53508" bIns="26753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53508" tIns="26753" rIns="53508" bIns="26753"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53508" tIns="26753" rIns="53508" bIns="26753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53508" tIns="26753" rIns="53508" bIns="26753"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53508" tIns="26753" rIns="53508" bIns="26753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53508" tIns="26753" rIns="53508" bIns="26753"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53508" tIns="26753" rIns="53508" bIns="26753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53508" tIns="26753" rIns="53508" bIns="26753"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53508" tIns="26753" rIns="53508" bIns="26753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53508" tIns="26753" rIns="53508" bIns="26753"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53508" tIns="26753" rIns="53508" bIns="26753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53508" tIns="26753" rIns="53508" bIns="26753"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53508" tIns="26753" rIns="53508" bIns="26753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53508" tIns="26753" rIns="53508" bIns="26753"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53508" tIns="26753" rIns="53508" bIns="26753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53508" tIns="26753" rIns="53508" bIns="26753"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53508" tIns="26753" rIns="53508" bIns="26753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53508" tIns="26753" rIns="53508" bIns="26753"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53508" tIns="26753" rIns="53508" bIns="26753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53508" tIns="26753" rIns="53508" bIns="26753"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53508" tIns="26753" rIns="53508" bIns="26753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53508" tIns="26753" rIns="53508" bIns="26753"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53508" tIns="26753" rIns="53508" bIns="26753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53508" tIns="26753" rIns="53508" bIns="26753"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53508" tIns="26753" rIns="53508" bIns="26753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53508" tIns="26753" rIns="53508" bIns="26753"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5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5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11" Type="http://schemas.openxmlformats.org/officeDocument/2006/relationships/image" Target="../media/image22.jpe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Relationship Id="rId9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5.png"/><Relationship Id="rId7" Type="http://schemas.openxmlformats.org/officeDocument/2006/relationships/image" Target="../media/image2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Relationship Id="rId9" Type="http://schemas.openxmlformats.org/officeDocument/2006/relationships/image" Target="../media/image3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jpe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38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4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8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9.jp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5.png"/><Relationship Id="rId5" Type="http://schemas.openxmlformats.org/officeDocument/2006/relationships/image" Target="../media/image54.jpeg"/><Relationship Id="rId4" Type="http://schemas.openxmlformats.org/officeDocument/2006/relationships/image" Target="../media/image5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5.png"/><Relationship Id="rId5" Type="http://schemas.openxmlformats.org/officeDocument/2006/relationships/image" Target="../media/image61.jpeg"/><Relationship Id="rId4" Type="http://schemas.openxmlformats.org/officeDocument/2006/relationships/image" Target="../media/image6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6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8.png"/><Relationship Id="rId4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1.png"/><Relationship Id="rId5" Type="http://schemas.openxmlformats.org/officeDocument/2006/relationships/image" Target="../media/image70.jpeg"/><Relationship Id="rId4" Type="http://schemas.openxmlformats.org/officeDocument/2006/relationships/image" Target="../media/image69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23.png"/><Relationship Id="rId7" Type="http://schemas.openxmlformats.org/officeDocument/2006/relationships/image" Target="../media/image7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10" Type="http://schemas.openxmlformats.org/officeDocument/2006/relationships/image" Target="../media/image78.png"/><Relationship Id="rId4" Type="http://schemas.openxmlformats.org/officeDocument/2006/relationships/image" Target="../media/image72.png"/><Relationship Id="rId9" Type="http://schemas.openxmlformats.org/officeDocument/2006/relationships/image" Target="../media/image7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82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1.jpg"/><Relationship Id="rId5" Type="http://schemas.openxmlformats.org/officeDocument/2006/relationships/image" Target="../media/image80.jpg"/><Relationship Id="rId4" Type="http://schemas.openxmlformats.org/officeDocument/2006/relationships/image" Target="../media/image79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1.jpeg"/><Relationship Id="rId7" Type="http://schemas.openxmlformats.org/officeDocument/2006/relationships/image" Target="../media/image7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2A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gen-dedup-3baf11b8eff2111d754cbe2b80f36f46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gen-dedup-923cad50c45051749afa5d72ba762f85.png"/>
          <p:cNvPicPr>
            <a:picLocks noChangeAspect="1"/>
          </p:cNvPicPr>
          <p:nvPr/>
        </p:nvPicPr>
        <p:blipFill>
          <a:blip r:embed="rId4"/>
          <a:srcRect l="-57" r="-57"/>
          <a:stretch/>
        </p:blipFill>
        <p:spPr>
          <a:xfrm>
            <a:off x="0" y="0"/>
            <a:ext cx="133502" cy="10287000"/>
          </a:xfrm>
          <a:prstGeom prst="rect">
            <a:avLst/>
          </a:prstGeom>
        </p:spPr>
      </p:pic>
      <p:pic>
        <p:nvPicPr>
          <p:cNvPr id="4" name="Image 2" descr="gen-dedup-1c4c1dc11e395351ffc6673b68bb55ed.png"/>
          <p:cNvPicPr>
            <a:picLocks noChangeAspect="1"/>
          </p:cNvPicPr>
          <p:nvPr/>
        </p:nvPicPr>
        <p:blipFill>
          <a:blip r:embed="rId5"/>
          <a:srcRect l="-420" r="-420"/>
          <a:stretch/>
        </p:blipFill>
        <p:spPr>
          <a:xfrm>
            <a:off x="1143000" y="3810305"/>
            <a:ext cx="952805" cy="28346"/>
          </a:xfrm>
          <a:prstGeom prst="rect">
            <a:avLst/>
          </a:prstGeom>
        </p:spPr>
      </p:pic>
      <p:sp>
        <p:nvSpPr>
          <p:cNvPr id="5" name="Shape 0"/>
          <p:cNvSpPr/>
          <p:nvPr/>
        </p:nvSpPr>
        <p:spPr>
          <a:xfrm>
            <a:off x="13525805" y="1904695"/>
            <a:ext cx="1828800" cy="1828800"/>
          </a:xfrm>
          <a:prstGeom prst="roundRect">
            <a:avLst>
              <a:gd name="adj" fmla="val 7300"/>
            </a:avLst>
          </a:prstGeom>
          <a:solidFill>
            <a:srgbClr val="FF6B1A">
              <a:alpha val="15000"/>
            </a:srgbClr>
          </a:solidFill>
          <a:ln w="12700">
            <a:solidFill>
              <a:srgbClr val="FF6B1A">
                <a:alpha val="50000"/>
              </a:srgbClr>
            </a:solidFill>
            <a:prstDash val="solid"/>
          </a:ln>
        </p:spPr>
      </p:sp>
      <p:sp>
        <p:nvSpPr>
          <p:cNvPr id="6" name="Text 1"/>
          <p:cNvSpPr txBox="1"/>
          <p:nvPr/>
        </p:nvSpPr>
        <p:spPr>
          <a:xfrm>
            <a:off x="13525805" y="1904695"/>
            <a:ext cx="1828800" cy="18288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700" dirty="0">
                <a:solidFill>
                  <a:srgbClr val="000000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📹</a:t>
            </a:r>
            <a:endParaRPr lang="en-US" sz="5700" dirty="0"/>
          </a:p>
        </p:txBody>
      </p:sp>
      <p:sp>
        <p:nvSpPr>
          <p:cNvPr id="7" name="Shape 2"/>
          <p:cNvSpPr/>
          <p:nvPr/>
        </p:nvSpPr>
        <p:spPr>
          <a:xfrm>
            <a:off x="15506395" y="1904695"/>
            <a:ext cx="1828800" cy="1828800"/>
          </a:xfrm>
          <a:prstGeom prst="roundRect">
            <a:avLst>
              <a:gd name="adj" fmla="val 7300"/>
            </a:avLst>
          </a:prstGeom>
          <a:solidFill>
            <a:srgbClr val="00A3C4">
              <a:alpha val="15000"/>
            </a:srgbClr>
          </a:solidFill>
          <a:ln w="12700">
            <a:solidFill>
              <a:srgbClr val="00A3C4">
                <a:alpha val="50000"/>
              </a:srgbClr>
            </a:solidFill>
            <a:prstDash val="solid"/>
          </a:ln>
        </p:spPr>
      </p:sp>
      <p:sp>
        <p:nvSpPr>
          <p:cNvPr id="8" name="Text 3"/>
          <p:cNvSpPr txBox="1"/>
          <p:nvPr/>
        </p:nvSpPr>
        <p:spPr>
          <a:xfrm>
            <a:off x="15506395" y="1904695"/>
            <a:ext cx="1828800" cy="18288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700" dirty="0">
                <a:solidFill>
                  <a:srgbClr val="000000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🚦</a:t>
            </a:r>
            <a:endParaRPr lang="en-US" sz="5700" dirty="0"/>
          </a:p>
        </p:txBody>
      </p:sp>
      <p:sp>
        <p:nvSpPr>
          <p:cNvPr id="9" name="Shape 4"/>
          <p:cNvSpPr/>
          <p:nvPr/>
        </p:nvSpPr>
        <p:spPr>
          <a:xfrm>
            <a:off x="13525805" y="3886200"/>
            <a:ext cx="1828800" cy="1828800"/>
          </a:xfrm>
          <a:prstGeom prst="roundRect">
            <a:avLst>
              <a:gd name="adj" fmla="val 7300"/>
            </a:avLst>
          </a:prstGeom>
          <a:solidFill>
            <a:srgbClr val="00A3C4">
              <a:alpha val="15000"/>
            </a:srgbClr>
          </a:solidFill>
          <a:ln w="12700">
            <a:solidFill>
              <a:srgbClr val="00A3C4">
                <a:alpha val="50000"/>
              </a:srgbClr>
            </a:solidFill>
            <a:prstDash val="solid"/>
          </a:ln>
        </p:spPr>
      </p:sp>
      <p:sp>
        <p:nvSpPr>
          <p:cNvPr id="10" name="Text 5"/>
          <p:cNvSpPr txBox="1"/>
          <p:nvPr/>
        </p:nvSpPr>
        <p:spPr>
          <a:xfrm>
            <a:off x="13525805" y="3886200"/>
            <a:ext cx="1828800" cy="18288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700" dirty="0">
                <a:solidFill>
                  <a:srgbClr val="000000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🌊</a:t>
            </a:r>
            <a:endParaRPr lang="en-US" sz="5700" dirty="0"/>
          </a:p>
        </p:txBody>
      </p:sp>
      <p:sp>
        <p:nvSpPr>
          <p:cNvPr id="11" name="Shape 6"/>
          <p:cNvSpPr/>
          <p:nvPr/>
        </p:nvSpPr>
        <p:spPr>
          <a:xfrm>
            <a:off x="15506395" y="3886200"/>
            <a:ext cx="1828800" cy="1828800"/>
          </a:xfrm>
          <a:prstGeom prst="roundRect">
            <a:avLst>
              <a:gd name="adj" fmla="val 7300"/>
            </a:avLst>
          </a:prstGeom>
          <a:solidFill>
            <a:srgbClr val="FF6B1A">
              <a:alpha val="15000"/>
            </a:srgbClr>
          </a:solidFill>
          <a:ln w="12700">
            <a:solidFill>
              <a:srgbClr val="FF6B1A">
                <a:alpha val="50000"/>
              </a:srgbClr>
            </a:solidFill>
            <a:prstDash val="solid"/>
          </a:ln>
        </p:spPr>
      </p:sp>
      <p:sp>
        <p:nvSpPr>
          <p:cNvPr id="12" name="Text 7"/>
          <p:cNvSpPr txBox="1"/>
          <p:nvPr/>
        </p:nvSpPr>
        <p:spPr>
          <a:xfrm>
            <a:off x="15506395" y="3886200"/>
            <a:ext cx="1828800" cy="18288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700" dirty="0">
                <a:solidFill>
                  <a:srgbClr val="000000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🚨</a:t>
            </a:r>
            <a:endParaRPr lang="en-US" sz="5700" dirty="0"/>
          </a:p>
        </p:txBody>
      </p:sp>
      <p:sp>
        <p:nvSpPr>
          <p:cNvPr id="13" name="Shape 8"/>
          <p:cNvSpPr/>
          <p:nvPr/>
        </p:nvSpPr>
        <p:spPr>
          <a:xfrm>
            <a:off x="1143000" y="761695"/>
            <a:ext cx="2286000" cy="743407"/>
          </a:xfrm>
          <a:prstGeom prst="roundRect">
            <a:avLst>
              <a:gd name="adj" fmla="val 7749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14" name="Image 3" descr="gen-dedup-23b1bc8ed03b98f0816e8ce8fd1546ba.png"/>
          <p:cNvPicPr>
            <a:picLocks noChangeAspect="1"/>
          </p:cNvPicPr>
          <p:nvPr/>
        </p:nvPicPr>
        <p:blipFill>
          <a:blip r:embed="rId6"/>
          <a:srcRect l="-156" r="-156"/>
          <a:stretch/>
        </p:blipFill>
        <p:spPr>
          <a:xfrm>
            <a:off x="1716329" y="875995"/>
            <a:ext cx="1143000" cy="514807"/>
          </a:xfrm>
          <a:prstGeom prst="rect">
            <a:avLst/>
          </a:prstGeom>
        </p:spPr>
      </p:pic>
      <p:sp>
        <p:nvSpPr>
          <p:cNvPr id="15" name="Shape 9"/>
          <p:cNvSpPr/>
          <p:nvPr/>
        </p:nvSpPr>
        <p:spPr>
          <a:xfrm>
            <a:off x="0" y="9239098"/>
            <a:ext cx="18288000" cy="1047902"/>
          </a:xfrm>
          <a:prstGeom prst="rect">
            <a:avLst/>
          </a:prstGeom>
          <a:solidFill>
            <a:srgbClr val="061B3E">
              <a:alpha val="85000"/>
            </a:srgbClr>
          </a:solidFill>
          <a:ln/>
        </p:spPr>
      </p:sp>
      <p:sp>
        <p:nvSpPr>
          <p:cNvPr id="16" name="Shape 10"/>
          <p:cNvSpPr/>
          <p:nvPr/>
        </p:nvSpPr>
        <p:spPr>
          <a:xfrm>
            <a:off x="0" y="9239098"/>
            <a:ext cx="18288000" cy="19202"/>
          </a:xfrm>
          <a:prstGeom prst="rect">
            <a:avLst/>
          </a:prstGeom>
          <a:solidFill>
            <a:srgbClr val="FF6B1A">
              <a:alpha val="40000"/>
            </a:srgbClr>
          </a:solidFill>
          <a:ln w="12700">
            <a:solidFill>
              <a:srgbClr val="FF6B1A">
                <a:alpha val="0"/>
              </a:srgbClr>
            </a:solidFill>
            <a:prstDash val="solid"/>
          </a:ln>
        </p:spPr>
      </p:sp>
      <p:sp>
        <p:nvSpPr>
          <p:cNvPr id="17" name="Text 11"/>
          <p:cNvSpPr txBox="1"/>
          <p:nvPr/>
        </p:nvSpPr>
        <p:spPr>
          <a:xfrm>
            <a:off x="3619195" y="952805"/>
            <a:ext cx="3810305" cy="4764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b="1" kern="0" spc="-37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주식회사 한민경테크</a:t>
            </a:r>
            <a:endParaRPr lang="en-US" sz="1800" dirty="0"/>
          </a:p>
        </p:txBody>
      </p:sp>
      <p:sp>
        <p:nvSpPr>
          <p:cNvPr id="18" name="Text 12"/>
          <p:cNvSpPr txBox="1"/>
          <p:nvPr/>
        </p:nvSpPr>
        <p:spPr>
          <a:xfrm>
            <a:off x="1143000" y="3238805"/>
            <a:ext cx="762061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kern="0" spc="450" dirty="0">
                <a:solidFill>
                  <a:srgbClr val="FF6B1A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BUSINESS PROPOSAL · 2026</a:t>
            </a:r>
            <a:endParaRPr lang="en-US" sz="1600" dirty="0"/>
          </a:p>
        </p:txBody>
      </p:sp>
      <p:sp>
        <p:nvSpPr>
          <p:cNvPr id="19" name="Text 13"/>
          <p:cNvSpPr txBox="1"/>
          <p:nvPr/>
        </p:nvSpPr>
        <p:spPr>
          <a:xfrm>
            <a:off x="1143000" y="4095598"/>
            <a:ext cx="13335610" cy="21909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ko-KR" altLang="en-US" sz="6600" b="1" kern="0" spc="-187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부산시</a:t>
            </a:r>
            <a:r>
              <a:rPr lang="en-US" sz="6600" b="1" kern="0" spc="-187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 재난안전·보안</a:t>
            </a:r>
            <a:endParaRPr lang="en-US" sz="6600" dirty="0"/>
          </a:p>
          <a:p>
            <a:pPr marL="0" indent="0" algn="l">
              <a:buNone/>
            </a:pPr>
            <a:r>
              <a:rPr lang="en-US" sz="6600" b="1" kern="0" spc="-187" dirty="0">
                <a:solidFill>
                  <a:schemeClr val="accent4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인프라 통합 솔루션</a:t>
            </a:r>
            <a:r>
              <a:rPr lang="en-US" sz="6600" b="1" kern="0" spc="-187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 제안</a:t>
            </a:r>
            <a:endParaRPr lang="en-US" sz="6600" dirty="0"/>
          </a:p>
        </p:txBody>
      </p:sp>
      <p:sp>
        <p:nvSpPr>
          <p:cNvPr id="20" name="Text 14"/>
          <p:cNvSpPr txBox="1"/>
          <p:nvPr/>
        </p:nvSpPr>
        <p:spPr>
          <a:xfrm>
            <a:off x="1143000" y="6620256"/>
            <a:ext cx="13335610" cy="3813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ko-KR" altLang="en-US" sz="1900" b="1" kern="0" spc="-22" dirty="0">
                <a:solidFill>
                  <a:schemeClr val="accent4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신뢰</a:t>
            </a:r>
            <a:r>
              <a:rPr lang="ko-KR" altLang="en-US" sz="1900" kern="0" spc="-22" dirty="0">
                <a:solidFill>
                  <a:srgbClr val="CBD5E1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를 </a:t>
            </a:r>
            <a:r>
              <a:rPr lang="ko-KR" altLang="en-US" sz="1900" b="1" kern="0" spc="-22" dirty="0">
                <a:solidFill>
                  <a:srgbClr val="CBD5E1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설치</a:t>
            </a:r>
            <a:r>
              <a:rPr lang="ko-KR" altLang="en-US" sz="1900" kern="0" spc="-22" dirty="0">
                <a:solidFill>
                  <a:srgbClr val="CBD5E1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하는 기업</a:t>
            </a:r>
            <a:r>
              <a:rPr lang="en-US" sz="1900" kern="0" spc="-22" dirty="0">
                <a:solidFill>
                  <a:srgbClr val="CBD5E1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,  45년 업력의 부산 대표 전문기업</a:t>
            </a:r>
            <a:endParaRPr lang="en-US" sz="1900" dirty="0"/>
          </a:p>
        </p:txBody>
      </p:sp>
      <p:sp>
        <p:nvSpPr>
          <p:cNvPr id="21" name="Shape 15"/>
          <p:cNvSpPr/>
          <p:nvPr/>
        </p:nvSpPr>
        <p:spPr>
          <a:xfrm>
            <a:off x="1143000" y="7334402"/>
            <a:ext cx="2009851" cy="448056"/>
          </a:xfrm>
          <a:prstGeom prst="roundRect">
            <a:avLst>
              <a:gd name="adj" fmla="val 50000"/>
            </a:avLst>
          </a:prstGeom>
          <a:noFill/>
          <a:ln w="12700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22" name="Text 16"/>
          <p:cNvSpPr/>
          <p:nvPr/>
        </p:nvSpPr>
        <p:spPr>
          <a:xfrm>
            <a:off x="1143000" y="7334402"/>
            <a:ext cx="2009851" cy="448056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none" lIns="215900" tIns="114300" rIns="215900" bIns="11430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① CCTV MAS 카메라</a:t>
            </a:r>
            <a:endParaRPr lang="en-US" sz="1300" dirty="0"/>
          </a:p>
        </p:txBody>
      </p:sp>
      <p:sp>
        <p:nvSpPr>
          <p:cNvPr id="23" name="Shape 17"/>
          <p:cNvSpPr/>
          <p:nvPr/>
        </p:nvSpPr>
        <p:spPr>
          <a:xfrm>
            <a:off x="3279038" y="7334402"/>
            <a:ext cx="1429207" cy="448056"/>
          </a:xfrm>
          <a:prstGeom prst="roundRect">
            <a:avLst>
              <a:gd name="adj" fmla="val 50000"/>
            </a:avLst>
          </a:prstGeom>
          <a:noFill/>
          <a:ln w="12700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24" name="Text 18"/>
          <p:cNvSpPr/>
          <p:nvPr/>
        </p:nvSpPr>
        <p:spPr>
          <a:xfrm>
            <a:off x="3279038" y="7334402"/>
            <a:ext cx="1429207" cy="448056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none" lIns="215900" tIns="114300" rIns="215900" bIns="11430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② LED 볼라드</a:t>
            </a:r>
            <a:endParaRPr lang="en-US" sz="1300" dirty="0"/>
          </a:p>
        </p:txBody>
      </p:sp>
      <p:sp>
        <p:nvSpPr>
          <p:cNvPr id="25" name="Shape 19"/>
          <p:cNvSpPr/>
          <p:nvPr/>
        </p:nvSpPr>
        <p:spPr>
          <a:xfrm>
            <a:off x="4840834" y="7334402"/>
            <a:ext cx="1676095" cy="448056"/>
          </a:xfrm>
          <a:prstGeom prst="roundRect">
            <a:avLst>
              <a:gd name="adj" fmla="val 50000"/>
            </a:avLst>
          </a:prstGeom>
          <a:noFill/>
          <a:ln w="12700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26" name="Text 20"/>
          <p:cNvSpPr/>
          <p:nvPr/>
        </p:nvSpPr>
        <p:spPr>
          <a:xfrm>
            <a:off x="4840834" y="7334402"/>
            <a:ext cx="1677010" cy="448056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none" lIns="215900" tIns="114300" rIns="215900" bIns="11430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③ 하천차단시스템</a:t>
            </a:r>
            <a:endParaRPr lang="en-US" sz="1300" dirty="0"/>
          </a:p>
        </p:txBody>
      </p:sp>
      <p:sp>
        <p:nvSpPr>
          <p:cNvPr id="27" name="Shape 21"/>
          <p:cNvSpPr/>
          <p:nvPr/>
        </p:nvSpPr>
        <p:spPr>
          <a:xfrm>
            <a:off x="6642202" y="7334402"/>
            <a:ext cx="1714500" cy="448056"/>
          </a:xfrm>
          <a:prstGeom prst="roundRect">
            <a:avLst>
              <a:gd name="adj" fmla="val 50000"/>
            </a:avLst>
          </a:prstGeom>
          <a:noFill/>
          <a:ln w="12700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28" name="Text 22"/>
          <p:cNvSpPr/>
          <p:nvPr/>
        </p:nvSpPr>
        <p:spPr>
          <a:xfrm>
            <a:off x="6642202" y="7334402"/>
            <a:ext cx="1714500" cy="448056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none" lIns="215900" tIns="114300" rIns="215900" bIns="11430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④ 음성인식 비상벨</a:t>
            </a:r>
            <a:endParaRPr lang="en-US" sz="1300" dirty="0"/>
          </a:p>
        </p:txBody>
      </p:sp>
      <p:sp>
        <p:nvSpPr>
          <p:cNvPr id="29" name="Text 23"/>
          <p:cNvSpPr txBox="1"/>
          <p:nvPr/>
        </p:nvSpPr>
        <p:spPr>
          <a:xfrm>
            <a:off x="1143000" y="9430207"/>
            <a:ext cx="3810305" cy="1527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75" dirty="0">
                <a:solidFill>
                  <a:srgbClr val="FF6B1A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제 안 사</a:t>
            </a:r>
            <a:endParaRPr lang="en-US" sz="1000" dirty="0"/>
          </a:p>
        </p:txBody>
      </p:sp>
      <p:sp>
        <p:nvSpPr>
          <p:cNvPr id="30" name="Text 24"/>
          <p:cNvSpPr txBox="1"/>
          <p:nvPr/>
        </p:nvSpPr>
        <p:spPr>
          <a:xfrm>
            <a:off x="1143000" y="9639605"/>
            <a:ext cx="3810305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500" b="1" kern="0" spc="-22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주식회사 한민경테크</a:t>
            </a:r>
            <a:endParaRPr lang="en-US" sz="1500" dirty="0"/>
          </a:p>
        </p:txBody>
      </p:sp>
      <p:sp>
        <p:nvSpPr>
          <p:cNvPr id="31" name="Text 25"/>
          <p:cNvSpPr txBox="1"/>
          <p:nvPr/>
        </p:nvSpPr>
        <p:spPr>
          <a:xfrm>
            <a:off x="6096305" y="9430207"/>
            <a:ext cx="3810305" cy="1527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75" dirty="0">
                <a:solidFill>
                  <a:srgbClr val="FF6B1A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제 출 일</a:t>
            </a:r>
            <a:endParaRPr lang="en-US" sz="1000" dirty="0"/>
          </a:p>
        </p:txBody>
      </p:sp>
      <p:sp>
        <p:nvSpPr>
          <p:cNvPr id="32" name="Text 26"/>
          <p:cNvSpPr txBox="1"/>
          <p:nvPr/>
        </p:nvSpPr>
        <p:spPr>
          <a:xfrm>
            <a:off x="6096305" y="9639605"/>
            <a:ext cx="3810305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500" b="1" kern="0" spc="-22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2026. 07. 13.</a:t>
            </a:r>
            <a:endParaRPr lang="en-US" sz="1500" dirty="0"/>
          </a:p>
        </p:txBody>
      </p:sp>
      <p:sp>
        <p:nvSpPr>
          <p:cNvPr id="33" name="Text 27"/>
          <p:cNvSpPr txBox="1"/>
          <p:nvPr/>
        </p:nvSpPr>
        <p:spPr>
          <a:xfrm>
            <a:off x="11048695" y="9430207"/>
            <a:ext cx="6096305" cy="1527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75" dirty="0">
                <a:solidFill>
                  <a:srgbClr val="FF6B1A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제 출 처</a:t>
            </a:r>
            <a:endParaRPr lang="en-US" sz="1000" dirty="0"/>
          </a:p>
        </p:txBody>
      </p:sp>
      <p:sp>
        <p:nvSpPr>
          <p:cNvPr id="34" name="Text 28"/>
          <p:cNvSpPr txBox="1"/>
          <p:nvPr/>
        </p:nvSpPr>
        <p:spPr>
          <a:xfrm>
            <a:off x="11048695" y="9639605"/>
            <a:ext cx="6096305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500" b="1" kern="0" spc="-22" dirty="0" err="1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지방자치단체</a:t>
            </a:r>
            <a:r>
              <a:rPr lang="en-US" sz="1500" b="1" kern="0" spc="-22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 / 귀중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gen-dedup-326161b6144f871dbd809aaade99eaaf.png"/>
          <p:cNvPicPr>
            <a:picLocks noChangeAspect="1"/>
          </p:cNvPicPr>
          <p:nvPr/>
        </p:nvPicPr>
        <p:blipFill>
          <a:blip r:embed="rId3"/>
          <a:srcRect l="-201" r="-201"/>
          <a:stretch/>
        </p:blipFill>
        <p:spPr>
          <a:xfrm>
            <a:off x="0" y="0"/>
            <a:ext cx="18288000" cy="75895"/>
          </a:xfrm>
          <a:prstGeom prst="rect">
            <a:avLst/>
          </a:prstGeom>
        </p:spPr>
      </p:pic>
      <p:pic>
        <p:nvPicPr>
          <p:cNvPr id="3" name="Image 1" descr="gen-dedup-14abe9e55b690e6b65d2c97c08a5452f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52805" y="2667305"/>
            <a:ext cx="4953305" cy="4953305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6381598" y="2667305"/>
            <a:ext cx="5333695" cy="2333549"/>
          </a:xfrm>
          <a:prstGeom prst="roundRect">
            <a:avLst>
              <a:gd name="adj" fmla="val 5721"/>
            </a:avLst>
          </a:prstGeom>
          <a:solidFill>
            <a:srgbClr val="F5F7FA"/>
          </a:solidFill>
          <a:ln/>
        </p:spPr>
      </p:sp>
      <p:sp>
        <p:nvSpPr>
          <p:cNvPr id="5" name="Shape 1"/>
          <p:cNvSpPr/>
          <p:nvPr/>
        </p:nvSpPr>
        <p:spPr>
          <a:xfrm>
            <a:off x="6381598" y="2667305"/>
            <a:ext cx="47549" cy="2333549"/>
          </a:xfrm>
          <a:prstGeom prst="roundRect">
            <a:avLst>
              <a:gd name="adj" fmla="val 280768"/>
            </a:avLst>
          </a:prstGeom>
          <a:solidFill>
            <a:srgbClr val="FF6B1A"/>
          </a:solidFill>
          <a:ln w="12700">
            <a:solidFill>
              <a:srgbClr val="FF6B1A">
                <a:alpha val="0"/>
              </a:srgbClr>
            </a:solidFill>
            <a:prstDash val="solid"/>
          </a:ln>
        </p:spPr>
      </p:sp>
      <p:sp>
        <p:nvSpPr>
          <p:cNvPr id="6" name="Text 2"/>
          <p:cNvSpPr txBox="1"/>
          <p:nvPr/>
        </p:nvSpPr>
        <p:spPr>
          <a:xfrm>
            <a:off x="6734556" y="2971800"/>
            <a:ext cx="4677156" cy="17190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100" b="1" kern="0" spc="113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CEO / 대표이사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734556" y="3238805"/>
            <a:ext cx="4677156" cy="5056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3300" b="1" kern="0" spc="-75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한 민 경</a:t>
            </a:r>
            <a:endParaRPr lang="en-US" sz="3300" dirty="0"/>
          </a:p>
        </p:txBody>
      </p:sp>
      <p:sp>
        <p:nvSpPr>
          <p:cNvPr id="8" name="Text 4"/>
          <p:cNvSpPr txBox="1"/>
          <p:nvPr/>
        </p:nvSpPr>
        <p:spPr>
          <a:xfrm>
            <a:off x="6734556" y="3852367"/>
            <a:ext cx="4677156" cy="4727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44"/>
              </a:lnSpc>
              <a:buNone/>
            </a:pPr>
            <a:r>
              <a:rPr lang="en-US" sz="11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여성기업 · 중소기업 확인</a:t>
            </a:r>
            <a:endParaRPr lang="en-US" sz="1100" dirty="0"/>
          </a:p>
          <a:p>
            <a:pPr marL="0" indent="0" algn="l">
              <a:lnSpc>
                <a:spcPts val="1744"/>
              </a:lnSpc>
              <a:buNone/>
            </a:pPr>
            <a:r>
              <a:rPr lang="en-US" sz="11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B2G 관공서 사업 전담 리더십</a:t>
            </a:r>
            <a:endParaRPr lang="en-US" sz="1100" dirty="0"/>
          </a:p>
        </p:txBody>
      </p:sp>
      <p:sp>
        <p:nvSpPr>
          <p:cNvPr id="9" name="Shape 5"/>
          <p:cNvSpPr/>
          <p:nvPr/>
        </p:nvSpPr>
        <p:spPr>
          <a:xfrm>
            <a:off x="11906402" y="2667305"/>
            <a:ext cx="5333695" cy="2333549"/>
          </a:xfrm>
          <a:prstGeom prst="roundRect">
            <a:avLst>
              <a:gd name="adj" fmla="val 5721"/>
            </a:avLst>
          </a:prstGeom>
          <a:solidFill>
            <a:srgbClr val="F5F7FA"/>
          </a:solidFill>
          <a:ln/>
        </p:spPr>
      </p:sp>
      <p:sp>
        <p:nvSpPr>
          <p:cNvPr id="10" name="Shape 6"/>
          <p:cNvSpPr/>
          <p:nvPr/>
        </p:nvSpPr>
        <p:spPr>
          <a:xfrm>
            <a:off x="11906402" y="2667305"/>
            <a:ext cx="47549" cy="2333549"/>
          </a:xfrm>
          <a:prstGeom prst="roundRect">
            <a:avLst>
              <a:gd name="adj" fmla="val 280768"/>
            </a:avLst>
          </a:prstGeom>
          <a:solidFill>
            <a:srgbClr val="00A3C4"/>
          </a:solidFill>
          <a:ln w="12700">
            <a:solidFill>
              <a:srgbClr val="00A3C4">
                <a:alpha val="0"/>
              </a:srgbClr>
            </a:solidFill>
            <a:prstDash val="solid"/>
          </a:ln>
        </p:spPr>
      </p:sp>
      <p:sp>
        <p:nvSpPr>
          <p:cNvPr id="11" name="Text 7"/>
          <p:cNvSpPr txBox="1"/>
          <p:nvPr/>
        </p:nvSpPr>
        <p:spPr>
          <a:xfrm>
            <a:off x="12258446" y="2971800"/>
            <a:ext cx="4677156" cy="17190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100" b="1" kern="0" spc="113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FOUNDED / 설립일</a:t>
            </a:r>
            <a:endParaRPr lang="en-US" sz="1100" dirty="0"/>
          </a:p>
        </p:txBody>
      </p:sp>
      <p:sp>
        <p:nvSpPr>
          <p:cNvPr id="12" name="Text 8"/>
          <p:cNvSpPr txBox="1"/>
          <p:nvPr/>
        </p:nvSpPr>
        <p:spPr>
          <a:xfrm>
            <a:off x="12258446" y="3238805"/>
            <a:ext cx="4677156" cy="5056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3300" b="1" kern="0" spc="-75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2021. 10. 08</a:t>
            </a:r>
            <a:endParaRPr lang="en-US" sz="3300" dirty="0"/>
          </a:p>
        </p:txBody>
      </p:sp>
      <p:sp>
        <p:nvSpPr>
          <p:cNvPr id="13" name="Text 9"/>
          <p:cNvSpPr txBox="1"/>
          <p:nvPr/>
        </p:nvSpPr>
        <p:spPr>
          <a:xfrm>
            <a:off x="12258446" y="3852367"/>
            <a:ext cx="4677156" cy="4727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44"/>
              </a:lnSpc>
              <a:buNone/>
            </a:pPr>
            <a:r>
              <a:rPr lang="en-US" sz="11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자본금 5억원</a:t>
            </a:r>
            <a:endParaRPr lang="en-US" sz="1100" dirty="0"/>
          </a:p>
          <a:p>
            <a:pPr marL="0" indent="0" algn="l">
              <a:lnSpc>
                <a:spcPts val="1744"/>
              </a:lnSpc>
              <a:buNone/>
            </a:pPr>
            <a:r>
              <a:rPr lang="en-US" sz="11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사업자등록번호 438-87-02276</a:t>
            </a:r>
            <a:endParaRPr lang="en-US" sz="1100" dirty="0"/>
          </a:p>
        </p:txBody>
      </p:sp>
      <p:sp>
        <p:nvSpPr>
          <p:cNvPr id="14" name="Shape 10"/>
          <p:cNvSpPr/>
          <p:nvPr/>
        </p:nvSpPr>
        <p:spPr>
          <a:xfrm>
            <a:off x="6381598" y="5191049"/>
            <a:ext cx="5333695" cy="2333549"/>
          </a:xfrm>
          <a:prstGeom prst="roundRect">
            <a:avLst>
              <a:gd name="adj" fmla="val 5721"/>
            </a:avLst>
          </a:prstGeom>
          <a:solidFill>
            <a:srgbClr val="F5F7FA"/>
          </a:solidFill>
          <a:ln/>
        </p:spPr>
      </p:sp>
      <p:sp>
        <p:nvSpPr>
          <p:cNvPr id="15" name="Shape 11"/>
          <p:cNvSpPr/>
          <p:nvPr/>
        </p:nvSpPr>
        <p:spPr>
          <a:xfrm>
            <a:off x="6381598" y="5191049"/>
            <a:ext cx="47549" cy="2333549"/>
          </a:xfrm>
          <a:prstGeom prst="roundRect">
            <a:avLst>
              <a:gd name="adj" fmla="val 280768"/>
            </a:avLst>
          </a:prstGeom>
          <a:solidFill>
            <a:srgbClr val="FF6B1A"/>
          </a:solidFill>
          <a:ln w="12700">
            <a:solidFill>
              <a:srgbClr val="FF6B1A">
                <a:alpha val="0"/>
              </a:srgbClr>
            </a:solidFill>
            <a:prstDash val="solid"/>
          </a:ln>
        </p:spPr>
      </p:sp>
      <p:sp>
        <p:nvSpPr>
          <p:cNvPr id="16" name="Text 12"/>
          <p:cNvSpPr txBox="1"/>
          <p:nvPr/>
        </p:nvSpPr>
        <p:spPr>
          <a:xfrm>
            <a:off x="6734556" y="5495544"/>
            <a:ext cx="4677156" cy="17190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100" b="1" kern="0" spc="113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HEAD OFFICE / 본사</a:t>
            </a:r>
            <a:endParaRPr lang="en-US" sz="1100" dirty="0"/>
          </a:p>
        </p:txBody>
      </p:sp>
      <p:sp>
        <p:nvSpPr>
          <p:cNvPr id="17" name="Text 13"/>
          <p:cNvSpPr txBox="1"/>
          <p:nvPr/>
        </p:nvSpPr>
        <p:spPr>
          <a:xfrm>
            <a:off x="6734556" y="5762549"/>
            <a:ext cx="4677156" cy="6483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900" b="1" kern="0" spc="-37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부산광역시 동래구</a:t>
            </a:r>
            <a:endParaRPr lang="en-US" sz="1900" dirty="0"/>
          </a:p>
          <a:p>
            <a:pPr marL="0" indent="0" algn="l">
              <a:buNone/>
            </a:pPr>
            <a:r>
              <a:rPr lang="en-US" sz="1900" b="1" kern="0" spc="-37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금강로 55</a:t>
            </a:r>
            <a:endParaRPr lang="en-US" sz="1900" dirty="0"/>
          </a:p>
        </p:txBody>
      </p:sp>
      <p:sp>
        <p:nvSpPr>
          <p:cNvPr id="18" name="Text 14"/>
          <p:cNvSpPr txBox="1"/>
          <p:nvPr/>
        </p:nvSpPr>
        <p:spPr>
          <a:xfrm>
            <a:off x="6734556" y="6515100"/>
            <a:ext cx="4677156" cy="4727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44"/>
              </a:lnSpc>
              <a:buNone/>
            </a:pPr>
            <a:r>
              <a:rPr lang="en-US" sz="11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자체 공장 등록 · 부산 지역업체</a:t>
            </a:r>
            <a:endParaRPr lang="en-US" sz="1100" dirty="0"/>
          </a:p>
          <a:p>
            <a:pPr marL="0" indent="0" algn="l">
              <a:lnSpc>
                <a:spcPts val="1744"/>
              </a:lnSpc>
              <a:buNone/>
            </a:pPr>
            <a:r>
              <a:rPr lang="en-US" sz="11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직접생산확인증명서 (CCTV) 보유</a:t>
            </a:r>
            <a:endParaRPr lang="en-US" sz="1100" dirty="0"/>
          </a:p>
        </p:txBody>
      </p:sp>
      <p:sp>
        <p:nvSpPr>
          <p:cNvPr id="19" name="Shape 15"/>
          <p:cNvSpPr/>
          <p:nvPr/>
        </p:nvSpPr>
        <p:spPr>
          <a:xfrm>
            <a:off x="11906402" y="5191049"/>
            <a:ext cx="5333695" cy="2333549"/>
          </a:xfrm>
          <a:prstGeom prst="roundRect">
            <a:avLst>
              <a:gd name="adj" fmla="val 5721"/>
            </a:avLst>
          </a:prstGeom>
          <a:solidFill>
            <a:srgbClr val="F5F7FA"/>
          </a:solidFill>
          <a:ln/>
        </p:spPr>
      </p:sp>
      <p:sp>
        <p:nvSpPr>
          <p:cNvPr id="20" name="Shape 16"/>
          <p:cNvSpPr/>
          <p:nvPr/>
        </p:nvSpPr>
        <p:spPr>
          <a:xfrm>
            <a:off x="11906402" y="5191049"/>
            <a:ext cx="47549" cy="2333549"/>
          </a:xfrm>
          <a:prstGeom prst="roundRect">
            <a:avLst>
              <a:gd name="adj" fmla="val 280768"/>
            </a:avLst>
          </a:prstGeom>
          <a:solidFill>
            <a:srgbClr val="00A3C4"/>
          </a:solidFill>
          <a:ln w="12700">
            <a:solidFill>
              <a:srgbClr val="00A3C4">
                <a:alpha val="0"/>
              </a:srgbClr>
            </a:solidFill>
            <a:prstDash val="solid"/>
          </a:ln>
        </p:spPr>
      </p:sp>
      <p:sp>
        <p:nvSpPr>
          <p:cNvPr id="21" name="Text 17"/>
          <p:cNvSpPr txBox="1"/>
          <p:nvPr/>
        </p:nvSpPr>
        <p:spPr>
          <a:xfrm>
            <a:off x="12258446" y="5495544"/>
            <a:ext cx="4677156" cy="17190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100" b="1" kern="0" spc="113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CONTACT / 연락</a:t>
            </a:r>
            <a:endParaRPr lang="en-US" sz="1100" dirty="0"/>
          </a:p>
        </p:txBody>
      </p:sp>
      <p:sp>
        <p:nvSpPr>
          <p:cNvPr id="22" name="Text 18"/>
          <p:cNvSpPr txBox="1"/>
          <p:nvPr/>
        </p:nvSpPr>
        <p:spPr>
          <a:xfrm>
            <a:off x="12258446" y="5762549"/>
            <a:ext cx="4677156" cy="42885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2800" b="1" kern="0" spc="-75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1588-2940</a:t>
            </a:r>
            <a:endParaRPr lang="en-US" sz="2800" dirty="0"/>
          </a:p>
        </p:txBody>
      </p:sp>
      <p:sp>
        <p:nvSpPr>
          <p:cNvPr id="23" name="Text 19"/>
          <p:cNvSpPr txBox="1"/>
          <p:nvPr/>
        </p:nvSpPr>
        <p:spPr>
          <a:xfrm>
            <a:off x="12258446" y="6259982"/>
            <a:ext cx="467715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60"/>
              </a:lnSpc>
              <a:buNone/>
            </a:pPr>
            <a:r>
              <a:rPr lang="en-US" sz="12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hmkcctv@hanmail.net</a:t>
            </a:r>
            <a:endParaRPr lang="en-US" sz="1200" dirty="0"/>
          </a:p>
          <a:p>
            <a:pPr marL="0" indent="0" algn="l">
              <a:lnSpc>
                <a:spcPts val="1860"/>
              </a:lnSpc>
              <a:buNone/>
            </a:pPr>
            <a:r>
              <a:rPr lang="en-US" sz="12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www.hmktech.co.kr</a:t>
            </a:r>
            <a:endParaRPr lang="en-US" sz="1200" dirty="0"/>
          </a:p>
        </p:txBody>
      </p:sp>
      <p:pic>
        <p:nvPicPr>
          <p:cNvPr id="24" name="Image 2" descr="gen-dedup-a1feef6daa0724f8b0a99879a30c275d.png"/>
          <p:cNvPicPr>
            <a:picLocks noChangeAspect="1"/>
          </p:cNvPicPr>
          <p:nvPr/>
        </p:nvPicPr>
        <p:blipFill>
          <a:blip r:embed="rId5"/>
          <a:srcRect l="-12" r="-12"/>
          <a:stretch/>
        </p:blipFill>
        <p:spPr>
          <a:xfrm>
            <a:off x="952805" y="8001000"/>
            <a:ext cx="16383305" cy="1333195"/>
          </a:xfrm>
          <a:prstGeom prst="rect">
            <a:avLst/>
          </a:prstGeom>
        </p:spPr>
      </p:pic>
      <p:sp>
        <p:nvSpPr>
          <p:cNvPr id="25" name="Text 20"/>
          <p:cNvSpPr txBox="1"/>
          <p:nvPr/>
        </p:nvSpPr>
        <p:spPr>
          <a:xfrm>
            <a:off x="952805" y="571500"/>
            <a:ext cx="2857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kern="0" spc="300" dirty="0">
                <a:solidFill>
                  <a:srgbClr val="FF6B1A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CHAPTER 01</a:t>
            </a:r>
            <a:endParaRPr lang="en-US" sz="1500" dirty="0"/>
          </a:p>
        </p:txBody>
      </p:sp>
      <p:sp>
        <p:nvSpPr>
          <p:cNvPr id="26" name="Text 21"/>
          <p:cNvSpPr txBox="1"/>
          <p:nvPr/>
        </p:nvSpPr>
        <p:spPr>
          <a:xfrm>
            <a:off x="952805" y="933602"/>
            <a:ext cx="12382805" cy="7626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4300" b="1" kern="0" spc="-112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회사 개요</a:t>
            </a:r>
            <a:endParaRPr lang="en-US" sz="4300" dirty="0"/>
          </a:p>
        </p:txBody>
      </p:sp>
      <p:sp>
        <p:nvSpPr>
          <p:cNvPr id="27" name="Text 22"/>
          <p:cNvSpPr txBox="1"/>
          <p:nvPr/>
        </p:nvSpPr>
        <p:spPr>
          <a:xfrm>
            <a:off x="952805" y="1714500"/>
            <a:ext cx="1238280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kern="0" spc="-22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Company Overview — 45년 업력, 부산 대표 CCTV·보안 인프라 전문기업</a:t>
            </a:r>
            <a:endParaRPr lang="en-US" sz="1600" dirty="0"/>
          </a:p>
        </p:txBody>
      </p:sp>
      <p:sp>
        <p:nvSpPr>
          <p:cNvPr id="28" name="Text 23"/>
          <p:cNvSpPr txBox="1"/>
          <p:nvPr/>
        </p:nvSpPr>
        <p:spPr>
          <a:xfrm>
            <a:off x="1238098" y="3047695"/>
            <a:ext cx="4381805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kern="0" spc="225" dirty="0">
                <a:solidFill>
                  <a:srgbClr val="FF6B1A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SINCE 1980</a:t>
            </a:r>
            <a:endParaRPr lang="en-US" sz="1500" dirty="0"/>
          </a:p>
        </p:txBody>
      </p:sp>
      <p:sp>
        <p:nvSpPr>
          <p:cNvPr id="29" name="Text 24"/>
          <p:cNvSpPr txBox="1"/>
          <p:nvPr/>
        </p:nvSpPr>
        <p:spPr>
          <a:xfrm>
            <a:off x="1238098" y="3715207"/>
            <a:ext cx="4851806" cy="20958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3500" b="1" kern="0" spc="-600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45</a:t>
            </a:r>
            <a:r>
              <a:rPr lang="en-US" sz="6000" b="1" kern="0" spc="-600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년</a:t>
            </a:r>
            <a:endParaRPr lang="en-US" sz="13500" dirty="0"/>
          </a:p>
        </p:txBody>
      </p:sp>
      <p:sp>
        <p:nvSpPr>
          <p:cNvPr id="30" name="Text 25"/>
          <p:cNvSpPr txBox="1"/>
          <p:nvPr/>
        </p:nvSpPr>
        <p:spPr>
          <a:xfrm>
            <a:off x="1238098" y="5905195"/>
            <a:ext cx="4381805" cy="3813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900" b="1" kern="0" spc="-22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축적된 CCTV·보안 노하우</a:t>
            </a:r>
            <a:endParaRPr lang="en-US" sz="1900" dirty="0"/>
          </a:p>
        </p:txBody>
      </p:sp>
      <p:sp>
        <p:nvSpPr>
          <p:cNvPr id="31" name="Text 26"/>
          <p:cNvSpPr txBox="1"/>
          <p:nvPr/>
        </p:nvSpPr>
        <p:spPr>
          <a:xfrm>
            <a:off x="1238098" y="6297473"/>
            <a:ext cx="4381805" cy="11795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4"/>
              </a:lnSpc>
              <a:buNone/>
            </a:pPr>
            <a:r>
              <a:rPr lang="en-US" sz="1200" kern="0" spc="-15" dirty="0">
                <a:solidFill>
                  <a:srgbClr val="CBD5E1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1980년 동래전자로 출발해 부산·경남 지역</a:t>
            </a:r>
            <a:endParaRPr lang="en-US" sz="1200" dirty="0"/>
          </a:p>
          <a:p>
            <a:pPr marL="0" indent="0" algn="l">
              <a:lnSpc>
                <a:spcPts val="2104"/>
              </a:lnSpc>
              <a:buNone/>
            </a:pPr>
            <a:r>
              <a:rPr lang="en-US" sz="1200" kern="0" spc="-15" dirty="0">
                <a:solidFill>
                  <a:srgbClr val="CBD5E1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CCTV 총판 및 관공서 납품을 이어온 뿌리에서</a:t>
            </a:r>
            <a:endParaRPr lang="en-US" sz="1200" dirty="0"/>
          </a:p>
          <a:p>
            <a:pPr marL="0" indent="0" algn="l">
              <a:lnSpc>
                <a:spcPts val="2104"/>
              </a:lnSpc>
              <a:buNone/>
            </a:pPr>
            <a:r>
              <a:rPr lang="en-US" sz="1200" kern="0" spc="-15" dirty="0">
                <a:solidFill>
                  <a:srgbClr val="CBD5E1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2021년 (주)한민경테크 법인으로 재도약</a:t>
            </a:r>
            <a:endParaRPr lang="en-US" sz="1200" dirty="0"/>
          </a:p>
        </p:txBody>
      </p:sp>
      <p:sp>
        <p:nvSpPr>
          <p:cNvPr id="32" name="Text 27"/>
          <p:cNvSpPr txBox="1"/>
          <p:nvPr/>
        </p:nvSpPr>
        <p:spPr>
          <a:xfrm>
            <a:off x="1429207" y="8563356"/>
            <a:ext cx="15430500" cy="3621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2400" b="1" kern="0" spc="-52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"안심할 수 있는 보안 인프라 파트너" — 재난안전 · 시민안심 · 행정효율</a:t>
            </a:r>
            <a:endParaRPr lang="en-US" sz="2400" dirty="0"/>
          </a:p>
        </p:txBody>
      </p:sp>
      <p:sp>
        <p:nvSpPr>
          <p:cNvPr id="33" name="Text 28"/>
          <p:cNvSpPr txBox="1"/>
          <p:nvPr/>
        </p:nvSpPr>
        <p:spPr>
          <a:xfrm>
            <a:off x="1429207" y="8287207"/>
            <a:ext cx="15430500" cy="20025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300" b="1" kern="0" spc="225" dirty="0">
                <a:solidFill>
                  <a:srgbClr val="FFFFFF">
                    <a:alpha val="90000"/>
                  </a:srgbClr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CORE VALUE</a:t>
            </a:r>
            <a:endParaRPr lang="en-US" sz="1300" dirty="0"/>
          </a:p>
        </p:txBody>
      </p:sp>
      <p:sp>
        <p:nvSpPr>
          <p:cNvPr id="34" name="Text 29"/>
          <p:cNvSpPr txBox="1"/>
          <p:nvPr/>
        </p:nvSpPr>
        <p:spPr>
          <a:xfrm>
            <a:off x="952805" y="9810598"/>
            <a:ext cx="1905610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150" dirty="0">
                <a:solidFill>
                  <a:srgbClr val="94A3B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02 / 22</a:t>
            </a:r>
            <a:endParaRPr lang="en-US" sz="1000" dirty="0"/>
          </a:p>
        </p:txBody>
      </p:sp>
      <p:sp>
        <p:nvSpPr>
          <p:cNvPr id="35" name="Text 30"/>
          <p:cNvSpPr txBox="1"/>
          <p:nvPr/>
        </p:nvSpPr>
        <p:spPr>
          <a:xfrm>
            <a:off x="15430500" y="9810598"/>
            <a:ext cx="1905610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kern="0" spc="75" dirty="0">
                <a:solidFill>
                  <a:srgbClr val="94A3B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HMK TECH · 2026 PROPOSAL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gen-dedup-326161b6144f871dbd809aaade99eaaf.png"/>
          <p:cNvPicPr>
            <a:picLocks noChangeAspect="1"/>
          </p:cNvPicPr>
          <p:nvPr/>
        </p:nvPicPr>
        <p:blipFill>
          <a:blip r:embed="rId3"/>
          <a:srcRect l="-201" r="-201"/>
          <a:stretch/>
        </p:blipFill>
        <p:spPr>
          <a:xfrm>
            <a:off x="0" y="0"/>
            <a:ext cx="18288000" cy="75895"/>
          </a:xfrm>
          <a:prstGeom prst="rect">
            <a:avLst/>
          </a:prstGeom>
        </p:spPr>
      </p:pic>
      <p:pic>
        <p:nvPicPr>
          <p:cNvPr id="3" name="Image 1" descr="gen-dedup-823c107514450515b71679b7aa324b28.png"/>
          <p:cNvPicPr>
            <a:picLocks noChangeAspect="1"/>
          </p:cNvPicPr>
          <p:nvPr/>
        </p:nvPicPr>
        <p:blipFill>
          <a:blip r:embed="rId4"/>
          <a:srcRect l="-404" r="-404"/>
          <a:stretch/>
        </p:blipFill>
        <p:spPr>
          <a:xfrm>
            <a:off x="1238098" y="3810305"/>
            <a:ext cx="16097098" cy="28346"/>
          </a:xfrm>
          <a:prstGeom prst="rect">
            <a:avLst/>
          </a:prstGeom>
        </p:spPr>
      </p:pic>
      <p:pic>
        <p:nvPicPr>
          <p:cNvPr id="4" name="Image 2" descr="gen-dedup-8a95fc1ce1a066cbb43926a11ff78419.png"/>
          <p:cNvPicPr>
            <a:picLocks noChangeAspect="1"/>
          </p:cNvPicPr>
          <p:nvPr/>
        </p:nvPicPr>
        <p:blipFill>
          <a:blip r:embed="rId5"/>
          <a:srcRect l="-384" r="-384"/>
          <a:stretch/>
        </p:blipFill>
        <p:spPr>
          <a:xfrm>
            <a:off x="9096451" y="8191195"/>
            <a:ext cx="19202" cy="476402"/>
          </a:xfrm>
          <a:prstGeom prst="rect">
            <a:avLst/>
          </a:prstGeom>
        </p:spPr>
      </p:pic>
      <p:pic>
        <p:nvPicPr>
          <p:cNvPr id="5" name="Image 3" descr="gen-dedup-6fbcbb9fe93a7800daa27edfe7cfe721.png"/>
          <p:cNvPicPr>
            <a:picLocks noChangeAspect="1"/>
          </p:cNvPicPr>
          <p:nvPr/>
        </p:nvPicPr>
        <p:blipFill>
          <a:blip r:embed="rId6"/>
          <a:srcRect t="-401" b="-401"/>
          <a:stretch/>
        </p:blipFill>
        <p:spPr>
          <a:xfrm>
            <a:off x="2476195" y="8667598"/>
            <a:ext cx="13334695" cy="19202"/>
          </a:xfrm>
          <a:prstGeom prst="rect">
            <a:avLst/>
          </a:prstGeom>
        </p:spPr>
      </p:pic>
      <p:pic>
        <p:nvPicPr>
          <p:cNvPr id="6" name="Image 4" descr="gen-dedup-6780070a1929f1aff10e0a6bbccc3fe8.png"/>
          <p:cNvPicPr>
            <a:picLocks noChangeAspect="1"/>
          </p:cNvPicPr>
          <p:nvPr/>
        </p:nvPicPr>
        <p:blipFill>
          <a:blip r:embed="rId7"/>
          <a:srcRect l="-320" r="-320"/>
          <a:stretch/>
        </p:blipFill>
        <p:spPr>
          <a:xfrm>
            <a:off x="2476195" y="8667598"/>
            <a:ext cx="19202" cy="286207"/>
          </a:xfrm>
          <a:prstGeom prst="rect">
            <a:avLst/>
          </a:prstGeom>
        </p:spPr>
      </p:pic>
      <p:pic>
        <p:nvPicPr>
          <p:cNvPr id="7" name="Image 5" descr="gen-dedup-6780070a1929f1aff10e0a6bbccc3fe8.png"/>
          <p:cNvPicPr>
            <a:picLocks noChangeAspect="1"/>
          </p:cNvPicPr>
          <p:nvPr/>
        </p:nvPicPr>
        <p:blipFill>
          <a:blip r:embed="rId7"/>
          <a:srcRect l="-320" r="-320"/>
          <a:stretch/>
        </p:blipFill>
        <p:spPr>
          <a:xfrm>
            <a:off x="6858000" y="8667598"/>
            <a:ext cx="19202" cy="286207"/>
          </a:xfrm>
          <a:prstGeom prst="rect">
            <a:avLst/>
          </a:prstGeom>
        </p:spPr>
      </p:pic>
      <p:pic>
        <p:nvPicPr>
          <p:cNvPr id="8" name="Image 6" descr="gen-dedup-6780070a1929f1aff10e0a6bbccc3fe8.png"/>
          <p:cNvPicPr>
            <a:picLocks noChangeAspect="1"/>
          </p:cNvPicPr>
          <p:nvPr/>
        </p:nvPicPr>
        <p:blipFill>
          <a:blip r:embed="rId7"/>
          <a:srcRect l="-320" r="-320"/>
          <a:stretch/>
        </p:blipFill>
        <p:spPr>
          <a:xfrm>
            <a:off x="11239805" y="8667598"/>
            <a:ext cx="19202" cy="286207"/>
          </a:xfrm>
          <a:prstGeom prst="rect">
            <a:avLst/>
          </a:prstGeom>
        </p:spPr>
      </p:pic>
      <p:pic>
        <p:nvPicPr>
          <p:cNvPr id="9" name="Image 7" descr="gen-dedup-6780070a1929f1aff10e0a6bbccc3fe8.png"/>
          <p:cNvPicPr>
            <a:picLocks noChangeAspect="1"/>
          </p:cNvPicPr>
          <p:nvPr/>
        </p:nvPicPr>
        <p:blipFill>
          <a:blip r:embed="rId7"/>
          <a:srcRect l="-320" r="-320"/>
          <a:stretch/>
        </p:blipFill>
        <p:spPr>
          <a:xfrm>
            <a:off x="15811805" y="8667598"/>
            <a:ext cx="19202" cy="286207"/>
          </a:xfrm>
          <a:prstGeom prst="rect">
            <a:avLst/>
          </a:prstGeom>
        </p:spPr>
      </p:pic>
      <p:pic>
        <p:nvPicPr>
          <p:cNvPr id="10" name="Image 8" descr="gen-dedup-97adc014941f61dcc8a2e5a0aa853414.pn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1714500" y="3696005"/>
            <a:ext cx="247802" cy="247802"/>
          </a:xfrm>
          <a:prstGeom prst="rect">
            <a:avLst/>
          </a:prstGeom>
        </p:spPr>
      </p:pic>
      <p:pic>
        <p:nvPicPr>
          <p:cNvPr id="11" name="Image 9" descr="gen-dedup-bdc95635a22e5108fbe87cf8cb7b58ed.png"/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6096305" y="3696005"/>
            <a:ext cx="247802" cy="247802"/>
          </a:xfrm>
          <a:prstGeom prst="rect">
            <a:avLst/>
          </a:prstGeom>
        </p:spPr>
      </p:pic>
      <p:pic>
        <p:nvPicPr>
          <p:cNvPr id="12" name="Image 10" descr="gen-dedup-16d2b03c345a2d782bb43ab36c6c5bfa.png"/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10477195" y="3696005"/>
            <a:ext cx="247802" cy="247802"/>
          </a:xfrm>
          <a:prstGeom prst="rect">
            <a:avLst/>
          </a:prstGeom>
        </p:spPr>
      </p:pic>
      <p:pic>
        <p:nvPicPr>
          <p:cNvPr id="13" name="Image 11" descr="gen-dedup-bdc95635a22e5108fbe87cf8cb7b58ed.png"/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14859000" y="3696005"/>
            <a:ext cx="247802" cy="247802"/>
          </a:xfrm>
          <a:prstGeom prst="rect">
            <a:avLst/>
          </a:prstGeom>
        </p:spPr>
      </p:pic>
      <p:sp>
        <p:nvSpPr>
          <p:cNvPr id="14" name="Shape 0"/>
          <p:cNvSpPr/>
          <p:nvPr/>
        </p:nvSpPr>
        <p:spPr>
          <a:xfrm>
            <a:off x="7810805" y="7524598"/>
            <a:ext cx="2667305" cy="666598"/>
          </a:xfrm>
          <a:prstGeom prst="roundRect">
            <a:avLst>
              <a:gd name="adj" fmla="val 11385"/>
            </a:avLst>
          </a:prstGeom>
          <a:solidFill>
            <a:srgbClr val="0A2A5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5" name="Shape 1"/>
          <p:cNvSpPr/>
          <p:nvPr/>
        </p:nvSpPr>
        <p:spPr>
          <a:xfrm>
            <a:off x="1238098" y="8953805"/>
            <a:ext cx="2476195" cy="952805"/>
          </a:xfrm>
          <a:prstGeom prst="roundRect">
            <a:avLst>
              <a:gd name="adj" fmla="val 6046"/>
            </a:avLst>
          </a:prstGeom>
          <a:solidFill>
            <a:srgbClr val="F5F7FA"/>
          </a:solidFill>
          <a:ln/>
        </p:spPr>
      </p:sp>
      <p:sp>
        <p:nvSpPr>
          <p:cNvPr id="16" name="Shape 2"/>
          <p:cNvSpPr/>
          <p:nvPr/>
        </p:nvSpPr>
        <p:spPr>
          <a:xfrm>
            <a:off x="1238098" y="8953805"/>
            <a:ext cx="2476195" cy="38405"/>
          </a:xfrm>
          <a:prstGeom prst="roundRect">
            <a:avLst>
              <a:gd name="adj" fmla="val 149999"/>
            </a:avLst>
          </a:prstGeom>
          <a:solidFill>
            <a:srgbClr val="FF6B1A"/>
          </a:solidFill>
          <a:ln w="12700">
            <a:solidFill>
              <a:srgbClr val="FF6B1A">
                <a:alpha val="0"/>
              </a:srgbClr>
            </a:solidFill>
            <a:prstDash val="solid"/>
          </a:ln>
        </p:spPr>
      </p:sp>
      <p:sp>
        <p:nvSpPr>
          <p:cNvPr id="17" name="Shape 3"/>
          <p:cNvSpPr/>
          <p:nvPr/>
        </p:nvSpPr>
        <p:spPr>
          <a:xfrm>
            <a:off x="5619902" y="8953805"/>
            <a:ext cx="2476195" cy="952805"/>
          </a:xfrm>
          <a:prstGeom prst="roundRect">
            <a:avLst>
              <a:gd name="adj" fmla="val 6046"/>
            </a:avLst>
          </a:prstGeom>
          <a:solidFill>
            <a:srgbClr val="F5F7FA"/>
          </a:solidFill>
          <a:ln/>
        </p:spPr>
      </p:sp>
      <p:sp>
        <p:nvSpPr>
          <p:cNvPr id="18" name="Shape 4"/>
          <p:cNvSpPr/>
          <p:nvPr/>
        </p:nvSpPr>
        <p:spPr>
          <a:xfrm>
            <a:off x="5619902" y="8953805"/>
            <a:ext cx="2476195" cy="38405"/>
          </a:xfrm>
          <a:prstGeom prst="roundRect">
            <a:avLst>
              <a:gd name="adj" fmla="val 149999"/>
            </a:avLst>
          </a:prstGeom>
          <a:solidFill>
            <a:srgbClr val="00A3C4"/>
          </a:solidFill>
          <a:ln w="12700">
            <a:solidFill>
              <a:srgbClr val="00A3C4">
                <a:alpha val="0"/>
              </a:srgbClr>
            </a:solidFill>
            <a:prstDash val="solid"/>
          </a:ln>
        </p:spPr>
      </p:sp>
      <p:sp>
        <p:nvSpPr>
          <p:cNvPr id="19" name="Shape 5"/>
          <p:cNvSpPr/>
          <p:nvPr/>
        </p:nvSpPr>
        <p:spPr>
          <a:xfrm>
            <a:off x="10001707" y="8953805"/>
            <a:ext cx="2476195" cy="952805"/>
          </a:xfrm>
          <a:prstGeom prst="roundRect">
            <a:avLst>
              <a:gd name="adj" fmla="val 6046"/>
            </a:avLst>
          </a:prstGeom>
          <a:solidFill>
            <a:srgbClr val="F5F7FA"/>
          </a:solidFill>
          <a:ln/>
        </p:spPr>
      </p:sp>
      <p:sp>
        <p:nvSpPr>
          <p:cNvPr id="20" name="Shape 6"/>
          <p:cNvSpPr/>
          <p:nvPr/>
        </p:nvSpPr>
        <p:spPr>
          <a:xfrm>
            <a:off x="10001707" y="8953805"/>
            <a:ext cx="2476195" cy="38405"/>
          </a:xfrm>
          <a:prstGeom prst="roundRect">
            <a:avLst>
              <a:gd name="adj" fmla="val 149999"/>
            </a:avLst>
          </a:prstGeom>
          <a:solidFill>
            <a:srgbClr val="00A3C4"/>
          </a:solidFill>
          <a:ln w="12700">
            <a:solidFill>
              <a:srgbClr val="00A3C4">
                <a:alpha val="0"/>
              </a:srgbClr>
            </a:solidFill>
            <a:prstDash val="solid"/>
          </a:ln>
        </p:spPr>
      </p:sp>
      <p:sp>
        <p:nvSpPr>
          <p:cNvPr id="21" name="Shape 7"/>
          <p:cNvSpPr/>
          <p:nvPr/>
        </p:nvSpPr>
        <p:spPr>
          <a:xfrm>
            <a:off x="14573707" y="8953805"/>
            <a:ext cx="2476195" cy="952805"/>
          </a:xfrm>
          <a:prstGeom prst="roundRect">
            <a:avLst>
              <a:gd name="adj" fmla="val 6046"/>
            </a:avLst>
          </a:prstGeom>
          <a:solidFill>
            <a:srgbClr val="F5F7FA"/>
          </a:solidFill>
          <a:ln/>
        </p:spPr>
      </p:sp>
      <p:sp>
        <p:nvSpPr>
          <p:cNvPr id="22" name="Shape 8"/>
          <p:cNvSpPr/>
          <p:nvPr/>
        </p:nvSpPr>
        <p:spPr>
          <a:xfrm>
            <a:off x="14573707" y="8953805"/>
            <a:ext cx="2476195" cy="38405"/>
          </a:xfrm>
          <a:prstGeom prst="roundRect">
            <a:avLst>
              <a:gd name="adj" fmla="val 149999"/>
            </a:avLst>
          </a:prstGeom>
          <a:solidFill>
            <a:srgbClr val="FF6B1A"/>
          </a:solidFill>
          <a:ln w="12700">
            <a:solidFill>
              <a:srgbClr val="FF6B1A">
                <a:alpha val="0"/>
              </a:srgbClr>
            </a:solidFill>
            <a:prstDash val="solid"/>
          </a:ln>
        </p:spPr>
      </p:sp>
      <p:sp>
        <p:nvSpPr>
          <p:cNvPr id="23" name="Text 9"/>
          <p:cNvSpPr txBox="1"/>
          <p:nvPr/>
        </p:nvSpPr>
        <p:spPr>
          <a:xfrm>
            <a:off x="952805" y="571500"/>
            <a:ext cx="2857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kern="0" spc="300" dirty="0">
                <a:solidFill>
                  <a:srgbClr val="FF6B1A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CHAPTER 01</a:t>
            </a:r>
            <a:endParaRPr lang="en-US" sz="1500" dirty="0"/>
          </a:p>
        </p:txBody>
      </p:sp>
      <p:sp>
        <p:nvSpPr>
          <p:cNvPr id="24" name="Text 10"/>
          <p:cNvSpPr txBox="1"/>
          <p:nvPr/>
        </p:nvSpPr>
        <p:spPr>
          <a:xfrm>
            <a:off x="952805" y="933602"/>
            <a:ext cx="12382805" cy="7626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4300" b="1" kern="0" spc="-112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연혁 &amp; 조직도</a:t>
            </a:r>
            <a:endParaRPr lang="en-US" sz="4300" dirty="0"/>
          </a:p>
        </p:txBody>
      </p:sp>
      <p:sp>
        <p:nvSpPr>
          <p:cNvPr id="25" name="Text 11"/>
          <p:cNvSpPr txBox="1"/>
          <p:nvPr/>
        </p:nvSpPr>
        <p:spPr>
          <a:xfrm>
            <a:off x="952805" y="1714500"/>
            <a:ext cx="1238280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kern="0" spc="-22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History &amp; Organization — 45년의 축적, 그리고 지금</a:t>
            </a:r>
            <a:endParaRPr lang="en-US" sz="1600" dirty="0"/>
          </a:p>
        </p:txBody>
      </p:sp>
      <p:sp>
        <p:nvSpPr>
          <p:cNvPr id="26" name="Text 12"/>
          <p:cNvSpPr txBox="1"/>
          <p:nvPr/>
        </p:nvSpPr>
        <p:spPr>
          <a:xfrm>
            <a:off x="952805" y="2572207"/>
            <a:ext cx="7620610" cy="4197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2100" b="1" kern="0" spc="-37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연혁 (Timeline)</a:t>
            </a:r>
            <a:endParaRPr lang="en-US" sz="2100" dirty="0"/>
          </a:p>
        </p:txBody>
      </p:sp>
      <p:sp>
        <p:nvSpPr>
          <p:cNvPr id="27" name="Text 13"/>
          <p:cNvSpPr txBox="1"/>
          <p:nvPr/>
        </p:nvSpPr>
        <p:spPr>
          <a:xfrm>
            <a:off x="952805" y="3238805"/>
            <a:ext cx="2667305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2100" b="1" kern="0" spc="-37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1980</a:t>
            </a:r>
            <a:endParaRPr lang="en-US" sz="2100" dirty="0"/>
          </a:p>
        </p:txBody>
      </p:sp>
      <p:sp>
        <p:nvSpPr>
          <p:cNvPr id="28" name="Text 14"/>
          <p:cNvSpPr txBox="1"/>
          <p:nvPr/>
        </p:nvSpPr>
        <p:spPr>
          <a:xfrm>
            <a:off x="952805" y="4190695"/>
            <a:ext cx="3238805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동래전자 설립</a:t>
            </a:r>
            <a:endParaRPr lang="en-US" sz="1500" dirty="0"/>
          </a:p>
        </p:txBody>
      </p:sp>
      <p:sp>
        <p:nvSpPr>
          <p:cNvPr id="29" name="Text 15"/>
          <p:cNvSpPr txBox="1"/>
          <p:nvPr/>
        </p:nvSpPr>
        <p:spPr>
          <a:xfrm>
            <a:off x="952805" y="4486961"/>
            <a:ext cx="3238805" cy="7141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1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부산·경남 CCTV 총판</a:t>
            </a:r>
            <a:endParaRPr lang="en-US" sz="11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1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관공서 납품 노하우 축적</a:t>
            </a:r>
            <a:endParaRPr lang="en-US" sz="11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1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온라인 쇼핑몰 운영 (2019)</a:t>
            </a:r>
            <a:endParaRPr lang="en-US" sz="1100" dirty="0"/>
          </a:p>
        </p:txBody>
      </p:sp>
      <p:sp>
        <p:nvSpPr>
          <p:cNvPr id="30" name="Text 16"/>
          <p:cNvSpPr txBox="1"/>
          <p:nvPr/>
        </p:nvSpPr>
        <p:spPr>
          <a:xfrm>
            <a:off x="5333695" y="3238805"/>
            <a:ext cx="2667305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2100" b="1" kern="0" spc="-37" dirty="0">
                <a:solidFill>
                  <a:srgbClr val="FF6B1A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2021</a:t>
            </a:r>
            <a:endParaRPr lang="en-US" sz="2100" dirty="0"/>
          </a:p>
        </p:txBody>
      </p:sp>
      <p:sp>
        <p:nvSpPr>
          <p:cNvPr id="31" name="Text 17"/>
          <p:cNvSpPr txBox="1"/>
          <p:nvPr/>
        </p:nvSpPr>
        <p:spPr>
          <a:xfrm>
            <a:off x="5333695" y="4190695"/>
            <a:ext cx="3238805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(주)한민경테크 법인 설립</a:t>
            </a:r>
            <a:endParaRPr lang="en-US" sz="1500" dirty="0"/>
          </a:p>
        </p:txBody>
      </p:sp>
      <p:sp>
        <p:nvSpPr>
          <p:cNvPr id="32" name="Text 18"/>
          <p:cNvSpPr txBox="1"/>
          <p:nvPr/>
        </p:nvSpPr>
        <p:spPr>
          <a:xfrm>
            <a:off x="5333695" y="4486961"/>
            <a:ext cx="3238805" cy="7141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1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부산시 B2G·B2P 사업 START</a:t>
            </a:r>
            <a:endParaRPr lang="en-US" sz="11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1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HMK CCTV 자체 브랜드 출시</a:t>
            </a:r>
            <a:endParaRPr lang="en-US" sz="11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1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SI 사업 (하천·차단시설)</a:t>
            </a:r>
            <a:endParaRPr lang="en-US" sz="1100" dirty="0"/>
          </a:p>
        </p:txBody>
      </p:sp>
      <p:sp>
        <p:nvSpPr>
          <p:cNvPr id="33" name="Text 19"/>
          <p:cNvSpPr txBox="1"/>
          <p:nvPr/>
        </p:nvSpPr>
        <p:spPr>
          <a:xfrm>
            <a:off x="9715500" y="3238805"/>
            <a:ext cx="2667305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2100" b="1" kern="0" spc="-37" dirty="0">
                <a:solidFill>
                  <a:srgbClr val="00A3C4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2025</a:t>
            </a:r>
            <a:endParaRPr lang="en-US" sz="2100" dirty="0"/>
          </a:p>
        </p:txBody>
      </p:sp>
      <p:sp>
        <p:nvSpPr>
          <p:cNvPr id="34" name="Text 20"/>
          <p:cNvSpPr txBox="1"/>
          <p:nvPr/>
        </p:nvSpPr>
        <p:spPr>
          <a:xfrm>
            <a:off x="9715500" y="4190695"/>
            <a:ext cx="3238805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TTA 인증 MAS 조달청 등록</a:t>
            </a:r>
            <a:endParaRPr lang="en-US" sz="1500" dirty="0"/>
          </a:p>
        </p:txBody>
      </p:sp>
      <p:sp>
        <p:nvSpPr>
          <p:cNvPr id="35" name="Text 21"/>
          <p:cNvSpPr txBox="1"/>
          <p:nvPr/>
        </p:nvSpPr>
        <p:spPr>
          <a:xfrm>
            <a:off x="9715500" y="4486961"/>
            <a:ext cx="3238805" cy="7141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1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PTZ · 뷸릿 · 돔 카메라 3종</a:t>
            </a:r>
            <a:endParaRPr lang="en-US" sz="11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1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나라장터 종합쇼핑몰 등록</a:t>
            </a:r>
            <a:endParaRPr lang="en-US" sz="11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1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제이오토 총판 계약</a:t>
            </a:r>
            <a:endParaRPr lang="en-US" sz="1100" dirty="0"/>
          </a:p>
        </p:txBody>
      </p:sp>
      <p:sp>
        <p:nvSpPr>
          <p:cNvPr id="36" name="Text 22"/>
          <p:cNvSpPr txBox="1"/>
          <p:nvPr/>
        </p:nvSpPr>
        <p:spPr>
          <a:xfrm>
            <a:off x="14097305" y="3238805"/>
            <a:ext cx="3238805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2100" b="1" kern="0" spc="-37" dirty="0">
                <a:solidFill>
                  <a:srgbClr val="FF6B1A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2026</a:t>
            </a:r>
            <a:endParaRPr lang="en-US" sz="2100" dirty="0"/>
          </a:p>
        </p:txBody>
      </p:sp>
      <p:sp>
        <p:nvSpPr>
          <p:cNvPr id="37" name="Text 23"/>
          <p:cNvSpPr txBox="1"/>
          <p:nvPr/>
        </p:nvSpPr>
        <p:spPr>
          <a:xfrm>
            <a:off x="14097305" y="4190695"/>
            <a:ext cx="3238805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경관조명 STAR 확대</a:t>
            </a:r>
            <a:endParaRPr lang="en-US" sz="1500" dirty="0"/>
          </a:p>
        </p:txBody>
      </p:sp>
      <p:sp>
        <p:nvSpPr>
          <p:cNvPr id="38" name="Text 24"/>
          <p:cNvSpPr txBox="1"/>
          <p:nvPr/>
        </p:nvSpPr>
        <p:spPr>
          <a:xfrm>
            <a:off x="14097305" y="4486961"/>
            <a:ext cx="3238805" cy="7141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1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LED 볼라드 MAS 추진 중</a:t>
            </a:r>
            <a:endParaRPr lang="en-US" sz="11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1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지자체 재난안전 통합사업</a:t>
            </a:r>
            <a:endParaRPr lang="en-US" sz="11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1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전국 실적 지속 확대</a:t>
            </a:r>
            <a:endParaRPr lang="en-US" sz="1100" dirty="0"/>
          </a:p>
        </p:txBody>
      </p:sp>
      <p:sp>
        <p:nvSpPr>
          <p:cNvPr id="39" name="Text 25"/>
          <p:cNvSpPr txBox="1"/>
          <p:nvPr/>
        </p:nvSpPr>
        <p:spPr>
          <a:xfrm>
            <a:off x="952805" y="6858000"/>
            <a:ext cx="7620610" cy="4197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2100" b="1" kern="0" spc="-37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조직 구성 (Organization)</a:t>
            </a:r>
            <a:endParaRPr lang="en-US" sz="2100" dirty="0"/>
          </a:p>
        </p:txBody>
      </p:sp>
      <p:sp>
        <p:nvSpPr>
          <p:cNvPr id="40" name="Text 26"/>
          <p:cNvSpPr txBox="1"/>
          <p:nvPr/>
        </p:nvSpPr>
        <p:spPr>
          <a:xfrm>
            <a:off x="7810805" y="7715707"/>
            <a:ext cx="266730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kern="0" spc="-22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대표이사 한민경</a:t>
            </a:r>
            <a:endParaRPr lang="en-US" sz="1600" dirty="0"/>
          </a:p>
        </p:txBody>
      </p:sp>
      <p:sp>
        <p:nvSpPr>
          <p:cNvPr id="41" name="Text 27"/>
          <p:cNvSpPr txBox="1"/>
          <p:nvPr/>
        </p:nvSpPr>
        <p:spPr>
          <a:xfrm>
            <a:off x="1238098" y="9144000"/>
            <a:ext cx="247711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CCTV 사업본부</a:t>
            </a:r>
            <a:endParaRPr lang="en-US" sz="1500" dirty="0"/>
          </a:p>
        </p:txBody>
      </p:sp>
      <p:sp>
        <p:nvSpPr>
          <p:cNvPr id="42" name="Text 28"/>
          <p:cNvSpPr txBox="1"/>
          <p:nvPr/>
        </p:nvSpPr>
        <p:spPr>
          <a:xfrm>
            <a:off x="1238098" y="9416491"/>
            <a:ext cx="2477110" cy="395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470"/>
              </a:lnSpc>
              <a:buNone/>
            </a:pPr>
            <a:r>
              <a:rPr lang="en-US" sz="10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MAS·자체브랜드</a:t>
            </a:r>
            <a:endParaRPr lang="en-US" sz="1000" dirty="0"/>
          </a:p>
          <a:p>
            <a:pPr marL="0" indent="0" algn="ctr">
              <a:lnSpc>
                <a:spcPts val="1470"/>
              </a:lnSpc>
              <a:buNone/>
            </a:pPr>
            <a:r>
              <a:rPr lang="en-US" sz="10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직접생산·조달납품</a:t>
            </a:r>
            <a:endParaRPr lang="en-US" sz="1000" dirty="0"/>
          </a:p>
        </p:txBody>
      </p:sp>
      <p:sp>
        <p:nvSpPr>
          <p:cNvPr id="43" name="Text 29"/>
          <p:cNvSpPr txBox="1"/>
          <p:nvPr/>
        </p:nvSpPr>
        <p:spPr>
          <a:xfrm>
            <a:off x="5619902" y="9144000"/>
            <a:ext cx="247711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경관조명 사업부</a:t>
            </a:r>
            <a:endParaRPr lang="en-US" sz="1500" dirty="0"/>
          </a:p>
        </p:txBody>
      </p:sp>
      <p:sp>
        <p:nvSpPr>
          <p:cNvPr id="44" name="Text 30"/>
          <p:cNvSpPr txBox="1"/>
          <p:nvPr/>
        </p:nvSpPr>
        <p:spPr>
          <a:xfrm>
            <a:off x="5619902" y="9416491"/>
            <a:ext cx="2477110" cy="395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470"/>
              </a:lnSpc>
              <a:buNone/>
            </a:pPr>
            <a:r>
              <a:rPr lang="en-US" sz="10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LED 볼라드·STAR</a:t>
            </a:r>
            <a:endParaRPr lang="en-US" sz="1000" dirty="0"/>
          </a:p>
          <a:p>
            <a:pPr marL="0" indent="0" algn="ctr">
              <a:lnSpc>
                <a:spcPts val="1470"/>
              </a:lnSpc>
              <a:buNone/>
            </a:pPr>
            <a:r>
              <a:rPr lang="en-US" sz="10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특허·MAS 진행</a:t>
            </a:r>
            <a:endParaRPr lang="en-US" sz="1000" dirty="0"/>
          </a:p>
        </p:txBody>
      </p:sp>
      <p:sp>
        <p:nvSpPr>
          <p:cNvPr id="45" name="Text 31"/>
          <p:cNvSpPr txBox="1"/>
          <p:nvPr/>
        </p:nvSpPr>
        <p:spPr>
          <a:xfrm>
            <a:off x="10001707" y="9144000"/>
            <a:ext cx="247711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SI 사업부</a:t>
            </a:r>
            <a:endParaRPr lang="en-US" sz="1500" dirty="0"/>
          </a:p>
        </p:txBody>
      </p:sp>
      <p:sp>
        <p:nvSpPr>
          <p:cNvPr id="46" name="Text 32"/>
          <p:cNvSpPr txBox="1"/>
          <p:nvPr/>
        </p:nvSpPr>
        <p:spPr>
          <a:xfrm>
            <a:off x="10001707" y="9416491"/>
            <a:ext cx="2477110" cy="395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470"/>
              </a:lnSpc>
              <a:buNone/>
            </a:pPr>
            <a:r>
              <a:rPr lang="en-US" sz="10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하천차단·비상벨</a:t>
            </a:r>
            <a:endParaRPr lang="en-US" sz="1000" dirty="0"/>
          </a:p>
          <a:p>
            <a:pPr marL="0" indent="0" algn="ctr">
              <a:lnSpc>
                <a:spcPts val="1470"/>
              </a:lnSpc>
              <a:buNone/>
            </a:pPr>
            <a:r>
              <a:rPr lang="en-US" sz="10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재난안전 통합</a:t>
            </a:r>
            <a:endParaRPr lang="en-US" sz="1000" dirty="0"/>
          </a:p>
        </p:txBody>
      </p:sp>
      <p:sp>
        <p:nvSpPr>
          <p:cNvPr id="47" name="Text 33"/>
          <p:cNvSpPr txBox="1"/>
          <p:nvPr/>
        </p:nvSpPr>
        <p:spPr>
          <a:xfrm>
            <a:off x="14573707" y="9144000"/>
            <a:ext cx="247711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경영지원본부</a:t>
            </a:r>
            <a:endParaRPr lang="en-US" sz="1500" dirty="0"/>
          </a:p>
        </p:txBody>
      </p:sp>
      <p:sp>
        <p:nvSpPr>
          <p:cNvPr id="48" name="Text 34"/>
          <p:cNvSpPr txBox="1"/>
          <p:nvPr/>
        </p:nvSpPr>
        <p:spPr>
          <a:xfrm>
            <a:off x="14573707" y="9416491"/>
            <a:ext cx="2477110" cy="395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470"/>
              </a:lnSpc>
              <a:buNone/>
            </a:pPr>
            <a:r>
              <a:rPr lang="en-US" sz="10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기술·설계 PM 10인</a:t>
            </a:r>
            <a:endParaRPr lang="en-US" sz="1000" dirty="0"/>
          </a:p>
          <a:p>
            <a:pPr marL="0" indent="0" algn="ctr">
              <a:lnSpc>
                <a:spcPts val="1470"/>
              </a:lnSpc>
              <a:buNone/>
            </a:pPr>
            <a:r>
              <a:rPr lang="en-US" sz="10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사후관리 전담</a:t>
            </a:r>
            <a:endParaRPr lang="en-US" sz="1000" dirty="0"/>
          </a:p>
        </p:txBody>
      </p:sp>
      <p:sp>
        <p:nvSpPr>
          <p:cNvPr id="49" name="Text 35"/>
          <p:cNvSpPr txBox="1"/>
          <p:nvPr/>
        </p:nvSpPr>
        <p:spPr>
          <a:xfrm>
            <a:off x="952805" y="10049256"/>
            <a:ext cx="1905610" cy="1911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150" dirty="0">
                <a:solidFill>
                  <a:srgbClr val="94A3B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03 / 22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gen-dedup-326161b6144f871dbd809aaade99eaaf.png"/>
          <p:cNvPicPr>
            <a:picLocks noChangeAspect="1"/>
          </p:cNvPicPr>
          <p:nvPr/>
        </p:nvPicPr>
        <p:blipFill>
          <a:blip r:embed="rId3"/>
          <a:srcRect l="-201" r="-201"/>
          <a:stretch/>
        </p:blipFill>
        <p:spPr>
          <a:xfrm>
            <a:off x="0" y="0"/>
            <a:ext cx="18288000" cy="75895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952805" y="2667305"/>
            <a:ext cx="4000500" cy="3238805"/>
          </a:xfrm>
          <a:prstGeom prst="roundRect">
            <a:avLst>
              <a:gd name="adj" fmla="val 4715"/>
            </a:avLst>
          </a:prstGeom>
          <a:solidFill>
            <a:srgbClr val="FFFFFF"/>
          </a:solidFill>
          <a:ln w="25400">
            <a:solidFill>
              <a:srgbClr val="E2E7EE"/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5143500" y="2667305"/>
            <a:ext cx="4000500" cy="3238805"/>
          </a:xfrm>
          <a:prstGeom prst="roundRect">
            <a:avLst>
              <a:gd name="adj" fmla="val 4715"/>
            </a:avLst>
          </a:prstGeom>
          <a:solidFill>
            <a:srgbClr val="FFFFFF"/>
          </a:solidFill>
          <a:ln w="25400">
            <a:solidFill>
              <a:srgbClr val="E2E7EE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9334195" y="2667305"/>
            <a:ext cx="4000500" cy="3238805"/>
          </a:xfrm>
          <a:prstGeom prst="roundRect">
            <a:avLst>
              <a:gd name="adj" fmla="val 4715"/>
            </a:avLst>
          </a:prstGeom>
          <a:solidFill>
            <a:srgbClr val="FFFFFF"/>
          </a:solidFill>
          <a:ln w="25400">
            <a:solidFill>
              <a:srgbClr val="E2E7EE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13525805" y="2667305"/>
            <a:ext cx="3810305" cy="3238805"/>
          </a:xfrm>
          <a:prstGeom prst="roundRect">
            <a:avLst>
              <a:gd name="adj" fmla="val 4715"/>
            </a:avLst>
          </a:prstGeom>
          <a:solidFill>
            <a:srgbClr val="FFFFFF"/>
          </a:solidFill>
          <a:ln w="25400">
            <a:solidFill>
              <a:srgbClr val="E2E7EE"/>
            </a:solidFill>
            <a:prstDash val="solid"/>
          </a:ln>
        </p:spPr>
      </p:sp>
      <p:pic>
        <p:nvPicPr>
          <p:cNvPr id="7" name="Image 1" descr="gen-dedup-174a73fcfdb7783258e0a05bccc1eeba.png"/>
          <p:cNvPicPr>
            <a:picLocks noChangeAspect="1"/>
          </p:cNvPicPr>
          <p:nvPr/>
        </p:nvPicPr>
        <p:blipFill>
          <a:blip r:embed="rId4"/>
          <a:srcRect t="-2" b="-2"/>
          <a:stretch/>
        </p:blipFill>
        <p:spPr>
          <a:xfrm>
            <a:off x="952805" y="6286500"/>
            <a:ext cx="16383305" cy="2762402"/>
          </a:xfrm>
          <a:prstGeom prst="rect">
            <a:avLst/>
          </a:prstGeom>
        </p:spPr>
      </p:pic>
      <p:pic>
        <p:nvPicPr>
          <p:cNvPr id="8" name="Image 2" descr="gen-dedup-0bf6c1ee1d83f39f806be3e5909603b3.png"/>
          <p:cNvPicPr>
            <a:picLocks noChangeAspect="1"/>
          </p:cNvPicPr>
          <p:nvPr/>
        </p:nvPicPr>
        <p:blipFill>
          <a:blip r:embed="rId5"/>
          <a:srcRect l="-201" r="-201"/>
          <a:stretch/>
        </p:blipFill>
        <p:spPr>
          <a:xfrm>
            <a:off x="952805" y="2667305"/>
            <a:ext cx="4000500" cy="75895"/>
          </a:xfrm>
          <a:prstGeom prst="rect">
            <a:avLst/>
          </a:prstGeom>
        </p:spPr>
      </p:pic>
      <p:pic>
        <p:nvPicPr>
          <p:cNvPr id="9" name="Image 3" descr="gen-dedup-d2ce248b9d949b687df4fef466dc9a3d.png"/>
          <p:cNvPicPr>
            <a:picLocks noChangeAspect="1"/>
          </p:cNvPicPr>
          <p:nvPr/>
        </p:nvPicPr>
        <p:blipFill>
          <a:blip r:embed="rId6"/>
          <a:srcRect t="-400" b="-400"/>
          <a:stretch/>
        </p:blipFill>
        <p:spPr>
          <a:xfrm>
            <a:off x="1238098" y="3905402"/>
            <a:ext cx="3429000" cy="19202"/>
          </a:xfrm>
          <a:prstGeom prst="rect">
            <a:avLst/>
          </a:prstGeom>
        </p:spPr>
      </p:pic>
      <p:pic>
        <p:nvPicPr>
          <p:cNvPr id="10" name="Image 4" descr="gen-dedup-df17afe28150cf48d0a1ea5944c3a7a4.png"/>
          <p:cNvPicPr>
            <a:picLocks noChangeAspect="1"/>
          </p:cNvPicPr>
          <p:nvPr/>
        </p:nvPicPr>
        <p:blipFill>
          <a:blip r:embed="rId7"/>
          <a:srcRect l="-201" r="-201"/>
          <a:stretch/>
        </p:blipFill>
        <p:spPr>
          <a:xfrm>
            <a:off x="5143500" y="2667305"/>
            <a:ext cx="4000500" cy="75895"/>
          </a:xfrm>
          <a:prstGeom prst="rect">
            <a:avLst/>
          </a:prstGeom>
        </p:spPr>
      </p:pic>
      <p:pic>
        <p:nvPicPr>
          <p:cNvPr id="11" name="Image 5" descr="gen-dedup-d2ce248b9d949b687df4fef466dc9a3d.png"/>
          <p:cNvPicPr>
            <a:picLocks noChangeAspect="1"/>
          </p:cNvPicPr>
          <p:nvPr/>
        </p:nvPicPr>
        <p:blipFill>
          <a:blip r:embed="rId6"/>
          <a:srcRect t="-400" b="-400"/>
          <a:stretch/>
        </p:blipFill>
        <p:spPr>
          <a:xfrm>
            <a:off x="5429707" y="3905402"/>
            <a:ext cx="3429000" cy="19202"/>
          </a:xfrm>
          <a:prstGeom prst="rect">
            <a:avLst/>
          </a:prstGeom>
        </p:spPr>
      </p:pic>
      <p:pic>
        <p:nvPicPr>
          <p:cNvPr id="12" name="Image 6" descr="gen-dedup-d077df823432e184ef6172a4fda7caff.png"/>
          <p:cNvPicPr>
            <a:picLocks noChangeAspect="1"/>
          </p:cNvPicPr>
          <p:nvPr/>
        </p:nvPicPr>
        <p:blipFill>
          <a:blip r:embed="rId8"/>
          <a:srcRect l="-201" r="-201"/>
          <a:stretch/>
        </p:blipFill>
        <p:spPr>
          <a:xfrm>
            <a:off x="9334195" y="2667305"/>
            <a:ext cx="4000500" cy="75895"/>
          </a:xfrm>
          <a:prstGeom prst="rect">
            <a:avLst/>
          </a:prstGeom>
        </p:spPr>
      </p:pic>
      <p:pic>
        <p:nvPicPr>
          <p:cNvPr id="13" name="Image 7" descr="gen-dedup-d2ce248b9d949b687df4fef466dc9a3d.png"/>
          <p:cNvPicPr>
            <a:picLocks noChangeAspect="1"/>
          </p:cNvPicPr>
          <p:nvPr/>
        </p:nvPicPr>
        <p:blipFill>
          <a:blip r:embed="rId6"/>
          <a:srcRect t="-400" b="-400"/>
          <a:stretch/>
        </p:blipFill>
        <p:spPr>
          <a:xfrm>
            <a:off x="9620402" y="3905402"/>
            <a:ext cx="3429000" cy="19202"/>
          </a:xfrm>
          <a:prstGeom prst="rect">
            <a:avLst/>
          </a:prstGeom>
        </p:spPr>
      </p:pic>
      <p:pic>
        <p:nvPicPr>
          <p:cNvPr id="14" name="Image 8" descr="gen-dedup-b4199603a3384e59bb4a9b4bf39fb7e2.png"/>
          <p:cNvPicPr>
            <a:picLocks noChangeAspect="1"/>
          </p:cNvPicPr>
          <p:nvPr/>
        </p:nvPicPr>
        <p:blipFill>
          <a:blip r:embed="rId9"/>
          <a:srcRect l="-205" r="-205"/>
          <a:stretch/>
        </p:blipFill>
        <p:spPr>
          <a:xfrm>
            <a:off x="13525805" y="2667305"/>
            <a:ext cx="3810305" cy="75895"/>
          </a:xfrm>
          <a:prstGeom prst="rect">
            <a:avLst/>
          </a:prstGeom>
        </p:spPr>
      </p:pic>
      <p:pic>
        <p:nvPicPr>
          <p:cNvPr id="15" name="Image 9" descr="gen-dedup-8fee5bcb1b8c844bd190cedd31734e6c.png"/>
          <p:cNvPicPr>
            <a:picLocks noChangeAspect="1"/>
          </p:cNvPicPr>
          <p:nvPr/>
        </p:nvPicPr>
        <p:blipFill>
          <a:blip r:embed="rId10"/>
          <a:srcRect t="-395" b="-395"/>
          <a:stretch/>
        </p:blipFill>
        <p:spPr>
          <a:xfrm>
            <a:off x="13811098" y="3905402"/>
            <a:ext cx="3238805" cy="19202"/>
          </a:xfrm>
          <a:prstGeom prst="rect">
            <a:avLst/>
          </a:prstGeom>
        </p:spPr>
      </p:pic>
      <p:sp>
        <p:nvSpPr>
          <p:cNvPr id="16" name="Text 4"/>
          <p:cNvSpPr txBox="1"/>
          <p:nvPr/>
        </p:nvSpPr>
        <p:spPr>
          <a:xfrm>
            <a:off x="952805" y="571500"/>
            <a:ext cx="2857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kern="0" spc="300" dirty="0">
                <a:solidFill>
                  <a:srgbClr val="FF6B1A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CHAPTER 01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952805" y="933602"/>
            <a:ext cx="12382805" cy="7626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4300" b="1" kern="0" spc="-112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인증 &amp; 신뢰</a:t>
            </a:r>
            <a:endParaRPr lang="en-US" sz="4300" dirty="0"/>
          </a:p>
        </p:txBody>
      </p:sp>
      <p:sp>
        <p:nvSpPr>
          <p:cNvPr id="18" name="Text 6"/>
          <p:cNvSpPr txBox="1"/>
          <p:nvPr/>
        </p:nvSpPr>
        <p:spPr>
          <a:xfrm>
            <a:off x="952805" y="1714500"/>
            <a:ext cx="14287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kern="0" spc="-22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Certifications — 국제·국내 인증으로 검증된 기술력과 품질경영</a:t>
            </a:r>
            <a:endParaRPr lang="en-US" sz="1600" dirty="0"/>
          </a:p>
        </p:txBody>
      </p:sp>
      <p:sp>
        <p:nvSpPr>
          <p:cNvPr id="19" name="Text 7"/>
          <p:cNvSpPr txBox="1"/>
          <p:nvPr/>
        </p:nvSpPr>
        <p:spPr>
          <a:xfrm>
            <a:off x="1238098" y="2952598"/>
            <a:ext cx="1905610" cy="305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kern="0" spc="150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INTERNATIONAL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1238098" y="3276295"/>
            <a:ext cx="3429000" cy="4956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2500" b="1" kern="0" spc="-37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ISO 국제인증 3종</a:t>
            </a:r>
            <a:endParaRPr lang="en-US" sz="2500" dirty="0"/>
          </a:p>
        </p:txBody>
      </p:sp>
      <p:sp>
        <p:nvSpPr>
          <p:cNvPr id="21" name="Text 9"/>
          <p:cNvSpPr txBox="1"/>
          <p:nvPr/>
        </p:nvSpPr>
        <p:spPr>
          <a:xfrm>
            <a:off x="1238098" y="4048049"/>
            <a:ext cx="3429000" cy="1435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00" b="1" kern="0" spc="75" dirty="0">
                <a:solidFill>
                  <a:srgbClr val="FF6B1A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QUALITY</a:t>
            </a:r>
            <a:endParaRPr lang="en-US" sz="900" dirty="0"/>
          </a:p>
        </p:txBody>
      </p:sp>
      <p:sp>
        <p:nvSpPr>
          <p:cNvPr id="22" name="Text 10"/>
          <p:cNvSpPr txBox="1"/>
          <p:nvPr/>
        </p:nvSpPr>
        <p:spPr>
          <a:xfrm>
            <a:off x="1238098" y="4200754"/>
            <a:ext cx="34290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ISO 9001</a:t>
            </a:r>
            <a:endParaRPr lang="en-US" sz="1500" dirty="0"/>
          </a:p>
        </p:txBody>
      </p:sp>
      <p:sp>
        <p:nvSpPr>
          <p:cNvPr id="23" name="Text 11"/>
          <p:cNvSpPr txBox="1"/>
          <p:nvPr/>
        </p:nvSpPr>
        <p:spPr>
          <a:xfrm>
            <a:off x="1238098" y="4429354"/>
            <a:ext cx="3429000" cy="1435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품질경영시스템</a:t>
            </a:r>
            <a:endParaRPr lang="en-US" sz="900" dirty="0"/>
          </a:p>
        </p:txBody>
      </p:sp>
      <p:sp>
        <p:nvSpPr>
          <p:cNvPr id="24" name="Text 12"/>
          <p:cNvSpPr txBox="1"/>
          <p:nvPr/>
        </p:nvSpPr>
        <p:spPr>
          <a:xfrm>
            <a:off x="1238098" y="4667098"/>
            <a:ext cx="3429000" cy="1435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00" b="1" kern="0" spc="75" dirty="0">
                <a:solidFill>
                  <a:srgbClr val="00A3C4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ENVIRONMENT</a:t>
            </a:r>
            <a:endParaRPr lang="en-US" sz="900" dirty="0"/>
          </a:p>
        </p:txBody>
      </p:sp>
      <p:sp>
        <p:nvSpPr>
          <p:cNvPr id="25" name="Text 13"/>
          <p:cNvSpPr txBox="1"/>
          <p:nvPr/>
        </p:nvSpPr>
        <p:spPr>
          <a:xfrm>
            <a:off x="1238098" y="4819802"/>
            <a:ext cx="34290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ISO 14001</a:t>
            </a:r>
            <a:endParaRPr lang="en-US" sz="1500" dirty="0"/>
          </a:p>
        </p:txBody>
      </p:sp>
      <p:sp>
        <p:nvSpPr>
          <p:cNvPr id="26" name="Text 14"/>
          <p:cNvSpPr txBox="1"/>
          <p:nvPr/>
        </p:nvSpPr>
        <p:spPr>
          <a:xfrm>
            <a:off x="1238098" y="5048402"/>
            <a:ext cx="3429000" cy="1435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환경경영시스템</a:t>
            </a:r>
            <a:endParaRPr lang="en-US" sz="900" dirty="0"/>
          </a:p>
        </p:txBody>
      </p:sp>
      <p:sp>
        <p:nvSpPr>
          <p:cNvPr id="27" name="Text 15"/>
          <p:cNvSpPr txBox="1"/>
          <p:nvPr/>
        </p:nvSpPr>
        <p:spPr>
          <a:xfrm>
            <a:off x="1238098" y="5286146"/>
            <a:ext cx="3429000" cy="1435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00" b="1" kern="0" spc="75" dirty="0">
                <a:solidFill>
                  <a:srgbClr val="FF6B1A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SAFETY</a:t>
            </a:r>
            <a:endParaRPr lang="en-US" sz="900" dirty="0"/>
          </a:p>
        </p:txBody>
      </p:sp>
      <p:sp>
        <p:nvSpPr>
          <p:cNvPr id="28" name="Text 16"/>
          <p:cNvSpPr txBox="1"/>
          <p:nvPr/>
        </p:nvSpPr>
        <p:spPr>
          <a:xfrm>
            <a:off x="1238098" y="5438851"/>
            <a:ext cx="34290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ISO 45001</a:t>
            </a:r>
            <a:endParaRPr lang="en-US" sz="1500" dirty="0"/>
          </a:p>
        </p:txBody>
      </p:sp>
      <p:sp>
        <p:nvSpPr>
          <p:cNvPr id="29" name="Text 17"/>
          <p:cNvSpPr txBox="1"/>
          <p:nvPr/>
        </p:nvSpPr>
        <p:spPr>
          <a:xfrm>
            <a:off x="1238098" y="5667451"/>
            <a:ext cx="3429000" cy="1435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안전보건경영시스템</a:t>
            </a:r>
            <a:endParaRPr lang="en-US" sz="900" dirty="0"/>
          </a:p>
        </p:txBody>
      </p:sp>
      <p:sp>
        <p:nvSpPr>
          <p:cNvPr id="30" name="Text 18"/>
          <p:cNvSpPr txBox="1"/>
          <p:nvPr/>
        </p:nvSpPr>
        <p:spPr>
          <a:xfrm>
            <a:off x="5429707" y="2952598"/>
            <a:ext cx="2667305" cy="305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kern="0" spc="150" dirty="0">
                <a:solidFill>
                  <a:srgbClr val="FF6B1A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TECH VERIFIED</a:t>
            </a:r>
            <a:endParaRPr lang="en-US" sz="1300" dirty="0"/>
          </a:p>
        </p:txBody>
      </p:sp>
      <p:sp>
        <p:nvSpPr>
          <p:cNvPr id="31" name="Text 19"/>
          <p:cNvSpPr txBox="1"/>
          <p:nvPr/>
        </p:nvSpPr>
        <p:spPr>
          <a:xfrm>
            <a:off x="5429707" y="3276295"/>
            <a:ext cx="3429000" cy="4956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2500" b="1" kern="0" spc="-37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TTA 인증 3종</a:t>
            </a:r>
            <a:endParaRPr lang="en-US" sz="2500" dirty="0"/>
          </a:p>
        </p:txBody>
      </p:sp>
      <p:pic>
        <p:nvPicPr>
          <p:cNvPr id="32" name="Image 10" descr="gen-dedup-b7820414c91cdc3e0a23899a4a06a99c.jpg"/>
          <p:cNvPicPr>
            <a:picLocks noChangeAspect="1"/>
          </p:cNvPicPr>
          <p:nvPr/>
        </p:nvPicPr>
        <p:blipFill>
          <a:blip r:embed="rId11"/>
          <a:srcRect l="-13500" r="-13500"/>
          <a:stretch/>
        </p:blipFill>
        <p:spPr>
          <a:xfrm>
            <a:off x="7905902" y="2905049"/>
            <a:ext cx="952805" cy="952805"/>
          </a:xfrm>
          <a:prstGeom prst="rect">
            <a:avLst/>
          </a:prstGeom>
        </p:spPr>
      </p:pic>
      <p:sp>
        <p:nvSpPr>
          <p:cNvPr id="33" name="Text 20"/>
          <p:cNvSpPr txBox="1"/>
          <p:nvPr/>
        </p:nvSpPr>
        <p:spPr>
          <a:xfrm>
            <a:off x="5429707" y="4095598"/>
            <a:ext cx="34290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TTA-IT-V-24-453</a:t>
            </a:r>
            <a:endParaRPr lang="en-US" sz="1500" dirty="0"/>
          </a:p>
        </p:txBody>
      </p:sp>
      <p:sp>
        <p:nvSpPr>
          <p:cNvPr id="34" name="Text 21"/>
          <p:cNvSpPr txBox="1"/>
          <p:nvPr/>
        </p:nvSpPr>
        <p:spPr>
          <a:xfrm>
            <a:off x="5429707" y="4324198"/>
            <a:ext cx="3429000" cy="1527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4M 36배 IR PTZ 카메라</a:t>
            </a:r>
            <a:endParaRPr lang="en-US" sz="1000" dirty="0"/>
          </a:p>
        </p:txBody>
      </p:sp>
      <p:sp>
        <p:nvSpPr>
          <p:cNvPr id="35" name="Text 22"/>
          <p:cNvSpPr txBox="1"/>
          <p:nvPr/>
        </p:nvSpPr>
        <p:spPr>
          <a:xfrm>
            <a:off x="5429707" y="4610405"/>
            <a:ext cx="34290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TTA-IT-V-24-454</a:t>
            </a:r>
            <a:endParaRPr lang="en-US" sz="1500" dirty="0"/>
          </a:p>
        </p:txBody>
      </p:sp>
      <p:sp>
        <p:nvSpPr>
          <p:cNvPr id="36" name="Text 23"/>
          <p:cNvSpPr txBox="1"/>
          <p:nvPr/>
        </p:nvSpPr>
        <p:spPr>
          <a:xfrm>
            <a:off x="5429707" y="4839005"/>
            <a:ext cx="3429000" cy="1527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5M AI 지능형 돔 카메라</a:t>
            </a:r>
            <a:endParaRPr lang="en-US" sz="1000" dirty="0"/>
          </a:p>
        </p:txBody>
      </p:sp>
      <p:sp>
        <p:nvSpPr>
          <p:cNvPr id="37" name="Text 24"/>
          <p:cNvSpPr txBox="1"/>
          <p:nvPr/>
        </p:nvSpPr>
        <p:spPr>
          <a:xfrm>
            <a:off x="5429707" y="5124298"/>
            <a:ext cx="34290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TTA-IT-V-25-595</a:t>
            </a:r>
            <a:endParaRPr lang="en-US" sz="1500" dirty="0"/>
          </a:p>
        </p:txBody>
      </p:sp>
      <p:sp>
        <p:nvSpPr>
          <p:cNvPr id="38" name="Text 25"/>
          <p:cNvSpPr txBox="1"/>
          <p:nvPr/>
        </p:nvSpPr>
        <p:spPr>
          <a:xfrm>
            <a:off x="5429707" y="5352898"/>
            <a:ext cx="3429000" cy="1527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5M AI 지능형 뷸릿 카메라</a:t>
            </a:r>
            <a:endParaRPr lang="en-US" sz="1000" dirty="0"/>
          </a:p>
        </p:txBody>
      </p:sp>
      <p:sp>
        <p:nvSpPr>
          <p:cNvPr id="39" name="Text 26"/>
          <p:cNvSpPr txBox="1"/>
          <p:nvPr/>
        </p:nvSpPr>
        <p:spPr>
          <a:xfrm>
            <a:off x="9620402" y="2952598"/>
            <a:ext cx="2667305" cy="305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kern="0" spc="150" dirty="0">
                <a:solidFill>
                  <a:srgbClr val="00A3C4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GOVERNMENT</a:t>
            </a:r>
            <a:endParaRPr lang="en-US" sz="1300" dirty="0"/>
          </a:p>
        </p:txBody>
      </p:sp>
      <p:sp>
        <p:nvSpPr>
          <p:cNvPr id="40" name="Text 27"/>
          <p:cNvSpPr txBox="1"/>
          <p:nvPr/>
        </p:nvSpPr>
        <p:spPr>
          <a:xfrm>
            <a:off x="9620402" y="3276295"/>
            <a:ext cx="3429000" cy="4956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2500" b="1" kern="0" spc="-37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정부 자격 &amp; 등록</a:t>
            </a:r>
            <a:endParaRPr lang="en-US" sz="2500" dirty="0"/>
          </a:p>
        </p:txBody>
      </p:sp>
      <p:sp>
        <p:nvSpPr>
          <p:cNvPr id="41" name="Text 28"/>
          <p:cNvSpPr txBox="1"/>
          <p:nvPr/>
        </p:nvSpPr>
        <p:spPr>
          <a:xfrm>
            <a:off x="9620402" y="4048049"/>
            <a:ext cx="3429000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✓ 정보통신공사업 등록</a:t>
            </a:r>
            <a:endParaRPr lang="en-US" sz="1200" dirty="0"/>
          </a:p>
        </p:txBody>
      </p:sp>
      <p:sp>
        <p:nvSpPr>
          <p:cNvPr id="42" name="Text 29"/>
          <p:cNvSpPr txBox="1"/>
          <p:nvPr/>
        </p:nvSpPr>
        <p:spPr>
          <a:xfrm>
            <a:off x="9620402" y="4238244"/>
            <a:ext cx="3429000" cy="1335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부산광역시 등록업체</a:t>
            </a:r>
            <a:endParaRPr lang="en-US" sz="900" dirty="0"/>
          </a:p>
        </p:txBody>
      </p:sp>
      <p:sp>
        <p:nvSpPr>
          <p:cNvPr id="43" name="Text 30"/>
          <p:cNvSpPr txBox="1"/>
          <p:nvPr/>
        </p:nvSpPr>
        <p:spPr>
          <a:xfrm>
            <a:off x="9620402" y="4448556"/>
            <a:ext cx="3429000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✓ 직접생산확인증명서</a:t>
            </a:r>
            <a:endParaRPr lang="en-US" sz="1200" dirty="0"/>
          </a:p>
        </p:txBody>
      </p:sp>
      <p:sp>
        <p:nvSpPr>
          <p:cNvPr id="44" name="Text 31"/>
          <p:cNvSpPr txBox="1"/>
          <p:nvPr/>
        </p:nvSpPr>
        <p:spPr>
          <a:xfrm>
            <a:off x="9620402" y="4638751"/>
            <a:ext cx="3429000" cy="1335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CCTV 자체 제조 공장</a:t>
            </a:r>
            <a:endParaRPr lang="en-US" sz="900" dirty="0"/>
          </a:p>
        </p:txBody>
      </p:sp>
      <p:sp>
        <p:nvSpPr>
          <p:cNvPr id="45" name="Text 32"/>
          <p:cNvSpPr txBox="1"/>
          <p:nvPr/>
        </p:nvSpPr>
        <p:spPr>
          <a:xfrm>
            <a:off x="9620402" y="4848149"/>
            <a:ext cx="3429000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✓ 공장등록증명서</a:t>
            </a:r>
            <a:endParaRPr lang="en-US" sz="1200" dirty="0"/>
          </a:p>
        </p:txBody>
      </p:sp>
      <p:sp>
        <p:nvSpPr>
          <p:cNvPr id="46" name="Text 33"/>
          <p:cNvSpPr txBox="1"/>
          <p:nvPr/>
        </p:nvSpPr>
        <p:spPr>
          <a:xfrm>
            <a:off x="9620402" y="5038344"/>
            <a:ext cx="3429000" cy="1335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부산 자체 생산 라인</a:t>
            </a:r>
            <a:endParaRPr lang="en-US" sz="900" dirty="0"/>
          </a:p>
        </p:txBody>
      </p:sp>
      <p:sp>
        <p:nvSpPr>
          <p:cNvPr id="47" name="Text 34"/>
          <p:cNvSpPr txBox="1"/>
          <p:nvPr/>
        </p:nvSpPr>
        <p:spPr>
          <a:xfrm>
            <a:off x="9620402" y="5248656"/>
            <a:ext cx="3429000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✓ 조달청 MAS 등록</a:t>
            </a:r>
            <a:endParaRPr lang="en-US" sz="1200" dirty="0"/>
          </a:p>
        </p:txBody>
      </p:sp>
      <p:sp>
        <p:nvSpPr>
          <p:cNvPr id="48" name="Text 35"/>
          <p:cNvSpPr txBox="1"/>
          <p:nvPr/>
        </p:nvSpPr>
        <p:spPr>
          <a:xfrm>
            <a:off x="9620402" y="5438851"/>
            <a:ext cx="3429000" cy="1335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나라장터 종합쇼핑몰</a:t>
            </a:r>
            <a:endParaRPr lang="en-US" sz="900" dirty="0"/>
          </a:p>
        </p:txBody>
      </p:sp>
      <p:sp>
        <p:nvSpPr>
          <p:cNvPr id="49" name="Text 36"/>
          <p:cNvSpPr txBox="1"/>
          <p:nvPr/>
        </p:nvSpPr>
        <p:spPr>
          <a:xfrm>
            <a:off x="13811098" y="2952598"/>
            <a:ext cx="2667305" cy="305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kern="0" spc="150" dirty="0">
                <a:solidFill>
                  <a:srgbClr val="FF6B1A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COMPANY</a:t>
            </a:r>
            <a:endParaRPr lang="en-US" sz="1300" dirty="0"/>
          </a:p>
        </p:txBody>
      </p:sp>
      <p:sp>
        <p:nvSpPr>
          <p:cNvPr id="50" name="Text 37"/>
          <p:cNvSpPr txBox="1"/>
          <p:nvPr/>
        </p:nvSpPr>
        <p:spPr>
          <a:xfrm>
            <a:off x="13811098" y="3276295"/>
            <a:ext cx="3238805" cy="4956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2500" b="1" kern="0" spc="-37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기업 자격 우대</a:t>
            </a:r>
            <a:endParaRPr lang="en-US" sz="2500" dirty="0"/>
          </a:p>
        </p:txBody>
      </p:sp>
      <p:sp>
        <p:nvSpPr>
          <p:cNvPr id="51" name="Shape 38"/>
          <p:cNvSpPr/>
          <p:nvPr/>
        </p:nvSpPr>
        <p:spPr>
          <a:xfrm>
            <a:off x="13811098" y="4119372"/>
            <a:ext cx="323698" cy="323698"/>
          </a:xfrm>
          <a:prstGeom prst="ellipse">
            <a:avLst/>
          </a:prstGeom>
          <a:solidFill>
            <a:srgbClr val="FF6B1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2" name="Text 39"/>
          <p:cNvSpPr/>
          <p:nvPr/>
        </p:nvSpPr>
        <p:spPr>
          <a:xfrm>
            <a:off x="13811098" y="4119372"/>
            <a:ext cx="324612" cy="32461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여</a:t>
            </a:r>
            <a:endParaRPr lang="en-US" sz="1200" dirty="0"/>
          </a:p>
        </p:txBody>
      </p:sp>
      <p:sp>
        <p:nvSpPr>
          <p:cNvPr id="53" name="Text 40"/>
          <p:cNvSpPr txBox="1"/>
          <p:nvPr/>
        </p:nvSpPr>
        <p:spPr>
          <a:xfrm>
            <a:off x="14211605" y="4095598"/>
            <a:ext cx="1343254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여성기업 확인</a:t>
            </a:r>
            <a:endParaRPr lang="en-US" sz="1500" dirty="0"/>
          </a:p>
        </p:txBody>
      </p:sp>
      <p:sp>
        <p:nvSpPr>
          <p:cNvPr id="54" name="Text 41"/>
          <p:cNvSpPr txBox="1"/>
          <p:nvPr/>
        </p:nvSpPr>
        <p:spPr>
          <a:xfrm>
            <a:off x="14211605" y="4324198"/>
            <a:ext cx="1428293" cy="1435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공공조달 여성기업 우대</a:t>
            </a:r>
            <a:endParaRPr lang="en-US" sz="900" dirty="0"/>
          </a:p>
        </p:txBody>
      </p:sp>
      <p:sp>
        <p:nvSpPr>
          <p:cNvPr id="55" name="Shape 42"/>
          <p:cNvSpPr/>
          <p:nvPr/>
        </p:nvSpPr>
        <p:spPr>
          <a:xfrm>
            <a:off x="13811098" y="4624121"/>
            <a:ext cx="323698" cy="323698"/>
          </a:xfrm>
          <a:prstGeom prst="ellipse">
            <a:avLst/>
          </a:prstGeom>
          <a:solidFill>
            <a:srgbClr val="00A3C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6" name="Text 43"/>
          <p:cNvSpPr/>
          <p:nvPr/>
        </p:nvSpPr>
        <p:spPr>
          <a:xfrm>
            <a:off x="13811098" y="4624121"/>
            <a:ext cx="324612" cy="32461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중</a:t>
            </a:r>
            <a:endParaRPr lang="en-US" sz="1200" dirty="0"/>
          </a:p>
        </p:txBody>
      </p:sp>
      <p:sp>
        <p:nvSpPr>
          <p:cNvPr id="57" name="Text 44"/>
          <p:cNvSpPr txBox="1"/>
          <p:nvPr/>
        </p:nvSpPr>
        <p:spPr>
          <a:xfrm>
            <a:off x="14211605" y="4600346"/>
            <a:ext cx="1335938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중소기업 확인</a:t>
            </a:r>
            <a:endParaRPr lang="en-US" sz="1500" dirty="0"/>
          </a:p>
        </p:txBody>
      </p:sp>
      <p:sp>
        <p:nvSpPr>
          <p:cNvPr id="58" name="Text 45"/>
          <p:cNvSpPr txBox="1"/>
          <p:nvPr/>
        </p:nvSpPr>
        <p:spPr>
          <a:xfrm>
            <a:off x="14211605" y="4828946"/>
            <a:ext cx="1183234" cy="1435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중소기업 우대 대상</a:t>
            </a:r>
            <a:endParaRPr lang="en-US" sz="900" dirty="0"/>
          </a:p>
        </p:txBody>
      </p:sp>
      <p:sp>
        <p:nvSpPr>
          <p:cNvPr id="59" name="Shape 46"/>
          <p:cNvSpPr/>
          <p:nvPr/>
        </p:nvSpPr>
        <p:spPr>
          <a:xfrm>
            <a:off x="13811098" y="5128870"/>
            <a:ext cx="323698" cy="323698"/>
          </a:xfrm>
          <a:prstGeom prst="ellipse">
            <a:avLst/>
          </a:prstGeom>
          <a:solidFill>
            <a:srgbClr val="0A2A5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0" name="Text 47"/>
          <p:cNvSpPr/>
          <p:nvPr/>
        </p:nvSpPr>
        <p:spPr>
          <a:xfrm>
            <a:off x="13811098" y="5128870"/>
            <a:ext cx="324612" cy="32461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부</a:t>
            </a:r>
            <a:endParaRPr lang="en-US" sz="1100" dirty="0"/>
          </a:p>
        </p:txBody>
      </p:sp>
      <p:sp>
        <p:nvSpPr>
          <p:cNvPr id="61" name="Text 48"/>
          <p:cNvSpPr txBox="1"/>
          <p:nvPr/>
        </p:nvSpPr>
        <p:spPr>
          <a:xfrm>
            <a:off x="14211605" y="5105095"/>
            <a:ext cx="1345997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부산 지역업체</a:t>
            </a:r>
            <a:endParaRPr lang="en-US" sz="1500" dirty="0"/>
          </a:p>
        </p:txBody>
      </p:sp>
      <p:sp>
        <p:nvSpPr>
          <p:cNvPr id="62" name="Text 49"/>
          <p:cNvSpPr txBox="1"/>
          <p:nvPr/>
        </p:nvSpPr>
        <p:spPr>
          <a:xfrm>
            <a:off x="14211605" y="5333695"/>
            <a:ext cx="1506017" cy="1435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지역제한 입찰 참여 가능</a:t>
            </a:r>
            <a:endParaRPr lang="en-US" sz="900" dirty="0"/>
          </a:p>
        </p:txBody>
      </p:sp>
      <p:sp>
        <p:nvSpPr>
          <p:cNvPr id="63" name="Text 50"/>
          <p:cNvSpPr txBox="1"/>
          <p:nvPr/>
        </p:nvSpPr>
        <p:spPr>
          <a:xfrm>
            <a:off x="1333195" y="6572707"/>
            <a:ext cx="5715000" cy="4197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2100" b="1" kern="0" spc="-37" dirty="0">
                <a:solidFill>
                  <a:srgbClr val="FF6B1A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3중</a:t>
            </a:r>
            <a:r>
              <a:rPr lang="en-US" sz="2100" b="1" kern="0" spc="-37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 검증 · 지자체 도입 신뢰도</a:t>
            </a:r>
            <a:endParaRPr lang="en-US" sz="2100" dirty="0"/>
          </a:p>
        </p:txBody>
      </p:sp>
      <p:sp>
        <p:nvSpPr>
          <p:cNvPr id="64" name="Text 51"/>
          <p:cNvSpPr txBox="1"/>
          <p:nvPr/>
        </p:nvSpPr>
        <p:spPr>
          <a:xfrm>
            <a:off x="1333195" y="7000646"/>
            <a:ext cx="7620610" cy="286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직접생산 · TTA 성능검증 · MAS 조달등록의 트리플 인증 체계</a:t>
            </a:r>
            <a:endParaRPr lang="en-US" sz="1200" dirty="0"/>
          </a:p>
        </p:txBody>
      </p:sp>
      <p:sp>
        <p:nvSpPr>
          <p:cNvPr id="65" name="Text 52"/>
          <p:cNvSpPr txBox="1"/>
          <p:nvPr/>
        </p:nvSpPr>
        <p:spPr>
          <a:xfrm>
            <a:off x="1333195" y="7524598"/>
            <a:ext cx="3620110" cy="6099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4800" b="1" kern="0" spc="-150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26</a:t>
            </a:r>
            <a:r>
              <a:rPr lang="en-US" sz="2100" b="1" kern="0" spc="-150" dirty="0">
                <a:solidFill>
                  <a:srgbClr val="FF6B1A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건+</a:t>
            </a:r>
            <a:endParaRPr lang="en-US" sz="4800" dirty="0"/>
          </a:p>
        </p:txBody>
      </p:sp>
      <p:sp>
        <p:nvSpPr>
          <p:cNvPr id="66" name="Text 53"/>
          <p:cNvSpPr txBox="1"/>
          <p:nvPr/>
        </p:nvSpPr>
        <p:spPr>
          <a:xfrm>
            <a:off x="1333195" y="8210398"/>
            <a:ext cx="3620110" cy="20025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관공서 납품 실적</a:t>
            </a:r>
            <a:endParaRPr lang="en-US" sz="1300" dirty="0"/>
          </a:p>
        </p:txBody>
      </p:sp>
      <p:sp>
        <p:nvSpPr>
          <p:cNvPr id="67" name="Text 54"/>
          <p:cNvSpPr txBox="1"/>
          <p:nvPr/>
        </p:nvSpPr>
        <p:spPr>
          <a:xfrm>
            <a:off x="1333195" y="8449056"/>
            <a:ext cx="3620110" cy="1435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2022~2026 (부산광역시 등)</a:t>
            </a:r>
            <a:endParaRPr lang="en-US" sz="900" dirty="0"/>
          </a:p>
        </p:txBody>
      </p:sp>
      <p:sp>
        <p:nvSpPr>
          <p:cNvPr id="68" name="Text 55"/>
          <p:cNvSpPr txBox="1"/>
          <p:nvPr/>
        </p:nvSpPr>
        <p:spPr>
          <a:xfrm>
            <a:off x="5143500" y="7524598"/>
            <a:ext cx="3620110" cy="6099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4800" b="1" kern="0" spc="-150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5,000</a:t>
            </a:r>
            <a:r>
              <a:rPr lang="en-US" sz="2100" b="1" kern="0" spc="-150" dirty="0">
                <a:solidFill>
                  <a:srgbClr val="FF6B1A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개소</a:t>
            </a:r>
            <a:endParaRPr lang="en-US" sz="4800" dirty="0"/>
          </a:p>
        </p:txBody>
      </p:sp>
      <p:sp>
        <p:nvSpPr>
          <p:cNvPr id="69" name="Text 56"/>
          <p:cNvSpPr txBox="1"/>
          <p:nvPr/>
        </p:nvSpPr>
        <p:spPr>
          <a:xfrm>
            <a:off x="5143500" y="8210398"/>
            <a:ext cx="3620110" cy="20025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비상벨 전국 설치</a:t>
            </a:r>
            <a:endParaRPr lang="en-US" sz="1300" dirty="0"/>
          </a:p>
        </p:txBody>
      </p:sp>
      <p:sp>
        <p:nvSpPr>
          <p:cNvPr id="70" name="Text 57"/>
          <p:cNvSpPr txBox="1"/>
          <p:nvPr/>
        </p:nvSpPr>
        <p:spPr>
          <a:xfrm>
            <a:off x="5143500" y="8449056"/>
            <a:ext cx="3620110" cy="1435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더포스 파트너 전국 실적</a:t>
            </a:r>
            <a:endParaRPr lang="en-US" sz="900" dirty="0"/>
          </a:p>
        </p:txBody>
      </p:sp>
      <p:sp>
        <p:nvSpPr>
          <p:cNvPr id="71" name="Text 58"/>
          <p:cNvSpPr txBox="1"/>
          <p:nvPr/>
        </p:nvSpPr>
        <p:spPr>
          <a:xfrm>
            <a:off x="8953805" y="7524598"/>
            <a:ext cx="3620110" cy="6099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4800" b="1" kern="0" spc="-150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3</a:t>
            </a:r>
            <a:r>
              <a:rPr lang="en-US" sz="2100" b="1" kern="0" spc="-150" dirty="0">
                <a:solidFill>
                  <a:srgbClr val="FF6B1A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종</a:t>
            </a:r>
            <a:endParaRPr lang="en-US" sz="4800" dirty="0"/>
          </a:p>
        </p:txBody>
      </p:sp>
      <p:sp>
        <p:nvSpPr>
          <p:cNvPr id="72" name="Text 59"/>
          <p:cNvSpPr txBox="1"/>
          <p:nvPr/>
        </p:nvSpPr>
        <p:spPr>
          <a:xfrm>
            <a:off x="8953805" y="8210398"/>
            <a:ext cx="3620110" cy="20025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TTA 성능확인서</a:t>
            </a:r>
            <a:endParaRPr lang="en-US" sz="1300" dirty="0"/>
          </a:p>
        </p:txBody>
      </p:sp>
      <p:sp>
        <p:nvSpPr>
          <p:cNvPr id="73" name="Text 60"/>
          <p:cNvSpPr txBox="1"/>
          <p:nvPr/>
        </p:nvSpPr>
        <p:spPr>
          <a:xfrm>
            <a:off x="8953805" y="8449056"/>
            <a:ext cx="3620110" cy="1435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PTZ · 돔 · 뷸릿 카메라</a:t>
            </a:r>
            <a:endParaRPr lang="en-US" sz="900" dirty="0"/>
          </a:p>
        </p:txBody>
      </p:sp>
      <p:sp>
        <p:nvSpPr>
          <p:cNvPr id="74" name="Text 61"/>
          <p:cNvSpPr txBox="1"/>
          <p:nvPr/>
        </p:nvSpPr>
        <p:spPr>
          <a:xfrm>
            <a:off x="12763195" y="7524598"/>
            <a:ext cx="3620110" cy="6099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4800" b="1" kern="0" spc="-150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10</a:t>
            </a:r>
            <a:r>
              <a:rPr lang="en-US" sz="2100" b="1" kern="0" spc="-150" dirty="0">
                <a:solidFill>
                  <a:srgbClr val="FF6B1A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인</a:t>
            </a:r>
            <a:endParaRPr lang="en-US" sz="4800" dirty="0"/>
          </a:p>
        </p:txBody>
      </p:sp>
      <p:sp>
        <p:nvSpPr>
          <p:cNvPr id="75" name="Text 62"/>
          <p:cNvSpPr txBox="1"/>
          <p:nvPr/>
        </p:nvSpPr>
        <p:spPr>
          <a:xfrm>
            <a:off x="12763195" y="8210398"/>
            <a:ext cx="3620110" cy="20025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기술자 보유</a:t>
            </a:r>
            <a:endParaRPr lang="en-US" sz="1300" dirty="0"/>
          </a:p>
        </p:txBody>
      </p:sp>
      <p:sp>
        <p:nvSpPr>
          <p:cNvPr id="76" name="Text 63"/>
          <p:cNvSpPr txBox="1"/>
          <p:nvPr/>
        </p:nvSpPr>
        <p:spPr>
          <a:xfrm>
            <a:off x="12763195" y="8449056"/>
            <a:ext cx="3620110" cy="1435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설계·시공·사후관리 PM</a:t>
            </a:r>
            <a:endParaRPr lang="en-US" sz="900" dirty="0"/>
          </a:p>
        </p:txBody>
      </p:sp>
      <p:sp>
        <p:nvSpPr>
          <p:cNvPr id="77" name="Text 64"/>
          <p:cNvSpPr txBox="1"/>
          <p:nvPr/>
        </p:nvSpPr>
        <p:spPr>
          <a:xfrm>
            <a:off x="952805" y="9334195"/>
            <a:ext cx="16383305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kern="0" spc="-22" dirty="0">
                <a:solidFill>
                  <a:srgbClr val="FF6B1A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"정보통신공사업 등록 · 직접생산확인 · MAS 조달등록"</a:t>
            </a:r>
            <a:r>
              <a:rPr lang="en-US" sz="1500" b="1" kern="0" spc="-22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 — 지자체 담당공무원이 안심하고 수의계약할 수 있는 3중 검증 체계</a:t>
            </a:r>
            <a:endParaRPr lang="en-US" sz="1500" dirty="0"/>
          </a:p>
        </p:txBody>
      </p:sp>
      <p:sp>
        <p:nvSpPr>
          <p:cNvPr id="78" name="Text 65"/>
          <p:cNvSpPr txBox="1"/>
          <p:nvPr/>
        </p:nvSpPr>
        <p:spPr>
          <a:xfrm>
            <a:off x="952805" y="10049256"/>
            <a:ext cx="1905610" cy="1911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150" dirty="0">
                <a:solidFill>
                  <a:srgbClr val="94A3B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04 / 22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gen-dedup-4e90d1403b85df36431eeb1b79799e2a.png"/>
          <p:cNvPicPr>
            <a:picLocks noChangeAspect="1"/>
          </p:cNvPicPr>
          <p:nvPr/>
        </p:nvPicPr>
        <p:blipFill>
          <a:blip r:embed="rId3"/>
          <a:srcRect l="-201" r="-201"/>
          <a:stretch/>
        </p:blipFill>
        <p:spPr>
          <a:xfrm>
            <a:off x="0" y="0"/>
            <a:ext cx="18288000" cy="75895"/>
          </a:xfrm>
          <a:prstGeom prst="rect">
            <a:avLst/>
          </a:prstGeom>
        </p:spPr>
      </p:pic>
      <p:pic>
        <p:nvPicPr>
          <p:cNvPr id="3" name="Image 1" descr="gen-dedup-057f21d6b8ed197a2de13c5a53ae7f4a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52805" y="2762402"/>
            <a:ext cx="4000500" cy="6286500"/>
          </a:xfrm>
          <a:prstGeom prst="rect">
            <a:avLst/>
          </a:prstGeom>
        </p:spPr>
      </p:pic>
      <p:pic>
        <p:nvPicPr>
          <p:cNvPr id="4" name="Image 2" descr="gen-dedup-057f21d6b8ed197a2de13c5a53ae7f4a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5143500" y="2762402"/>
            <a:ext cx="4000500" cy="6286500"/>
          </a:xfrm>
          <a:prstGeom prst="rect">
            <a:avLst/>
          </a:prstGeom>
        </p:spPr>
      </p:pic>
      <p:pic>
        <p:nvPicPr>
          <p:cNvPr id="5" name="Image 3" descr="gen-dedup-057f21d6b8ed197a2de13c5a53ae7f4a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334195" y="2762402"/>
            <a:ext cx="4000500" cy="6286500"/>
          </a:xfrm>
          <a:prstGeom prst="rect">
            <a:avLst/>
          </a:prstGeom>
        </p:spPr>
      </p:pic>
      <p:pic>
        <p:nvPicPr>
          <p:cNvPr id="6" name="Image 4" descr="gen-dedup-b2641f07fa8893bf9a761befa40a2a63.png"/>
          <p:cNvPicPr>
            <a:picLocks noChangeAspect="1"/>
          </p:cNvPicPr>
          <p:nvPr/>
        </p:nvPicPr>
        <p:blipFill>
          <a:blip r:embed="rId5"/>
          <a:srcRect l="-4" r="-4"/>
          <a:stretch/>
        </p:blipFill>
        <p:spPr>
          <a:xfrm>
            <a:off x="13525805" y="2762402"/>
            <a:ext cx="3810305" cy="6286500"/>
          </a:xfrm>
          <a:prstGeom prst="rect">
            <a:avLst/>
          </a:prstGeom>
        </p:spPr>
      </p:pic>
      <p:sp>
        <p:nvSpPr>
          <p:cNvPr id="7" name="Shape 0"/>
          <p:cNvSpPr/>
          <p:nvPr/>
        </p:nvSpPr>
        <p:spPr>
          <a:xfrm>
            <a:off x="952805" y="9334195"/>
            <a:ext cx="16383305" cy="666598"/>
          </a:xfrm>
          <a:prstGeom prst="roundRect">
            <a:avLst>
              <a:gd name="adj" fmla="val 14266"/>
            </a:avLst>
          </a:prstGeom>
          <a:solidFill>
            <a:srgbClr val="0A2A5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8" name="Image 5" descr="gen-dedup-5d9b33cc9189350ac7df640bd2de4a11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52805" y="2762402"/>
            <a:ext cx="4000500" cy="1714500"/>
          </a:xfrm>
          <a:prstGeom prst="rect">
            <a:avLst/>
          </a:prstGeom>
        </p:spPr>
      </p:pic>
      <p:pic>
        <p:nvPicPr>
          <p:cNvPr id="9" name="Image 6" descr="gen-dedup-d2ce248b9d949b687df4fef466dc9a3d.png"/>
          <p:cNvPicPr>
            <a:picLocks noChangeAspect="1"/>
          </p:cNvPicPr>
          <p:nvPr/>
        </p:nvPicPr>
        <p:blipFill>
          <a:blip r:embed="rId7"/>
          <a:srcRect t="-400" b="-400"/>
          <a:stretch/>
        </p:blipFill>
        <p:spPr>
          <a:xfrm>
            <a:off x="1238098" y="5086807"/>
            <a:ext cx="3429000" cy="19202"/>
          </a:xfrm>
          <a:prstGeom prst="rect">
            <a:avLst/>
          </a:prstGeom>
        </p:spPr>
      </p:pic>
      <p:pic>
        <p:nvPicPr>
          <p:cNvPr id="10" name="Image 7" descr="gen-dedup-5d9b33cc9189350ac7df640bd2de4a11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5143500" y="2762402"/>
            <a:ext cx="4000500" cy="1714500"/>
          </a:xfrm>
          <a:prstGeom prst="rect">
            <a:avLst/>
          </a:prstGeom>
        </p:spPr>
      </p:pic>
      <p:pic>
        <p:nvPicPr>
          <p:cNvPr id="11" name="Image 8" descr="gen-dedup-d2ce248b9d949b687df4fef466dc9a3d.png"/>
          <p:cNvPicPr>
            <a:picLocks noChangeAspect="1"/>
          </p:cNvPicPr>
          <p:nvPr/>
        </p:nvPicPr>
        <p:blipFill>
          <a:blip r:embed="rId7"/>
          <a:srcRect t="-400" b="-400"/>
          <a:stretch/>
        </p:blipFill>
        <p:spPr>
          <a:xfrm>
            <a:off x="5429707" y="5086807"/>
            <a:ext cx="3429000" cy="19202"/>
          </a:xfrm>
          <a:prstGeom prst="rect">
            <a:avLst/>
          </a:prstGeom>
        </p:spPr>
      </p:pic>
      <p:pic>
        <p:nvPicPr>
          <p:cNvPr id="12" name="Image 9" descr="gen-dedup-5d9b33cc9189350ac7df640bd2de4a11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334195" y="2762402"/>
            <a:ext cx="4000500" cy="1714500"/>
          </a:xfrm>
          <a:prstGeom prst="rect">
            <a:avLst/>
          </a:prstGeom>
        </p:spPr>
      </p:pic>
      <p:pic>
        <p:nvPicPr>
          <p:cNvPr id="13" name="Image 10" descr="gen-dedup-d2ce248b9d949b687df4fef466dc9a3d.png"/>
          <p:cNvPicPr>
            <a:picLocks noChangeAspect="1"/>
          </p:cNvPicPr>
          <p:nvPr/>
        </p:nvPicPr>
        <p:blipFill>
          <a:blip r:embed="rId7"/>
          <a:srcRect t="-400" b="-400"/>
          <a:stretch/>
        </p:blipFill>
        <p:spPr>
          <a:xfrm>
            <a:off x="9620402" y="5086807"/>
            <a:ext cx="3429000" cy="19202"/>
          </a:xfrm>
          <a:prstGeom prst="rect">
            <a:avLst/>
          </a:prstGeom>
        </p:spPr>
      </p:pic>
      <p:pic>
        <p:nvPicPr>
          <p:cNvPr id="14" name="Image 11" descr="gen-dedup-c4526c45e062be49761a6b27a1e38252.png"/>
          <p:cNvPicPr>
            <a:picLocks noChangeAspect="1"/>
          </p:cNvPicPr>
          <p:nvPr/>
        </p:nvPicPr>
        <p:blipFill>
          <a:blip r:embed="rId8"/>
          <a:srcRect l="-4" r="-4"/>
          <a:stretch/>
        </p:blipFill>
        <p:spPr>
          <a:xfrm>
            <a:off x="13525805" y="2762402"/>
            <a:ext cx="3810305" cy="1714500"/>
          </a:xfrm>
          <a:prstGeom prst="rect">
            <a:avLst/>
          </a:prstGeom>
        </p:spPr>
      </p:pic>
      <p:pic>
        <p:nvPicPr>
          <p:cNvPr id="15" name="Image 12" descr="gen-dedup-8fee5bcb1b8c844bd190cedd31734e6c.png"/>
          <p:cNvPicPr>
            <a:picLocks noChangeAspect="1"/>
          </p:cNvPicPr>
          <p:nvPr/>
        </p:nvPicPr>
        <p:blipFill>
          <a:blip r:embed="rId9"/>
          <a:srcRect t="-395" b="-395"/>
          <a:stretch/>
        </p:blipFill>
        <p:spPr>
          <a:xfrm>
            <a:off x="13811098" y="5086807"/>
            <a:ext cx="3238805" cy="19202"/>
          </a:xfrm>
          <a:prstGeom prst="rect">
            <a:avLst/>
          </a:prstGeom>
        </p:spPr>
      </p:pic>
      <p:sp>
        <p:nvSpPr>
          <p:cNvPr id="16" name="Text 1"/>
          <p:cNvSpPr txBox="1"/>
          <p:nvPr/>
        </p:nvSpPr>
        <p:spPr>
          <a:xfrm>
            <a:off x="952805" y="571500"/>
            <a:ext cx="2857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kern="0" spc="300" dirty="0">
                <a:solidFill>
                  <a:srgbClr val="FF6B1A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CHAPTER 02</a:t>
            </a:r>
            <a:endParaRPr lang="en-US" sz="1500" dirty="0"/>
          </a:p>
        </p:txBody>
      </p:sp>
      <p:sp>
        <p:nvSpPr>
          <p:cNvPr id="17" name="Text 2"/>
          <p:cNvSpPr txBox="1"/>
          <p:nvPr/>
        </p:nvSpPr>
        <p:spPr>
          <a:xfrm>
            <a:off x="952805" y="933602"/>
            <a:ext cx="12382805" cy="7626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4300" b="1" kern="0" spc="-112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4대 핵심 사업 라인업</a:t>
            </a:r>
            <a:endParaRPr lang="en-US" sz="4300" dirty="0"/>
          </a:p>
        </p:txBody>
      </p:sp>
      <p:sp>
        <p:nvSpPr>
          <p:cNvPr id="18" name="Text 3"/>
          <p:cNvSpPr txBox="1"/>
          <p:nvPr/>
        </p:nvSpPr>
        <p:spPr>
          <a:xfrm>
            <a:off x="952805" y="1714500"/>
            <a:ext cx="14287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kern="0" spc="-22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Four Core Business — 지자체 재난안전·시민안심을 위한 통합 인프라 솔루션</a:t>
            </a:r>
            <a:endParaRPr lang="en-US" sz="1600" dirty="0"/>
          </a:p>
        </p:txBody>
      </p:sp>
      <p:sp>
        <p:nvSpPr>
          <p:cNvPr id="19" name="Shape 4"/>
          <p:cNvSpPr/>
          <p:nvPr/>
        </p:nvSpPr>
        <p:spPr>
          <a:xfrm>
            <a:off x="1238098" y="3000146"/>
            <a:ext cx="952805" cy="342900"/>
          </a:xfrm>
          <a:prstGeom prst="roundRect">
            <a:avLst>
              <a:gd name="adj" fmla="val 50133"/>
            </a:avLst>
          </a:prstGeom>
          <a:solidFill>
            <a:srgbClr val="FF6B1A">
              <a:alpha val="90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0" name="Text 5"/>
          <p:cNvSpPr/>
          <p:nvPr/>
        </p:nvSpPr>
        <p:spPr>
          <a:xfrm>
            <a:off x="1238098" y="3000146"/>
            <a:ext cx="952805" cy="3429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none" lIns="139700" tIns="63500" rIns="139700" bIns="63500" rtlCol="0" anchor="ctr"/>
          <a:lstStyle/>
          <a:p>
            <a:pPr marL="0" indent="0" algn="ctr">
              <a:buNone/>
            </a:pPr>
            <a:r>
              <a:rPr lang="en-US" sz="1000" b="1" kern="0" spc="150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NO. 01</a:t>
            </a:r>
            <a:endParaRPr lang="en-US" sz="1000" dirty="0"/>
          </a:p>
        </p:txBody>
      </p:sp>
      <p:sp>
        <p:nvSpPr>
          <p:cNvPr id="21" name="Text 6"/>
          <p:cNvSpPr txBox="1"/>
          <p:nvPr/>
        </p:nvSpPr>
        <p:spPr>
          <a:xfrm>
            <a:off x="1238098" y="3524098"/>
            <a:ext cx="2095805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500" b="1" kern="0" spc="-37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CCTV MAS</a:t>
            </a:r>
            <a:endParaRPr lang="en-US" sz="2500" dirty="0"/>
          </a:p>
          <a:p>
            <a:pPr marL="0" indent="0" algn="l">
              <a:buNone/>
            </a:pPr>
            <a:r>
              <a:rPr lang="en-US" sz="2500" b="1" kern="0" spc="-37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카메라</a:t>
            </a:r>
            <a:endParaRPr lang="en-US" sz="2500" dirty="0"/>
          </a:p>
        </p:txBody>
      </p:sp>
      <p:sp>
        <p:nvSpPr>
          <p:cNvPr id="22" name="Text 7"/>
          <p:cNvSpPr txBox="1"/>
          <p:nvPr/>
        </p:nvSpPr>
        <p:spPr>
          <a:xfrm>
            <a:off x="3619195" y="3238805"/>
            <a:ext cx="1239012" cy="10479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5700" dirty="0">
                <a:solidFill>
                  <a:srgbClr val="000000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📹</a:t>
            </a:r>
            <a:endParaRPr lang="en-US" sz="5700" dirty="0"/>
          </a:p>
        </p:txBody>
      </p:sp>
      <p:sp>
        <p:nvSpPr>
          <p:cNvPr id="23" name="Text 8"/>
          <p:cNvSpPr txBox="1"/>
          <p:nvPr/>
        </p:nvSpPr>
        <p:spPr>
          <a:xfrm>
            <a:off x="1238098" y="4762195"/>
            <a:ext cx="34290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kern="0" spc="113" dirty="0">
                <a:solidFill>
                  <a:srgbClr val="FF6B1A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KEY FEATURES</a:t>
            </a:r>
            <a:endParaRPr lang="en-US" sz="1100" dirty="0"/>
          </a:p>
        </p:txBody>
      </p:sp>
      <p:sp>
        <p:nvSpPr>
          <p:cNvPr id="24" name="Text 9"/>
          <p:cNvSpPr txBox="1"/>
          <p:nvPr/>
        </p:nvSpPr>
        <p:spPr>
          <a:xfrm>
            <a:off x="1238098" y="5286146"/>
            <a:ext cx="34290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✓ TTA 성능확인 3종</a:t>
            </a:r>
            <a:endParaRPr lang="en-US" sz="1500" dirty="0"/>
          </a:p>
        </p:txBody>
      </p:sp>
      <p:sp>
        <p:nvSpPr>
          <p:cNvPr id="25" name="Text 10"/>
          <p:cNvSpPr txBox="1"/>
          <p:nvPr/>
        </p:nvSpPr>
        <p:spPr>
          <a:xfrm>
            <a:off x="1238098" y="5572354"/>
            <a:ext cx="3429000" cy="20025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PTZ · 뷸릿 · 돔 카메라 인증</a:t>
            </a:r>
            <a:endParaRPr lang="en-US" sz="1000" dirty="0"/>
          </a:p>
        </p:txBody>
      </p:sp>
      <p:sp>
        <p:nvSpPr>
          <p:cNvPr id="26" name="Text 11"/>
          <p:cNvSpPr txBox="1"/>
          <p:nvPr/>
        </p:nvSpPr>
        <p:spPr>
          <a:xfrm>
            <a:off x="1238098" y="5982005"/>
            <a:ext cx="34290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✓ 조달청 MAS 등록</a:t>
            </a:r>
            <a:endParaRPr lang="en-US" sz="1500" dirty="0"/>
          </a:p>
        </p:txBody>
      </p:sp>
      <p:sp>
        <p:nvSpPr>
          <p:cNvPr id="27" name="Text 12"/>
          <p:cNvSpPr txBox="1"/>
          <p:nvPr/>
        </p:nvSpPr>
        <p:spPr>
          <a:xfrm>
            <a:off x="1238098" y="6267298"/>
            <a:ext cx="3429000" cy="20025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나라장터 종합쇼핑몰 수의계약</a:t>
            </a:r>
            <a:endParaRPr lang="en-US" sz="1000" dirty="0"/>
          </a:p>
        </p:txBody>
      </p:sp>
      <p:sp>
        <p:nvSpPr>
          <p:cNvPr id="28" name="Text 13"/>
          <p:cNvSpPr txBox="1"/>
          <p:nvPr/>
        </p:nvSpPr>
        <p:spPr>
          <a:xfrm>
            <a:off x="1238098" y="6676949"/>
            <a:ext cx="34290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✓ 직접생산</a:t>
            </a:r>
            <a:endParaRPr lang="en-US" sz="1500" dirty="0"/>
          </a:p>
        </p:txBody>
      </p:sp>
      <p:sp>
        <p:nvSpPr>
          <p:cNvPr id="29" name="Text 14"/>
          <p:cNvSpPr txBox="1"/>
          <p:nvPr/>
        </p:nvSpPr>
        <p:spPr>
          <a:xfrm>
            <a:off x="1238098" y="6963156"/>
            <a:ext cx="3429000" cy="20025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부산 자체 공장 · 사후관리 신속</a:t>
            </a:r>
            <a:endParaRPr lang="en-US" sz="1000" dirty="0"/>
          </a:p>
        </p:txBody>
      </p:sp>
      <p:sp>
        <p:nvSpPr>
          <p:cNvPr id="30" name="Text 15"/>
          <p:cNvSpPr txBox="1"/>
          <p:nvPr/>
        </p:nvSpPr>
        <p:spPr>
          <a:xfrm>
            <a:off x="1238098" y="7372807"/>
            <a:ext cx="34290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✓ 지능형 AI 이벤트</a:t>
            </a:r>
            <a:endParaRPr lang="en-US" sz="1500" dirty="0"/>
          </a:p>
        </p:txBody>
      </p:sp>
      <p:sp>
        <p:nvSpPr>
          <p:cNvPr id="31" name="Text 16"/>
          <p:cNvSpPr txBox="1"/>
          <p:nvPr/>
        </p:nvSpPr>
        <p:spPr>
          <a:xfrm>
            <a:off x="1238098" y="7658100"/>
            <a:ext cx="3429000" cy="20025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사람·동물감지 · 라인크로스 · 템퍼링</a:t>
            </a:r>
            <a:endParaRPr lang="en-US" sz="1000" dirty="0"/>
          </a:p>
        </p:txBody>
      </p:sp>
      <p:sp>
        <p:nvSpPr>
          <p:cNvPr id="32" name="Shape 17"/>
          <p:cNvSpPr/>
          <p:nvPr/>
        </p:nvSpPr>
        <p:spPr>
          <a:xfrm>
            <a:off x="5429707" y="3000146"/>
            <a:ext cx="952805" cy="342900"/>
          </a:xfrm>
          <a:prstGeom prst="roundRect">
            <a:avLst>
              <a:gd name="adj" fmla="val 50133"/>
            </a:avLst>
          </a:prstGeom>
          <a:solidFill>
            <a:srgbClr val="00A3C4">
              <a:alpha val="90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3" name="Text 18"/>
          <p:cNvSpPr/>
          <p:nvPr/>
        </p:nvSpPr>
        <p:spPr>
          <a:xfrm>
            <a:off x="5429707" y="3000146"/>
            <a:ext cx="952805" cy="3429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none" lIns="139700" tIns="63500" rIns="139700" bIns="63500" rtlCol="0" anchor="ctr"/>
          <a:lstStyle/>
          <a:p>
            <a:pPr marL="0" indent="0" algn="ctr">
              <a:buNone/>
            </a:pPr>
            <a:r>
              <a:rPr lang="en-US" sz="1000" b="1" kern="0" spc="150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NO. 02</a:t>
            </a:r>
            <a:endParaRPr lang="en-US" sz="1000" dirty="0"/>
          </a:p>
        </p:txBody>
      </p:sp>
      <p:sp>
        <p:nvSpPr>
          <p:cNvPr id="34" name="Text 19"/>
          <p:cNvSpPr txBox="1"/>
          <p:nvPr/>
        </p:nvSpPr>
        <p:spPr>
          <a:xfrm>
            <a:off x="5429707" y="3524098"/>
            <a:ext cx="2095805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500" b="1" kern="0" spc="-37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LED 볼라드</a:t>
            </a:r>
            <a:endParaRPr lang="en-US" sz="2500" dirty="0"/>
          </a:p>
          <a:p>
            <a:pPr marL="0" indent="0" algn="l">
              <a:buNone/>
            </a:pPr>
            <a:r>
              <a:rPr lang="en-US" sz="2500" b="1" kern="0" spc="-37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안전가이드</a:t>
            </a:r>
            <a:endParaRPr lang="en-US" sz="2500" dirty="0"/>
          </a:p>
        </p:txBody>
      </p:sp>
      <p:sp>
        <p:nvSpPr>
          <p:cNvPr id="35" name="Text 20"/>
          <p:cNvSpPr txBox="1"/>
          <p:nvPr/>
        </p:nvSpPr>
        <p:spPr>
          <a:xfrm>
            <a:off x="7810805" y="3238805"/>
            <a:ext cx="1239012" cy="10479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5700" dirty="0">
                <a:solidFill>
                  <a:srgbClr val="000000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🚦</a:t>
            </a:r>
            <a:endParaRPr lang="en-US" sz="5700" dirty="0"/>
          </a:p>
        </p:txBody>
      </p:sp>
      <p:sp>
        <p:nvSpPr>
          <p:cNvPr id="36" name="Text 21"/>
          <p:cNvSpPr txBox="1"/>
          <p:nvPr/>
        </p:nvSpPr>
        <p:spPr>
          <a:xfrm>
            <a:off x="5429707" y="4762195"/>
            <a:ext cx="34290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kern="0" spc="113" dirty="0">
                <a:solidFill>
                  <a:srgbClr val="00A3C4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KEY FEATURES</a:t>
            </a:r>
            <a:endParaRPr lang="en-US" sz="1100" dirty="0"/>
          </a:p>
        </p:txBody>
      </p:sp>
      <p:sp>
        <p:nvSpPr>
          <p:cNvPr id="37" name="Text 22"/>
          <p:cNvSpPr txBox="1"/>
          <p:nvPr/>
        </p:nvSpPr>
        <p:spPr>
          <a:xfrm>
            <a:off x="5429707" y="5286146"/>
            <a:ext cx="34290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✓ 특허 제10-2628768호</a:t>
            </a:r>
            <a:endParaRPr lang="en-US" sz="1500" dirty="0"/>
          </a:p>
        </p:txBody>
      </p:sp>
      <p:sp>
        <p:nvSpPr>
          <p:cNvPr id="38" name="Text 23"/>
          <p:cNvSpPr txBox="1"/>
          <p:nvPr/>
        </p:nvSpPr>
        <p:spPr>
          <a:xfrm>
            <a:off x="5429707" y="5572354"/>
            <a:ext cx="3429000" cy="20025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횡단보도 안전 가이드라인 표시형</a:t>
            </a:r>
            <a:endParaRPr lang="en-US" sz="1000" dirty="0"/>
          </a:p>
        </p:txBody>
      </p:sp>
      <p:sp>
        <p:nvSpPr>
          <p:cNvPr id="39" name="Text 24"/>
          <p:cNvSpPr txBox="1"/>
          <p:nvPr/>
        </p:nvSpPr>
        <p:spPr>
          <a:xfrm>
            <a:off x="5429707" y="5982005"/>
            <a:ext cx="34290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✓ 조달 벤처나라 등록</a:t>
            </a:r>
            <a:endParaRPr lang="en-US" sz="1500" dirty="0"/>
          </a:p>
        </p:txBody>
      </p:sp>
      <p:sp>
        <p:nvSpPr>
          <p:cNvPr id="40" name="Text 25"/>
          <p:cNvSpPr txBox="1"/>
          <p:nvPr/>
        </p:nvSpPr>
        <p:spPr>
          <a:xfrm>
            <a:off x="5429707" y="6267298"/>
            <a:ext cx="3429000" cy="20025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제2024-02-0019호 지정물품</a:t>
            </a:r>
            <a:endParaRPr lang="en-US" sz="1000" dirty="0"/>
          </a:p>
        </p:txBody>
      </p:sp>
      <p:sp>
        <p:nvSpPr>
          <p:cNvPr id="41" name="Text 26"/>
          <p:cNvSpPr txBox="1"/>
          <p:nvPr/>
        </p:nvSpPr>
        <p:spPr>
          <a:xfrm>
            <a:off x="5429707" y="6676949"/>
            <a:ext cx="34290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✓ 균일 라인조명</a:t>
            </a:r>
            <a:endParaRPr lang="en-US" sz="1500" dirty="0"/>
          </a:p>
        </p:txBody>
      </p:sp>
      <p:sp>
        <p:nvSpPr>
          <p:cNvPr id="42" name="Text 27"/>
          <p:cNvSpPr txBox="1"/>
          <p:nvPr/>
        </p:nvSpPr>
        <p:spPr>
          <a:xfrm>
            <a:off x="5429707" y="6963156"/>
            <a:ext cx="3429000" cy="20025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주변광 제거 · 눈부심 없는 시인성</a:t>
            </a:r>
            <a:endParaRPr lang="en-US" sz="1000" dirty="0"/>
          </a:p>
        </p:txBody>
      </p:sp>
      <p:sp>
        <p:nvSpPr>
          <p:cNvPr id="43" name="Text 28"/>
          <p:cNvSpPr txBox="1"/>
          <p:nvPr/>
        </p:nvSpPr>
        <p:spPr>
          <a:xfrm>
            <a:off x="5429707" y="7372807"/>
            <a:ext cx="34290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✓ 보호구역 특화</a:t>
            </a:r>
            <a:endParaRPr lang="en-US" sz="1500" dirty="0"/>
          </a:p>
        </p:txBody>
      </p:sp>
      <p:sp>
        <p:nvSpPr>
          <p:cNvPr id="44" name="Text 29"/>
          <p:cNvSpPr txBox="1"/>
          <p:nvPr/>
        </p:nvSpPr>
        <p:spPr>
          <a:xfrm>
            <a:off x="5429707" y="7658100"/>
            <a:ext cx="3429000" cy="20025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어린이·노인·장애인 보호구역</a:t>
            </a:r>
            <a:endParaRPr lang="en-US" sz="1000" dirty="0"/>
          </a:p>
        </p:txBody>
      </p:sp>
      <p:sp>
        <p:nvSpPr>
          <p:cNvPr id="45" name="Shape 30"/>
          <p:cNvSpPr/>
          <p:nvPr/>
        </p:nvSpPr>
        <p:spPr>
          <a:xfrm>
            <a:off x="9620402" y="3000146"/>
            <a:ext cx="952805" cy="342900"/>
          </a:xfrm>
          <a:prstGeom prst="roundRect">
            <a:avLst>
              <a:gd name="adj" fmla="val 50133"/>
            </a:avLst>
          </a:prstGeom>
          <a:solidFill>
            <a:srgbClr val="00A3C4">
              <a:alpha val="90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6" name="Text 31"/>
          <p:cNvSpPr/>
          <p:nvPr/>
        </p:nvSpPr>
        <p:spPr>
          <a:xfrm>
            <a:off x="9620402" y="3000146"/>
            <a:ext cx="952805" cy="3429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none" lIns="139700" tIns="63500" rIns="139700" bIns="63500" rtlCol="0" anchor="ctr"/>
          <a:lstStyle/>
          <a:p>
            <a:pPr marL="0" indent="0" algn="ctr">
              <a:buNone/>
            </a:pPr>
            <a:r>
              <a:rPr lang="en-US" sz="1000" b="1" kern="0" spc="150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NO. 03</a:t>
            </a:r>
            <a:endParaRPr lang="en-US" sz="1000" dirty="0"/>
          </a:p>
        </p:txBody>
      </p:sp>
      <p:sp>
        <p:nvSpPr>
          <p:cNvPr id="47" name="Text 32"/>
          <p:cNvSpPr txBox="1"/>
          <p:nvPr/>
        </p:nvSpPr>
        <p:spPr>
          <a:xfrm>
            <a:off x="9620402" y="3524098"/>
            <a:ext cx="2095805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500" b="1" kern="0" spc="-37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하천/하상도로</a:t>
            </a:r>
            <a:endParaRPr lang="en-US" sz="2500" dirty="0"/>
          </a:p>
          <a:p>
            <a:pPr marL="0" indent="0" algn="l">
              <a:buNone/>
            </a:pPr>
            <a:r>
              <a:rPr lang="en-US" sz="2500" b="1" kern="0" spc="-37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차단 시스템</a:t>
            </a:r>
            <a:endParaRPr lang="en-US" sz="2500" dirty="0"/>
          </a:p>
        </p:txBody>
      </p:sp>
      <p:sp>
        <p:nvSpPr>
          <p:cNvPr id="48" name="Text 33"/>
          <p:cNvSpPr txBox="1"/>
          <p:nvPr/>
        </p:nvSpPr>
        <p:spPr>
          <a:xfrm>
            <a:off x="12001500" y="3238805"/>
            <a:ext cx="1239012" cy="10479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5700" dirty="0">
                <a:solidFill>
                  <a:srgbClr val="000000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🌊</a:t>
            </a:r>
            <a:endParaRPr lang="en-US" sz="5700" dirty="0"/>
          </a:p>
        </p:txBody>
      </p:sp>
      <p:sp>
        <p:nvSpPr>
          <p:cNvPr id="49" name="Text 34"/>
          <p:cNvSpPr txBox="1"/>
          <p:nvPr/>
        </p:nvSpPr>
        <p:spPr>
          <a:xfrm>
            <a:off x="9620402" y="4762195"/>
            <a:ext cx="34290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kern="0" spc="113" dirty="0">
                <a:solidFill>
                  <a:srgbClr val="00A3C4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KEY FEATURES</a:t>
            </a:r>
            <a:endParaRPr lang="en-US" sz="1100" dirty="0"/>
          </a:p>
        </p:txBody>
      </p:sp>
      <p:sp>
        <p:nvSpPr>
          <p:cNvPr id="50" name="Text 35"/>
          <p:cNvSpPr txBox="1"/>
          <p:nvPr/>
        </p:nvSpPr>
        <p:spPr>
          <a:xfrm>
            <a:off x="9620402" y="5286146"/>
            <a:ext cx="34290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✓ </a:t>
            </a:r>
            <a:r>
              <a:rPr lang="ko-KR" altLang="en-US" sz="1500" b="1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전국 지자체 설치</a:t>
            </a:r>
            <a:endParaRPr lang="en-US" sz="1500" dirty="0"/>
          </a:p>
        </p:txBody>
      </p:sp>
      <p:sp>
        <p:nvSpPr>
          <p:cNvPr id="51" name="Text 36"/>
          <p:cNvSpPr txBox="1"/>
          <p:nvPr/>
        </p:nvSpPr>
        <p:spPr>
          <a:xfrm>
            <a:off x="9620402" y="5572354"/>
            <a:ext cx="3429000" cy="20025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ko-KR" altLang="en-US" sz="1000" dirty="0" err="1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비엔에스테크</a:t>
            </a:r>
            <a:r>
              <a:rPr lang="ko-KR" altLang="en-US" sz="10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 파트너 검증된 실적</a:t>
            </a:r>
            <a:endParaRPr lang="en-US" sz="1000" dirty="0"/>
          </a:p>
        </p:txBody>
      </p:sp>
      <p:sp>
        <p:nvSpPr>
          <p:cNvPr id="52" name="Text 37"/>
          <p:cNvSpPr txBox="1"/>
          <p:nvPr/>
        </p:nvSpPr>
        <p:spPr>
          <a:xfrm>
            <a:off x="9620402" y="5982005"/>
            <a:ext cx="34290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✓ 원격 실시간 통제</a:t>
            </a:r>
            <a:endParaRPr lang="en-US" sz="1500" dirty="0"/>
          </a:p>
        </p:txBody>
      </p:sp>
      <p:sp>
        <p:nvSpPr>
          <p:cNvPr id="53" name="Text 38"/>
          <p:cNvSpPr txBox="1"/>
          <p:nvPr/>
        </p:nvSpPr>
        <p:spPr>
          <a:xfrm>
            <a:off x="9620402" y="6267298"/>
            <a:ext cx="3429000" cy="20025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상황실 GIS E-Map · CCTV 연동</a:t>
            </a:r>
            <a:endParaRPr lang="en-US" sz="1000" dirty="0"/>
          </a:p>
        </p:txBody>
      </p:sp>
      <p:sp>
        <p:nvSpPr>
          <p:cNvPr id="54" name="Text 39"/>
          <p:cNvSpPr txBox="1"/>
          <p:nvPr/>
        </p:nvSpPr>
        <p:spPr>
          <a:xfrm>
            <a:off x="9620402" y="6676949"/>
            <a:ext cx="34290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✓ 자동 경보 시스템</a:t>
            </a:r>
            <a:endParaRPr lang="en-US" sz="1500" dirty="0"/>
          </a:p>
        </p:txBody>
      </p:sp>
      <p:sp>
        <p:nvSpPr>
          <p:cNvPr id="55" name="Text 40"/>
          <p:cNvSpPr txBox="1"/>
          <p:nvPr/>
        </p:nvSpPr>
        <p:spPr>
          <a:xfrm>
            <a:off x="9620402" y="6963156"/>
            <a:ext cx="3429000" cy="20025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수위센서 · 경광등 · 방송 자동 연동</a:t>
            </a:r>
            <a:endParaRPr lang="en-US" sz="1000" dirty="0"/>
          </a:p>
        </p:txBody>
      </p:sp>
      <p:sp>
        <p:nvSpPr>
          <p:cNvPr id="56" name="Text 41"/>
          <p:cNvSpPr txBox="1"/>
          <p:nvPr/>
        </p:nvSpPr>
        <p:spPr>
          <a:xfrm>
            <a:off x="9620402" y="7372807"/>
            <a:ext cx="34290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✓ 서울/경기 다수 사례</a:t>
            </a:r>
            <a:endParaRPr lang="en-US" sz="1500" dirty="0"/>
          </a:p>
        </p:txBody>
      </p:sp>
      <p:sp>
        <p:nvSpPr>
          <p:cNvPr id="57" name="Text 42"/>
          <p:cNvSpPr txBox="1"/>
          <p:nvPr/>
        </p:nvSpPr>
        <p:spPr>
          <a:xfrm>
            <a:off x="9620402" y="7658100"/>
            <a:ext cx="3429000" cy="20025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청계천 · 남양주 · 수원 · 하남 등</a:t>
            </a:r>
            <a:endParaRPr lang="en-US" sz="1000" dirty="0"/>
          </a:p>
        </p:txBody>
      </p:sp>
      <p:sp>
        <p:nvSpPr>
          <p:cNvPr id="58" name="Shape 43"/>
          <p:cNvSpPr/>
          <p:nvPr/>
        </p:nvSpPr>
        <p:spPr>
          <a:xfrm>
            <a:off x="13811098" y="3000146"/>
            <a:ext cx="952805" cy="342900"/>
          </a:xfrm>
          <a:prstGeom prst="roundRect">
            <a:avLst>
              <a:gd name="adj" fmla="val 50133"/>
            </a:avLst>
          </a:prstGeom>
          <a:solidFill>
            <a:srgbClr val="FF6B1A">
              <a:alpha val="90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9" name="Text 44"/>
          <p:cNvSpPr/>
          <p:nvPr/>
        </p:nvSpPr>
        <p:spPr>
          <a:xfrm>
            <a:off x="13811098" y="3000146"/>
            <a:ext cx="952805" cy="3429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none" lIns="139700" tIns="63500" rIns="139700" bIns="63500" rtlCol="0" anchor="ctr"/>
          <a:lstStyle/>
          <a:p>
            <a:pPr marL="0" indent="0" algn="ctr">
              <a:buNone/>
            </a:pPr>
            <a:r>
              <a:rPr lang="en-US" sz="1000" b="1" kern="0" spc="150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NO. 04</a:t>
            </a:r>
            <a:endParaRPr lang="en-US" sz="1000" dirty="0"/>
          </a:p>
        </p:txBody>
      </p:sp>
      <p:sp>
        <p:nvSpPr>
          <p:cNvPr id="60" name="Text 45"/>
          <p:cNvSpPr txBox="1"/>
          <p:nvPr/>
        </p:nvSpPr>
        <p:spPr>
          <a:xfrm>
            <a:off x="13811098" y="3524098"/>
            <a:ext cx="2095805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500" b="1" kern="0" spc="-37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음성인식</a:t>
            </a:r>
            <a:endParaRPr lang="en-US" sz="2500" dirty="0"/>
          </a:p>
          <a:p>
            <a:pPr marL="0" indent="0" algn="l">
              <a:buNone/>
            </a:pPr>
            <a:r>
              <a:rPr lang="en-US" sz="2500" b="1" kern="0" spc="-37" dirty="0" err="1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비상벨</a:t>
            </a:r>
            <a:endParaRPr lang="en-US" sz="2500" dirty="0"/>
          </a:p>
        </p:txBody>
      </p:sp>
      <p:sp>
        <p:nvSpPr>
          <p:cNvPr id="61" name="Text 46"/>
          <p:cNvSpPr txBox="1"/>
          <p:nvPr/>
        </p:nvSpPr>
        <p:spPr>
          <a:xfrm>
            <a:off x="16002000" y="3238805"/>
            <a:ext cx="1239012" cy="10479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5700" dirty="0">
                <a:solidFill>
                  <a:srgbClr val="000000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🚨</a:t>
            </a:r>
            <a:endParaRPr lang="en-US" sz="5700" dirty="0"/>
          </a:p>
        </p:txBody>
      </p:sp>
      <p:sp>
        <p:nvSpPr>
          <p:cNvPr id="62" name="Text 47"/>
          <p:cNvSpPr txBox="1"/>
          <p:nvPr/>
        </p:nvSpPr>
        <p:spPr>
          <a:xfrm>
            <a:off x="13811098" y="4762195"/>
            <a:ext cx="323880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kern="0" spc="113" dirty="0">
                <a:solidFill>
                  <a:srgbClr val="FF6B1A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KEY FEATURES</a:t>
            </a:r>
            <a:endParaRPr lang="en-US" sz="1100" dirty="0"/>
          </a:p>
        </p:txBody>
      </p:sp>
      <p:sp>
        <p:nvSpPr>
          <p:cNvPr id="63" name="Text 48"/>
          <p:cNvSpPr txBox="1"/>
          <p:nvPr/>
        </p:nvSpPr>
        <p:spPr>
          <a:xfrm>
            <a:off x="13811098" y="5286146"/>
            <a:ext cx="3238805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✓ 전국 5,000+ 설치</a:t>
            </a:r>
            <a:endParaRPr lang="en-US" sz="1500" dirty="0"/>
          </a:p>
        </p:txBody>
      </p:sp>
      <p:sp>
        <p:nvSpPr>
          <p:cNvPr id="64" name="Text 49"/>
          <p:cNvSpPr txBox="1"/>
          <p:nvPr/>
        </p:nvSpPr>
        <p:spPr>
          <a:xfrm>
            <a:off x="13811098" y="5572354"/>
            <a:ext cx="3238805" cy="20025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더포스 파트너 검증된 실적</a:t>
            </a:r>
            <a:endParaRPr lang="en-US" sz="1000" dirty="0"/>
          </a:p>
        </p:txBody>
      </p:sp>
      <p:sp>
        <p:nvSpPr>
          <p:cNvPr id="65" name="Text 50"/>
          <p:cNvSpPr txBox="1"/>
          <p:nvPr/>
        </p:nvSpPr>
        <p:spPr>
          <a:xfrm>
            <a:off x="13811098" y="5982005"/>
            <a:ext cx="3238805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✓ AI 이중 오작동 방지</a:t>
            </a:r>
            <a:endParaRPr lang="en-US" sz="1500" dirty="0"/>
          </a:p>
        </p:txBody>
      </p:sp>
      <p:sp>
        <p:nvSpPr>
          <p:cNvPr id="66" name="Text 51"/>
          <p:cNvSpPr txBox="1"/>
          <p:nvPr/>
        </p:nvSpPr>
        <p:spPr>
          <a:xfrm>
            <a:off x="13811098" y="6267298"/>
            <a:ext cx="3238805" cy="20025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위급명령어 판별 · 스팸 자동 필터</a:t>
            </a:r>
            <a:endParaRPr lang="en-US" sz="1000" dirty="0"/>
          </a:p>
        </p:txBody>
      </p:sp>
      <p:sp>
        <p:nvSpPr>
          <p:cNvPr id="67" name="Text 52"/>
          <p:cNvSpPr txBox="1"/>
          <p:nvPr/>
        </p:nvSpPr>
        <p:spPr>
          <a:xfrm>
            <a:off x="13811098" y="6676949"/>
            <a:ext cx="3238805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✓ 경찰 자동 통화</a:t>
            </a:r>
            <a:endParaRPr lang="en-US" sz="1500" dirty="0"/>
          </a:p>
        </p:txBody>
      </p:sp>
      <p:sp>
        <p:nvSpPr>
          <p:cNvPr id="68" name="Text 53"/>
          <p:cNvSpPr txBox="1"/>
          <p:nvPr/>
        </p:nvSpPr>
        <p:spPr>
          <a:xfrm>
            <a:off x="13811098" y="6963156"/>
            <a:ext cx="3238805" cy="20025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위치 즉시 전송 · CCTV 연동</a:t>
            </a:r>
            <a:endParaRPr lang="en-US" sz="1000" dirty="0"/>
          </a:p>
        </p:txBody>
      </p:sp>
      <p:sp>
        <p:nvSpPr>
          <p:cNvPr id="69" name="Text 54"/>
          <p:cNvSpPr txBox="1"/>
          <p:nvPr/>
        </p:nvSpPr>
        <p:spPr>
          <a:xfrm>
            <a:off x="13811098" y="7372807"/>
            <a:ext cx="3238805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✓ 몰카 탐지 기능</a:t>
            </a:r>
            <a:endParaRPr lang="en-US" sz="1500" dirty="0"/>
          </a:p>
        </p:txBody>
      </p:sp>
      <p:sp>
        <p:nvSpPr>
          <p:cNvPr id="70" name="Text 55"/>
          <p:cNvSpPr txBox="1"/>
          <p:nvPr/>
        </p:nvSpPr>
        <p:spPr>
          <a:xfrm>
            <a:off x="13811098" y="7658100"/>
            <a:ext cx="3238805" cy="20025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화장실 장기 체류 감지 · 안내방송</a:t>
            </a:r>
            <a:endParaRPr lang="en-US" sz="1000" dirty="0"/>
          </a:p>
        </p:txBody>
      </p:sp>
      <p:sp>
        <p:nvSpPr>
          <p:cNvPr id="71" name="Text 56"/>
          <p:cNvSpPr txBox="1"/>
          <p:nvPr/>
        </p:nvSpPr>
        <p:spPr>
          <a:xfrm>
            <a:off x="1238098" y="9525305"/>
            <a:ext cx="1581180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kern="0" spc="-22" dirty="0">
                <a:solidFill>
                  <a:srgbClr val="FF6B1A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단일 창구, 통합 관리</a:t>
            </a:r>
            <a:r>
              <a:rPr lang="en-US" sz="1600" b="1" kern="0" spc="-22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 — 4대 사업을 한민경테크에서 원스톱으로 도입·운용·유지관리</a:t>
            </a:r>
            <a:endParaRPr lang="en-US" sz="1600" dirty="0"/>
          </a:p>
        </p:txBody>
      </p:sp>
      <p:sp>
        <p:nvSpPr>
          <p:cNvPr id="72" name="Text 57"/>
          <p:cNvSpPr txBox="1"/>
          <p:nvPr/>
        </p:nvSpPr>
        <p:spPr>
          <a:xfrm>
            <a:off x="952805" y="10049256"/>
            <a:ext cx="1905610" cy="1911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150" dirty="0">
                <a:solidFill>
                  <a:srgbClr val="94A3B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05 / 22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gen-dedup-326161b6144f871dbd809aaade99eaaf.png"/>
          <p:cNvPicPr>
            <a:picLocks noChangeAspect="1"/>
          </p:cNvPicPr>
          <p:nvPr/>
        </p:nvPicPr>
        <p:blipFill>
          <a:blip r:embed="rId3"/>
          <a:srcRect l="-201" r="-201"/>
          <a:stretch/>
        </p:blipFill>
        <p:spPr>
          <a:xfrm>
            <a:off x="0" y="0"/>
            <a:ext cx="18288000" cy="75895"/>
          </a:xfrm>
          <a:prstGeom prst="rect">
            <a:avLst/>
          </a:prstGeom>
        </p:spPr>
      </p:pic>
      <p:pic>
        <p:nvPicPr>
          <p:cNvPr id="3" name="Image 1" descr="gen-dedup-4edf102cf2f42c3c6dc3fb870342492a.png"/>
          <p:cNvPicPr>
            <a:picLocks noChangeAspect="1"/>
          </p:cNvPicPr>
          <p:nvPr/>
        </p:nvPicPr>
        <p:blipFill>
          <a:blip r:embed="rId4"/>
          <a:srcRect t="-3" b="-3"/>
          <a:stretch/>
        </p:blipFill>
        <p:spPr>
          <a:xfrm>
            <a:off x="952805" y="2762402"/>
            <a:ext cx="6858000" cy="6096305"/>
          </a:xfrm>
          <a:prstGeom prst="rect">
            <a:avLst/>
          </a:prstGeom>
        </p:spPr>
      </p:pic>
      <p:pic>
        <p:nvPicPr>
          <p:cNvPr id="4" name="Image 2" descr="gen-dedup-741bb16ba1df6f4da453734f506d6a97.jpg"/>
          <p:cNvPicPr>
            <a:picLocks noChangeAspect="1"/>
          </p:cNvPicPr>
          <p:nvPr/>
        </p:nvPicPr>
        <p:blipFill>
          <a:blip r:embed="rId5"/>
          <a:srcRect t="-2" b="-2"/>
          <a:stretch/>
        </p:blipFill>
        <p:spPr>
          <a:xfrm>
            <a:off x="2952598" y="3271723"/>
            <a:ext cx="2857500" cy="4886554"/>
          </a:xfrm>
          <a:prstGeom prst="rect">
            <a:avLst/>
          </a:prstGeom>
        </p:spPr>
      </p:pic>
      <p:sp>
        <p:nvSpPr>
          <p:cNvPr id="5" name="Shape 0"/>
          <p:cNvSpPr/>
          <p:nvPr/>
        </p:nvSpPr>
        <p:spPr>
          <a:xfrm>
            <a:off x="8191195" y="3476549"/>
            <a:ext cx="9144000" cy="1619402"/>
          </a:xfrm>
          <a:prstGeom prst="roundRect">
            <a:avLst>
              <a:gd name="adj" fmla="val 5872"/>
            </a:avLst>
          </a:prstGeom>
          <a:solidFill>
            <a:srgbClr val="F5F7FA"/>
          </a:solidFill>
          <a:ln/>
        </p:spPr>
      </p:sp>
      <p:sp>
        <p:nvSpPr>
          <p:cNvPr id="6" name="Shape 1"/>
          <p:cNvSpPr/>
          <p:nvPr/>
        </p:nvSpPr>
        <p:spPr>
          <a:xfrm>
            <a:off x="8191195" y="3476549"/>
            <a:ext cx="57607" cy="1619402"/>
          </a:xfrm>
          <a:prstGeom prst="roundRect">
            <a:avLst>
              <a:gd name="adj" fmla="val 165080"/>
            </a:avLst>
          </a:prstGeom>
          <a:solidFill>
            <a:srgbClr val="FF6B1A"/>
          </a:solidFill>
          <a:ln w="12700">
            <a:solidFill>
              <a:srgbClr val="FF6B1A">
                <a:alpha val="0"/>
              </a:srgbClr>
            </a:solidFill>
            <a:prstDash val="solid"/>
          </a:ln>
        </p:spPr>
      </p:sp>
      <p:sp>
        <p:nvSpPr>
          <p:cNvPr id="7" name="Shape 2"/>
          <p:cNvSpPr/>
          <p:nvPr/>
        </p:nvSpPr>
        <p:spPr>
          <a:xfrm>
            <a:off x="8191195" y="5286146"/>
            <a:ext cx="9144000" cy="1619402"/>
          </a:xfrm>
          <a:prstGeom prst="roundRect">
            <a:avLst>
              <a:gd name="adj" fmla="val 5872"/>
            </a:avLst>
          </a:prstGeom>
          <a:solidFill>
            <a:srgbClr val="F5F7FA"/>
          </a:solidFill>
          <a:ln/>
        </p:spPr>
      </p:sp>
      <p:sp>
        <p:nvSpPr>
          <p:cNvPr id="8" name="Shape 3"/>
          <p:cNvSpPr/>
          <p:nvPr/>
        </p:nvSpPr>
        <p:spPr>
          <a:xfrm>
            <a:off x="8191195" y="5286146"/>
            <a:ext cx="57607" cy="1619402"/>
          </a:xfrm>
          <a:prstGeom prst="roundRect">
            <a:avLst>
              <a:gd name="adj" fmla="val 165080"/>
            </a:avLst>
          </a:prstGeom>
          <a:solidFill>
            <a:srgbClr val="00A3C4"/>
          </a:solidFill>
          <a:ln w="12700">
            <a:solidFill>
              <a:srgbClr val="00A3C4">
                <a:alpha val="0"/>
              </a:srgbClr>
            </a:solidFill>
            <a:prstDash val="solid"/>
          </a:ln>
        </p:spPr>
      </p:sp>
      <p:sp>
        <p:nvSpPr>
          <p:cNvPr id="9" name="Shape 4"/>
          <p:cNvSpPr/>
          <p:nvPr/>
        </p:nvSpPr>
        <p:spPr>
          <a:xfrm>
            <a:off x="8191195" y="7095744"/>
            <a:ext cx="9144000" cy="1619402"/>
          </a:xfrm>
          <a:prstGeom prst="roundRect">
            <a:avLst>
              <a:gd name="adj" fmla="val 5872"/>
            </a:avLst>
          </a:prstGeom>
          <a:solidFill>
            <a:srgbClr val="F5F7FA"/>
          </a:solidFill>
          <a:ln/>
        </p:spPr>
      </p:sp>
      <p:sp>
        <p:nvSpPr>
          <p:cNvPr id="10" name="Shape 5"/>
          <p:cNvSpPr/>
          <p:nvPr/>
        </p:nvSpPr>
        <p:spPr>
          <a:xfrm>
            <a:off x="8191195" y="7095744"/>
            <a:ext cx="57607" cy="1619402"/>
          </a:xfrm>
          <a:prstGeom prst="roundRect">
            <a:avLst>
              <a:gd name="adj" fmla="val 165080"/>
            </a:avLst>
          </a:prstGeom>
          <a:solidFill>
            <a:srgbClr val="0A2A5E"/>
          </a:solidFill>
          <a:ln w="12700">
            <a:solidFill>
              <a:srgbClr val="0A2A5E">
                <a:alpha val="0"/>
              </a:srgbClr>
            </a:solidFill>
            <a:prstDash val="solid"/>
          </a:ln>
        </p:spPr>
      </p:sp>
      <p:sp>
        <p:nvSpPr>
          <p:cNvPr id="11" name="Text 6"/>
          <p:cNvSpPr txBox="1"/>
          <p:nvPr/>
        </p:nvSpPr>
        <p:spPr>
          <a:xfrm>
            <a:off x="952805" y="571500"/>
            <a:ext cx="381030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kern="0" spc="300" dirty="0">
                <a:solidFill>
                  <a:srgbClr val="FF6B1A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CHAPTER 03 · CCTV MAS</a:t>
            </a:r>
            <a:endParaRPr lang="en-US" sz="1500" dirty="0"/>
          </a:p>
        </p:txBody>
      </p:sp>
      <p:sp>
        <p:nvSpPr>
          <p:cNvPr id="12" name="Text 7"/>
          <p:cNvSpPr txBox="1"/>
          <p:nvPr/>
        </p:nvSpPr>
        <p:spPr>
          <a:xfrm>
            <a:off x="952805" y="933602"/>
            <a:ext cx="13335610" cy="7626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4300" b="1" kern="0" spc="-112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① CCTV 사업 개요</a:t>
            </a:r>
            <a:endParaRPr lang="en-US" sz="4300" dirty="0"/>
          </a:p>
        </p:txBody>
      </p:sp>
      <p:sp>
        <p:nvSpPr>
          <p:cNvPr id="13" name="Text 8"/>
          <p:cNvSpPr txBox="1"/>
          <p:nvPr/>
        </p:nvSpPr>
        <p:spPr>
          <a:xfrm>
            <a:off x="952805" y="1714500"/>
            <a:ext cx="14287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kern="0" spc="-22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직접생산 · TTA 인증 · 조달청 MAS의 트리플 검증 카메라</a:t>
            </a:r>
            <a:endParaRPr lang="en-US" sz="1600" dirty="0"/>
          </a:p>
        </p:txBody>
      </p:sp>
      <p:pic>
        <p:nvPicPr>
          <p:cNvPr id="14" name="Image 3" descr="gen-dedup-5832f52bcfa82e864f6ce5455d5a6edd.jpg"/>
          <p:cNvPicPr>
            <a:picLocks noChangeAspect="1"/>
          </p:cNvPicPr>
          <p:nvPr/>
        </p:nvPicPr>
        <p:blipFill>
          <a:blip r:embed="rId6"/>
          <a:srcRect l="-2277" r="-2277"/>
          <a:stretch/>
        </p:blipFill>
        <p:spPr>
          <a:xfrm>
            <a:off x="6381598" y="3238805"/>
            <a:ext cx="1333195" cy="1619402"/>
          </a:xfrm>
          <a:prstGeom prst="rect">
            <a:avLst/>
          </a:prstGeom>
        </p:spPr>
      </p:pic>
      <p:sp>
        <p:nvSpPr>
          <p:cNvPr id="15" name="Text 9"/>
          <p:cNvSpPr txBox="1"/>
          <p:nvPr/>
        </p:nvSpPr>
        <p:spPr>
          <a:xfrm>
            <a:off x="1238098" y="8191195"/>
            <a:ext cx="6286500" cy="4764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HMK-4M36PTZ · 자체브랜드 4M 36배 IR PTZ 카메라</a:t>
            </a:r>
            <a:endParaRPr lang="en-US" sz="1500" dirty="0"/>
          </a:p>
        </p:txBody>
      </p:sp>
      <p:sp>
        <p:nvSpPr>
          <p:cNvPr id="16" name="Text 10"/>
          <p:cNvSpPr txBox="1"/>
          <p:nvPr/>
        </p:nvSpPr>
        <p:spPr>
          <a:xfrm>
            <a:off x="8191195" y="2762402"/>
            <a:ext cx="5715000" cy="4197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2100" b="1" kern="0" spc="-37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3대 강점</a:t>
            </a:r>
            <a:endParaRPr lang="en-US" sz="2100" dirty="0"/>
          </a:p>
        </p:txBody>
      </p:sp>
      <p:sp>
        <p:nvSpPr>
          <p:cNvPr id="17" name="Text 11"/>
          <p:cNvSpPr txBox="1"/>
          <p:nvPr/>
        </p:nvSpPr>
        <p:spPr>
          <a:xfrm>
            <a:off x="8572500" y="3762756"/>
            <a:ext cx="1143000" cy="10479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800" b="1" dirty="0">
                <a:solidFill>
                  <a:srgbClr val="FF6B1A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01</a:t>
            </a:r>
            <a:endParaRPr lang="en-US" sz="4800" dirty="0"/>
          </a:p>
        </p:txBody>
      </p:sp>
      <p:sp>
        <p:nvSpPr>
          <p:cNvPr id="18" name="Text 12"/>
          <p:cNvSpPr txBox="1"/>
          <p:nvPr/>
        </p:nvSpPr>
        <p:spPr>
          <a:xfrm>
            <a:off x="9905695" y="3762756"/>
            <a:ext cx="7144207" cy="2953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900" b="1" kern="0" spc="-22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TTA 성능확인 3종 인증</a:t>
            </a:r>
            <a:endParaRPr lang="en-US" sz="1900" dirty="0"/>
          </a:p>
        </p:txBody>
      </p:sp>
      <p:sp>
        <p:nvSpPr>
          <p:cNvPr id="19" name="Text 13"/>
          <p:cNvSpPr txBox="1"/>
          <p:nvPr/>
        </p:nvSpPr>
        <p:spPr>
          <a:xfrm>
            <a:off x="9905695" y="4107485"/>
            <a:ext cx="714420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60"/>
              </a:lnSpc>
              <a:buNone/>
            </a:pPr>
            <a:r>
              <a:rPr lang="en-US" sz="12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한국정보통신기술협회 성능시험 통과 (TTA-IT-V-24-453, 454, 25-595)</a:t>
            </a:r>
            <a:endParaRPr lang="en-US" sz="1200" dirty="0"/>
          </a:p>
          <a:p>
            <a:pPr marL="0" indent="0" algn="l">
              <a:lnSpc>
                <a:spcPts val="1860"/>
              </a:lnSpc>
              <a:buNone/>
            </a:pPr>
            <a:r>
              <a:rPr lang="en-US" sz="12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국가기관 표준규격 부합 검증 · 지자체 공공사업 우선 대상</a:t>
            </a:r>
            <a:endParaRPr lang="en-US" sz="1200" dirty="0"/>
          </a:p>
        </p:txBody>
      </p:sp>
      <p:sp>
        <p:nvSpPr>
          <p:cNvPr id="20" name="Text 14"/>
          <p:cNvSpPr txBox="1"/>
          <p:nvPr/>
        </p:nvSpPr>
        <p:spPr>
          <a:xfrm>
            <a:off x="8572500" y="5572354"/>
            <a:ext cx="1143000" cy="10479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800" b="1" dirty="0">
                <a:solidFill>
                  <a:srgbClr val="00A3C4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02</a:t>
            </a:r>
            <a:endParaRPr lang="en-US" sz="4800" dirty="0"/>
          </a:p>
        </p:txBody>
      </p:sp>
      <p:sp>
        <p:nvSpPr>
          <p:cNvPr id="21" name="Text 15"/>
          <p:cNvSpPr txBox="1"/>
          <p:nvPr/>
        </p:nvSpPr>
        <p:spPr>
          <a:xfrm>
            <a:off x="9905695" y="5572354"/>
            <a:ext cx="7144207" cy="2953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900" b="1" kern="0" spc="-22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조달청 MAS 등록 완료 · 나라장터 종합쇼핑몰</a:t>
            </a:r>
            <a:endParaRPr lang="en-US" sz="1900" dirty="0"/>
          </a:p>
        </p:txBody>
      </p:sp>
      <p:sp>
        <p:nvSpPr>
          <p:cNvPr id="22" name="Text 16"/>
          <p:cNvSpPr txBox="1"/>
          <p:nvPr/>
        </p:nvSpPr>
        <p:spPr>
          <a:xfrm>
            <a:off x="9905695" y="5917082"/>
            <a:ext cx="714420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60"/>
              </a:lnSpc>
              <a:buNone/>
            </a:pPr>
            <a:r>
              <a:rPr lang="en-US" sz="12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식별부호 46171610-25814223 (PTZ) / 25620260 (돔) / 25620262 (뷸릿)</a:t>
            </a:r>
            <a:endParaRPr lang="en-US" sz="1200" dirty="0"/>
          </a:p>
          <a:p>
            <a:pPr marL="0" indent="0" algn="l">
              <a:lnSpc>
                <a:spcPts val="1860"/>
              </a:lnSpc>
              <a:buNone/>
            </a:pPr>
            <a:r>
              <a:rPr lang="en-US" sz="12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수의계약 가능 · 2단계경쟁 · 별도 규격심사 없이 즉시 발주</a:t>
            </a:r>
            <a:endParaRPr lang="en-US" sz="1200" dirty="0"/>
          </a:p>
        </p:txBody>
      </p:sp>
      <p:sp>
        <p:nvSpPr>
          <p:cNvPr id="23" name="Text 17"/>
          <p:cNvSpPr txBox="1"/>
          <p:nvPr/>
        </p:nvSpPr>
        <p:spPr>
          <a:xfrm>
            <a:off x="8572500" y="7381951"/>
            <a:ext cx="1143000" cy="10479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800" b="1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03</a:t>
            </a:r>
            <a:endParaRPr lang="en-US" sz="4800" dirty="0"/>
          </a:p>
        </p:txBody>
      </p:sp>
      <p:sp>
        <p:nvSpPr>
          <p:cNvPr id="24" name="Text 18"/>
          <p:cNvSpPr txBox="1"/>
          <p:nvPr/>
        </p:nvSpPr>
        <p:spPr>
          <a:xfrm>
            <a:off x="9905695" y="7381951"/>
            <a:ext cx="7144207" cy="2953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900" b="1" kern="0" spc="-22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직접생산확인 · 부산 자체 제조 공장</a:t>
            </a:r>
            <a:endParaRPr lang="en-US" sz="1900" dirty="0"/>
          </a:p>
        </p:txBody>
      </p:sp>
      <p:sp>
        <p:nvSpPr>
          <p:cNvPr id="25" name="Text 19"/>
          <p:cNvSpPr txBox="1"/>
          <p:nvPr/>
        </p:nvSpPr>
        <p:spPr>
          <a:xfrm>
            <a:off x="9905695" y="7726680"/>
            <a:ext cx="714420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60"/>
              </a:lnSpc>
              <a:buNone/>
            </a:pPr>
            <a:r>
              <a:rPr lang="en-US" sz="12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직접생산확인증명서 · 공장등록증명서 정식 보유</a:t>
            </a:r>
            <a:endParaRPr lang="en-US" sz="1200" dirty="0"/>
          </a:p>
          <a:p>
            <a:pPr marL="0" indent="0" algn="l">
              <a:lnSpc>
                <a:spcPts val="1860"/>
              </a:lnSpc>
              <a:buNone/>
            </a:pPr>
            <a:r>
              <a:rPr lang="en-US" sz="12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A/S 즉시 대응 · 수리·교체·기술지원 자체 처리 (외주 없음)</a:t>
            </a:r>
            <a:endParaRPr lang="en-US" sz="1200" dirty="0"/>
          </a:p>
        </p:txBody>
      </p:sp>
      <p:sp>
        <p:nvSpPr>
          <p:cNvPr id="26" name="Text 20"/>
          <p:cNvSpPr txBox="1"/>
          <p:nvPr/>
        </p:nvSpPr>
        <p:spPr>
          <a:xfrm>
            <a:off x="952805" y="9144000"/>
            <a:ext cx="16383305" cy="3813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kern="0" spc="-22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"TTA 성능확인 → 조달청 MAS → 직접생산" </a:t>
            </a:r>
            <a:r>
              <a:rPr lang="en-US" sz="1600" b="1" kern="0" spc="-22" dirty="0">
                <a:solidFill>
                  <a:srgbClr val="FF6B1A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지자체 담당자가 안심할 3중 트랙</a:t>
            </a:r>
            <a:endParaRPr lang="en-US" sz="1600" dirty="0"/>
          </a:p>
        </p:txBody>
      </p:sp>
      <p:sp>
        <p:nvSpPr>
          <p:cNvPr id="27" name="Text 21"/>
          <p:cNvSpPr txBox="1"/>
          <p:nvPr/>
        </p:nvSpPr>
        <p:spPr>
          <a:xfrm>
            <a:off x="952805" y="10049256"/>
            <a:ext cx="1905610" cy="1911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150" dirty="0">
                <a:solidFill>
                  <a:srgbClr val="94A3B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06 / 22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gen-dedup-326161b6144f871dbd809aaade99eaaf.png"/>
          <p:cNvPicPr>
            <a:picLocks noChangeAspect="1"/>
          </p:cNvPicPr>
          <p:nvPr/>
        </p:nvPicPr>
        <p:blipFill>
          <a:blip r:embed="rId3"/>
          <a:srcRect l="-201" r="-201"/>
          <a:stretch/>
        </p:blipFill>
        <p:spPr>
          <a:xfrm>
            <a:off x="0" y="0"/>
            <a:ext cx="18288000" cy="75895"/>
          </a:xfrm>
          <a:prstGeom prst="rect">
            <a:avLst/>
          </a:prstGeom>
        </p:spPr>
      </p:pic>
      <p:pic>
        <p:nvPicPr>
          <p:cNvPr id="3" name="Image 1" descr="gen-dedup-a7a2e58a658fcb4d770e2de031c6bfc7.png"/>
          <p:cNvPicPr>
            <a:picLocks noChangeAspect="1"/>
          </p:cNvPicPr>
          <p:nvPr/>
        </p:nvPicPr>
        <p:blipFill>
          <a:blip r:embed="rId4"/>
          <a:srcRect t="-5" b="-5"/>
          <a:stretch/>
        </p:blipFill>
        <p:spPr>
          <a:xfrm>
            <a:off x="952805" y="2667305"/>
            <a:ext cx="5333695" cy="6667805"/>
          </a:xfrm>
          <a:prstGeom prst="rect">
            <a:avLst/>
          </a:prstGeom>
        </p:spPr>
      </p:pic>
      <p:pic>
        <p:nvPicPr>
          <p:cNvPr id="4" name="Image 2" descr="gen-dedup-a7a2e58a658fcb4d770e2de031c6bfc7.png"/>
          <p:cNvPicPr>
            <a:picLocks noChangeAspect="1"/>
          </p:cNvPicPr>
          <p:nvPr/>
        </p:nvPicPr>
        <p:blipFill>
          <a:blip r:embed="rId4"/>
          <a:srcRect t="-5" b="-5"/>
          <a:stretch/>
        </p:blipFill>
        <p:spPr>
          <a:xfrm>
            <a:off x="6476695" y="2667305"/>
            <a:ext cx="5333695" cy="6667805"/>
          </a:xfrm>
          <a:prstGeom prst="rect">
            <a:avLst/>
          </a:prstGeom>
        </p:spPr>
      </p:pic>
      <p:pic>
        <p:nvPicPr>
          <p:cNvPr id="5" name="Image 3" descr="gen-dedup-a7a2e58a658fcb4d770e2de031c6bfc7.png"/>
          <p:cNvPicPr>
            <a:picLocks noChangeAspect="1"/>
          </p:cNvPicPr>
          <p:nvPr/>
        </p:nvPicPr>
        <p:blipFill>
          <a:blip r:embed="rId4"/>
          <a:srcRect t="-5" b="-5"/>
          <a:stretch/>
        </p:blipFill>
        <p:spPr>
          <a:xfrm>
            <a:off x="12001500" y="2667305"/>
            <a:ext cx="5333695" cy="6667805"/>
          </a:xfrm>
          <a:prstGeom prst="rect">
            <a:avLst/>
          </a:prstGeom>
        </p:spPr>
      </p:pic>
      <p:pic>
        <p:nvPicPr>
          <p:cNvPr id="6" name="Image 4" descr="gen-dedup-8f168ca1f4228d4556bd38a63f53f5d7.png"/>
          <p:cNvPicPr>
            <a:picLocks noChangeAspect="1"/>
          </p:cNvPicPr>
          <p:nvPr/>
        </p:nvPicPr>
        <p:blipFill>
          <a:blip r:embed="rId5"/>
          <a:srcRect t="-3" b="-3"/>
          <a:stretch/>
        </p:blipFill>
        <p:spPr>
          <a:xfrm>
            <a:off x="952805" y="2667305"/>
            <a:ext cx="5333695" cy="571500"/>
          </a:xfrm>
          <a:prstGeom prst="rect">
            <a:avLst/>
          </a:prstGeom>
        </p:spPr>
      </p:pic>
      <p:pic>
        <p:nvPicPr>
          <p:cNvPr id="7" name="Image 5" descr="gen-dedup-dc58e201bde8e95c60517f16dc4ec00c.png"/>
          <p:cNvPicPr>
            <a:picLocks noChangeAspect="1"/>
          </p:cNvPicPr>
          <p:nvPr/>
        </p:nvPicPr>
        <p:blipFill>
          <a:blip r:embed="rId6"/>
          <a:srcRect t="-403" b="-403"/>
          <a:stretch/>
        </p:blipFill>
        <p:spPr>
          <a:xfrm>
            <a:off x="1238098" y="7144207"/>
            <a:ext cx="4762195" cy="19202"/>
          </a:xfrm>
          <a:prstGeom prst="rect">
            <a:avLst/>
          </a:prstGeom>
        </p:spPr>
      </p:pic>
      <p:pic>
        <p:nvPicPr>
          <p:cNvPr id="8" name="Image 6" descr="gen-dedup-8f168ca1f4228d4556bd38a63f53f5d7.png"/>
          <p:cNvPicPr>
            <a:picLocks noChangeAspect="1"/>
          </p:cNvPicPr>
          <p:nvPr/>
        </p:nvPicPr>
        <p:blipFill>
          <a:blip r:embed="rId5"/>
          <a:srcRect t="-3" b="-3"/>
          <a:stretch/>
        </p:blipFill>
        <p:spPr>
          <a:xfrm>
            <a:off x="6476695" y="2667305"/>
            <a:ext cx="5333695" cy="571500"/>
          </a:xfrm>
          <a:prstGeom prst="rect">
            <a:avLst/>
          </a:prstGeom>
        </p:spPr>
      </p:pic>
      <p:pic>
        <p:nvPicPr>
          <p:cNvPr id="9" name="Image 7" descr="gen-dedup-dc58e201bde8e95c60517f16dc4ec00c.png"/>
          <p:cNvPicPr>
            <a:picLocks noChangeAspect="1"/>
          </p:cNvPicPr>
          <p:nvPr/>
        </p:nvPicPr>
        <p:blipFill>
          <a:blip r:embed="rId6"/>
          <a:srcRect t="-403" b="-403"/>
          <a:stretch/>
        </p:blipFill>
        <p:spPr>
          <a:xfrm>
            <a:off x="6762902" y="7144207"/>
            <a:ext cx="4762195" cy="19202"/>
          </a:xfrm>
          <a:prstGeom prst="rect">
            <a:avLst/>
          </a:prstGeom>
        </p:spPr>
      </p:pic>
      <p:pic>
        <p:nvPicPr>
          <p:cNvPr id="10" name="Image 8" descr="gen-dedup-8f168ca1f4228d4556bd38a63f53f5d7.png"/>
          <p:cNvPicPr>
            <a:picLocks noChangeAspect="1"/>
          </p:cNvPicPr>
          <p:nvPr/>
        </p:nvPicPr>
        <p:blipFill>
          <a:blip r:embed="rId5"/>
          <a:srcRect t="-3" b="-3"/>
          <a:stretch/>
        </p:blipFill>
        <p:spPr>
          <a:xfrm>
            <a:off x="12001500" y="2667305"/>
            <a:ext cx="5333695" cy="571500"/>
          </a:xfrm>
          <a:prstGeom prst="rect">
            <a:avLst/>
          </a:prstGeom>
        </p:spPr>
      </p:pic>
      <p:pic>
        <p:nvPicPr>
          <p:cNvPr id="11" name="Image 9" descr="gen-dedup-dc58e201bde8e95c60517f16dc4ec00c.png"/>
          <p:cNvPicPr>
            <a:picLocks noChangeAspect="1"/>
          </p:cNvPicPr>
          <p:nvPr/>
        </p:nvPicPr>
        <p:blipFill>
          <a:blip r:embed="rId6"/>
          <a:srcRect t="-403" b="-403"/>
          <a:stretch/>
        </p:blipFill>
        <p:spPr>
          <a:xfrm>
            <a:off x="12287707" y="7144207"/>
            <a:ext cx="4762195" cy="19202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952805" y="571500"/>
            <a:ext cx="381030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kern="0" spc="300" dirty="0">
                <a:solidFill>
                  <a:srgbClr val="FF6B1A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CHAPTER 03 · CCTV MAS</a:t>
            </a:r>
            <a:endParaRPr lang="en-US" sz="1500" dirty="0"/>
          </a:p>
        </p:txBody>
      </p:sp>
      <p:sp>
        <p:nvSpPr>
          <p:cNvPr id="13" name="Text 1"/>
          <p:cNvSpPr txBox="1"/>
          <p:nvPr/>
        </p:nvSpPr>
        <p:spPr>
          <a:xfrm>
            <a:off x="952805" y="933602"/>
            <a:ext cx="13335610" cy="7626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4300" b="1" kern="0" spc="-112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TTA 인증 카메라 3종 라인업</a:t>
            </a:r>
            <a:endParaRPr lang="en-US" sz="4300" dirty="0"/>
          </a:p>
        </p:txBody>
      </p:sp>
      <p:sp>
        <p:nvSpPr>
          <p:cNvPr id="14" name="Text 2"/>
          <p:cNvSpPr txBox="1"/>
          <p:nvPr/>
        </p:nvSpPr>
        <p:spPr>
          <a:xfrm>
            <a:off x="952805" y="1714500"/>
            <a:ext cx="14287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kern="0" spc="-22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설치 환경별 최적 모델 선택 — PTZ · Dome · Bullet</a:t>
            </a:r>
            <a:endParaRPr lang="en-US" sz="1600" dirty="0"/>
          </a:p>
        </p:txBody>
      </p:sp>
      <p:sp>
        <p:nvSpPr>
          <p:cNvPr id="15" name="Text 3"/>
          <p:cNvSpPr txBox="1"/>
          <p:nvPr/>
        </p:nvSpPr>
        <p:spPr>
          <a:xfrm>
            <a:off x="1238098" y="2809951"/>
            <a:ext cx="3810305" cy="305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kern="0" spc="75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PAN · TILT · ZOOM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5048402" y="2809951"/>
            <a:ext cx="952805" cy="305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FF6B1A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광범위 감시</a:t>
            </a:r>
            <a:endParaRPr lang="en-US" sz="1000" dirty="0"/>
          </a:p>
        </p:txBody>
      </p:sp>
      <p:pic>
        <p:nvPicPr>
          <p:cNvPr id="17" name="Image 10" descr="gen-dedup-741bb16ba1df6f4da453734f506d6a97.jpg"/>
          <p:cNvPicPr>
            <a:picLocks noChangeAspect="1"/>
          </p:cNvPicPr>
          <p:nvPr/>
        </p:nvPicPr>
        <p:blipFill>
          <a:blip r:embed="rId7"/>
          <a:srcRect l="-63" r="-63"/>
          <a:stretch/>
        </p:blipFill>
        <p:spPr>
          <a:xfrm>
            <a:off x="2839212" y="3476549"/>
            <a:ext cx="1561795" cy="2667305"/>
          </a:xfrm>
          <a:prstGeom prst="rect">
            <a:avLst/>
          </a:prstGeom>
        </p:spPr>
      </p:pic>
      <p:sp>
        <p:nvSpPr>
          <p:cNvPr id="18" name="Text 5"/>
          <p:cNvSpPr txBox="1"/>
          <p:nvPr/>
        </p:nvSpPr>
        <p:spPr>
          <a:xfrm>
            <a:off x="1238098" y="6334049"/>
            <a:ext cx="4763110" cy="4197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150" dirty="0">
                <a:solidFill>
                  <a:srgbClr val="FF6B1A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HMK-4M36PTZ</a:t>
            </a:r>
            <a:endParaRPr lang="en-US" sz="1000" dirty="0"/>
          </a:p>
        </p:txBody>
      </p:sp>
      <p:sp>
        <p:nvSpPr>
          <p:cNvPr id="19" name="Text 6"/>
          <p:cNvSpPr txBox="1"/>
          <p:nvPr/>
        </p:nvSpPr>
        <p:spPr>
          <a:xfrm>
            <a:off x="1238098" y="6620256"/>
            <a:ext cx="4763110" cy="4197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2100" b="1" kern="0" spc="-37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4M 36배 IR PTZ</a:t>
            </a:r>
            <a:endParaRPr lang="en-US" sz="2100" dirty="0"/>
          </a:p>
        </p:txBody>
      </p:sp>
      <p:sp>
        <p:nvSpPr>
          <p:cNvPr id="20" name="Text 7"/>
          <p:cNvSpPr txBox="1"/>
          <p:nvPr/>
        </p:nvSpPr>
        <p:spPr>
          <a:xfrm>
            <a:off x="1238098" y="7334402"/>
            <a:ext cx="4763110" cy="2670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• 센서</a:t>
            </a:r>
            <a:r>
              <a:rPr lang="en-US" sz="11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 1/1.8" Sony STARVIS 야간칼라</a:t>
            </a:r>
            <a:endParaRPr lang="en-US" sz="1100" dirty="0"/>
          </a:p>
        </p:txBody>
      </p:sp>
      <p:sp>
        <p:nvSpPr>
          <p:cNvPr id="21" name="Text 8"/>
          <p:cNvSpPr txBox="1"/>
          <p:nvPr/>
        </p:nvSpPr>
        <p:spPr>
          <a:xfrm>
            <a:off x="1238098" y="7598664"/>
            <a:ext cx="4763110" cy="2670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• 렌즈</a:t>
            </a:r>
            <a:r>
              <a:rPr lang="en-US" sz="11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 6mm ~ 216mm (36배 광학줌)</a:t>
            </a:r>
            <a:endParaRPr lang="en-US" sz="1100" dirty="0"/>
          </a:p>
        </p:txBody>
      </p:sp>
      <p:sp>
        <p:nvSpPr>
          <p:cNvPr id="22" name="Text 9"/>
          <p:cNvSpPr txBox="1"/>
          <p:nvPr/>
        </p:nvSpPr>
        <p:spPr>
          <a:xfrm>
            <a:off x="1238098" y="7862926"/>
            <a:ext cx="4763110" cy="2670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• 화질</a:t>
            </a:r>
            <a:r>
              <a:rPr lang="en-US" sz="11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 30fps @ 2560×1440 (4M)</a:t>
            </a:r>
            <a:endParaRPr lang="en-US" sz="1100" dirty="0"/>
          </a:p>
        </p:txBody>
      </p:sp>
      <p:sp>
        <p:nvSpPr>
          <p:cNvPr id="23" name="Text 10"/>
          <p:cNvSpPr txBox="1"/>
          <p:nvPr/>
        </p:nvSpPr>
        <p:spPr>
          <a:xfrm>
            <a:off x="1238098" y="8127187"/>
            <a:ext cx="4763110" cy="2670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• IR</a:t>
            </a:r>
            <a:r>
              <a:rPr lang="en-US" sz="11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 최대 350m 야간 감시거리</a:t>
            </a:r>
            <a:endParaRPr lang="en-US" sz="1100" dirty="0"/>
          </a:p>
        </p:txBody>
      </p:sp>
      <p:sp>
        <p:nvSpPr>
          <p:cNvPr id="24" name="Text 11"/>
          <p:cNvSpPr txBox="1"/>
          <p:nvPr/>
        </p:nvSpPr>
        <p:spPr>
          <a:xfrm>
            <a:off x="1238098" y="8391449"/>
            <a:ext cx="4763110" cy="2670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• 등급</a:t>
            </a:r>
            <a:r>
              <a:rPr lang="en-US" sz="11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 IP66 방수/방진 · IK10 내충격</a:t>
            </a:r>
            <a:endParaRPr lang="en-US" sz="1100" dirty="0"/>
          </a:p>
        </p:txBody>
      </p:sp>
      <p:sp>
        <p:nvSpPr>
          <p:cNvPr id="25" name="Text 12"/>
          <p:cNvSpPr txBox="1"/>
          <p:nvPr/>
        </p:nvSpPr>
        <p:spPr>
          <a:xfrm>
            <a:off x="1238098" y="8713318"/>
            <a:ext cx="4763110" cy="2670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TTA-IT-V-24-453 · MAS 25814223</a:t>
            </a:r>
            <a:endParaRPr lang="en-US" sz="1100" dirty="0"/>
          </a:p>
        </p:txBody>
      </p:sp>
      <p:sp>
        <p:nvSpPr>
          <p:cNvPr id="26" name="Text 13"/>
          <p:cNvSpPr txBox="1"/>
          <p:nvPr/>
        </p:nvSpPr>
        <p:spPr>
          <a:xfrm>
            <a:off x="6762902" y="2809951"/>
            <a:ext cx="3810305" cy="305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kern="0" spc="75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DOME · AI Intelligent</a:t>
            </a:r>
            <a:endParaRPr lang="en-US" sz="1300" dirty="0"/>
          </a:p>
        </p:txBody>
      </p:sp>
      <p:sp>
        <p:nvSpPr>
          <p:cNvPr id="27" name="Text 14"/>
          <p:cNvSpPr txBox="1"/>
          <p:nvPr/>
        </p:nvSpPr>
        <p:spPr>
          <a:xfrm>
            <a:off x="10382098" y="2809951"/>
            <a:ext cx="1143000" cy="305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FF6B1A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실내 특화</a:t>
            </a:r>
            <a:endParaRPr lang="en-US" sz="1000" dirty="0"/>
          </a:p>
        </p:txBody>
      </p:sp>
      <p:pic>
        <p:nvPicPr>
          <p:cNvPr id="28" name="Image 11" descr="gen-dedup-e184d60365d62b6d6895052598177071.png"/>
          <p:cNvPicPr>
            <a:picLocks noChangeAspect="1"/>
          </p:cNvPicPr>
          <p:nvPr/>
        </p:nvPicPr>
        <p:blipFill>
          <a:blip r:embed="rId8"/>
          <a:srcRect l="-118" r="-118"/>
          <a:stretch/>
        </p:blipFill>
        <p:spPr>
          <a:xfrm>
            <a:off x="7609637" y="3476549"/>
            <a:ext cx="3076956" cy="2667305"/>
          </a:xfrm>
          <a:prstGeom prst="rect">
            <a:avLst/>
          </a:prstGeom>
        </p:spPr>
      </p:pic>
      <p:sp>
        <p:nvSpPr>
          <p:cNvPr id="29" name="Text 15"/>
          <p:cNvSpPr txBox="1"/>
          <p:nvPr/>
        </p:nvSpPr>
        <p:spPr>
          <a:xfrm>
            <a:off x="6762902" y="6334049"/>
            <a:ext cx="4763110" cy="4197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150" dirty="0">
                <a:solidFill>
                  <a:srgbClr val="FF6B1A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HMK-AI-IP5MD-5Z</a:t>
            </a:r>
            <a:endParaRPr lang="en-US" sz="1000" dirty="0"/>
          </a:p>
        </p:txBody>
      </p:sp>
      <p:sp>
        <p:nvSpPr>
          <p:cNvPr id="30" name="Text 16"/>
          <p:cNvSpPr txBox="1"/>
          <p:nvPr/>
        </p:nvSpPr>
        <p:spPr>
          <a:xfrm>
            <a:off x="6762902" y="6620256"/>
            <a:ext cx="4763110" cy="4197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2100" b="1" kern="0" spc="-37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5M AI 지능형 돔</a:t>
            </a:r>
            <a:endParaRPr lang="en-US" sz="2100" dirty="0"/>
          </a:p>
        </p:txBody>
      </p:sp>
      <p:sp>
        <p:nvSpPr>
          <p:cNvPr id="31" name="Text 17"/>
          <p:cNvSpPr txBox="1"/>
          <p:nvPr/>
        </p:nvSpPr>
        <p:spPr>
          <a:xfrm>
            <a:off x="6762902" y="7334402"/>
            <a:ext cx="4763110" cy="2670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• 센서</a:t>
            </a:r>
            <a:r>
              <a:rPr lang="en-US" sz="11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 Sony 1/2.8" 5.69M</a:t>
            </a:r>
            <a:endParaRPr lang="en-US" sz="1100" dirty="0"/>
          </a:p>
        </p:txBody>
      </p:sp>
      <p:sp>
        <p:nvSpPr>
          <p:cNvPr id="32" name="Text 18"/>
          <p:cNvSpPr txBox="1"/>
          <p:nvPr/>
        </p:nvSpPr>
        <p:spPr>
          <a:xfrm>
            <a:off x="6762902" y="7598664"/>
            <a:ext cx="4763110" cy="2670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• 렌즈</a:t>
            </a:r>
            <a:r>
              <a:rPr lang="en-US" sz="11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 DC 2.7~13.5mm AF Motorized</a:t>
            </a:r>
            <a:endParaRPr lang="en-US" sz="1100" dirty="0"/>
          </a:p>
        </p:txBody>
      </p:sp>
      <p:sp>
        <p:nvSpPr>
          <p:cNvPr id="33" name="Text 19"/>
          <p:cNvSpPr txBox="1"/>
          <p:nvPr/>
        </p:nvSpPr>
        <p:spPr>
          <a:xfrm>
            <a:off x="6762902" y="7862926"/>
            <a:ext cx="4763110" cy="2670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• 코덱</a:t>
            </a:r>
            <a:r>
              <a:rPr lang="en-US" sz="11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 H.265 / H.264 / MJPEG</a:t>
            </a:r>
            <a:endParaRPr lang="en-US" sz="1100" dirty="0"/>
          </a:p>
        </p:txBody>
      </p:sp>
      <p:sp>
        <p:nvSpPr>
          <p:cNvPr id="34" name="Text 20"/>
          <p:cNvSpPr txBox="1"/>
          <p:nvPr/>
        </p:nvSpPr>
        <p:spPr>
          <a:xfrm>
            <a:off x="6762902" y="8127187"/>
            <a:ext cx="4763110" cy="2670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• PoE</a:t>
            </a:r>
            <a:r>
              <a:rPr lang="en-US" sz="11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 IEEE 802.3af 지원</a:t>
            </a:r>
            <a:endParaRPr lang="en-US" sz="1100" dirty="0"/>
          </a:p>
        </p:txBody>
      </p:sp>
      <p:sp>
        <p:nvSpPr>
          <p:cNvPr id="35" name="Text 21"/>
          <p:cNvSpPr txBox="1"/>
          <p:nvPr/>
        </p:nvSpPr>
        <p:spPr>
          <a:xfrm>
            <a:off x="6762902" y="8391449"/>
            <a:ext cx="4763110" cy="2670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• AI 이벤트</a:t>
            </a:r>
            <a:r>
              <a:rPr lang="en-US" sz="11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 사람·동물·얼굴·라인크로스</a:t>
            </a:r>
            <a:endParaRPr lang="en-US" sz="1100" dirty="0"/>
          </a:p>
        </p:txBody>
      </p:sp>
      <p:sp>
        <p:nvSpPr>
          <p:cNvPr id="36" name="Text 22"/>
          <p:cNvSpPr txBox="1"/>
          <p:nvPr/>
        </p:nvSpPr>
        <p:spPr>
          <a:xfrm>
            <a:off x="6762902" y="8713318"/>
            <a:ext cx="4763110" cy="2670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TTA-IT-V-24-454 · MAS 25620260</a:t>
            </a:r>
            <a:endParaRPr lang="en-US" sz="1100" dirty="0"/>
          </a:p>
        </p:txBody>
      </p:sp>
      <p:sp>
        <p:nvSpPr>
          <p:cNvPr id="37" name="Text 23"/>
          <p:cNvSpPr txBox="1"/>
          <p:nvPr/>
        </p:nvSpPr>
        <p:spPr>
          <a:xfrm>
            <a:off x="12287707" y="2809951"/>
            <a:ext cx="3810305" cy="305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kern="0" spc="75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BULLET · AI Outdoor</a:t>
            </a:r>
            <a:endParaRPr lang="en-US" sz="1300" dirty="0"/>
          </a:p>
        </p:txBody>
      </p:sp>
      <p:sp>
        <p:nvSpPr>
          <p:cNvPr id="38" name="Text 24"/>
          <p:cNvSpPr txBox="1"/>
          <p:nvPr/>
        </p:nvSpPr>
        <p:spPr>
          <a:xfrm>
            <a:off x="15906902" y="2809951"/>
            <a:ext cx="1143000" cy="305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FF6B1A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실외 특화</a:t>
            </a:r>
            <a:endParaRPr lang="en-US" sz="1000" dirty="0"/>
          </a:p>
        </p:txBody>
      </p:sp>
      <p:pic>
        <p:nvPicPr>
          <p:cNvPr id="39" name="Image 12" descr="gen-dedup-faf78650b894847d1fd64becb67bbeba.png"/>
          <p:cNvPicPr>
            <a:picLocks noChangeAspect="1"/>
          </p:cNvPicPr>
          <p:nvPr/>
        </p:nvPicPr>
        <p:blipFill>
          <a:blip r:embed="rId9"/>
          <a:srcRect l="-12" r="-12"/>
          <a:stretch/>
        </p:blipFill>
        <p:spPr>
          <a:xfrm>
            <a:off x="12811658" y="3476549"/>
            <a:ext cx="3715207" cy="2667305"/>
          </a:xfrm>
          <a:prstGeom prst="rect">
            <a:avLst/>
          </a:prstGeom>
        </p:spPr>
      </p:pic>
      <p:sp>
        <p:nvSpPr>
          <p:cNvPr id="40" name="Text 25"/>
          <p:cNvSpPr txBox="1"/>
          <p:nvPr/>
        </p:nvSpPr>
        <p:spPr>
          <a:xfrm>
            <a:off x="12287707" y="6334049"/>
            <a:ext cx="4763110" cy="4197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150" dirty="0">
                <a:solidFill>
                  <a:srgbClr val="FF6B1A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HMK-AI-IP5MB-5Z</a:t>
            </a:r>
            <a:endParaRPr lang="en-US" sz="1000" dirty="0"/>
          </a:p>
        </p:txBody>
      </p:sp>
      <p:sp>
        <p:nvSpPr>
          <p:cNvPr id="41" name="Text 26"/>
          <p:cNvSpPr txBox="1"/>
          <p:nvPr/>
        </p:nvSpPr>
        <p:spPr>
          <a:xfrm>
            <a:off x="12287707" y="6620256"/>
            <a:ext cx="4763110" cy="4197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2100" b="1" kern="0" spc="-37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5M AI 지능형 뷸릿</a:t>
            </a:r>
            <a:endParaRPr lang="en-US" sz="2100" dirty="0"/>
          </a:p>
        </p:txBody>
      </p:sp>
      <p:sp>
        <p:nvSpPr>
          <p:cNvPr id="42" name="Text 27"/>
          <p:cNvSpPr txBox="1"/>
          <p:nvPr/>
        </p:nvSpPr>
        <p:spPr>
          <a:xfrm>
            <a:off x="12287707" y="7334402"/>
            <a:ext cx="4763110" cy="2670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• 센서</a:t>
            </a:r>
            <a:r>
              <a:rPr lang="en-US" sz="11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 Sony 1/2.8" 5.69M</a:t>
            </a:r>
            <a:endParaRPr lang="en-US" sz="1100" dirty="0"/>
          </a:p>
        </p:txBody>
      </p:sp>
      <p:sp>
        <p:nvSpPr>
          <p:cNvPr id="43" name="Text 28"/>
          <p:cNvSpPr txBox="1"/>
          <p:nvPr/>
        </p:nvSpPr>
        <p:spPr>
          <a:xfrm>
            <a:off x="12287707" y="7598664"/>
            <a:ext cx="4763110" cy="2670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• 렌즈</a:t>
            </a:r>
            <a:r>
              <a:rPr lang="en-US" sz="11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 DC 2.7~13.5mm AF Motorized</a:t>
            </a:r>
            <a:endParaRPr lang="en-US" sz="1100" dirty="0"/>
          </a:p>
        </p:txBody>
      </p:sp>
      <p:sp>
        <p:nvSpPr>
          <p:cNvPr id="44" name="Text 29"/>
          <p:cNvSpPr txBox="1"/>
          <p:nvPr/>
        </p:nvSpPr>
        <p:spPr>
          <a:xfrm>
            <a:off x="12287707" y="7862926"/>
            <a:ext cx="4763110" cy="2670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• 야간</a:t>
            </a:r>
            <a:r>
              <a:rPr lang="en-US" sz="11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 True Day &amp; Night (ICR)</a:t>
            </a:r>
            <a:endParaRPr lang="en-US" sz="1100" dirty="0"/>
          </a:p>
        </p:txBody>
      </p:sp>
      <p:sp>
        <p:nvSpPr>
          <p:cNvPr id="45" name="Text 30"/>
          <p:cNvSpPr txBox="1"/>
          <p:nvPr/>
        </p:nvSpPr>
        <p:spPr>
          <a:xfrm>
            <a:off x="12287707" y="8127187"/>
            <a:ext cx="4763110" cy="2670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• 화상</a:t>
            </a:r>
            <a:r>
              <a:rPr lang="en-US" sz="11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 WDR/DNR/HLC/LDC/Defog</a:t>
            </a:r>
            <a:endParaRPr lang="en-US" sz="1100" dirty="0"/>
          </a:p>
        </p:txBody>
      </p:sp>
      <p:sp>
        <p:nvSpPr>
          <p:cNvPr id="46" name="Text 31"/>
          <p:cNvSpPr txBox="1"/>
          <p:nvPr/>
        </p:nvSpPr>
        <p:spPr>
          <a:xfrm>
            <a:off x="12287707" y="8391449"/>
            <a:ext cx="4763110" cy="2670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• AI 이벤트</a:t>
            </a:r>
            <a:r>
              <a:rPr lang="en-US" sz="11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 사람·동물·얼굴·템퍼링</a:t>
            </a:r>
            <a:endParaRPr lang="en-US" sz="1100" dirty="0"/>
          </a:p>
        </p:txBody>
      </p:sp>
      <p:sp>
        <p:nvSpPr>
          <p:cNvPr id="47" name="Text 32"/>
          <p:cNvSpPr txBox="1"/>
          <p:nvPr/>
        </p:nvSpPr>
        <p:spPr>
          <a:xfrm>
            <a:off x="12287707" y="8713318"/>
            <a:ext cx="4763110" cy="2670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TTA-IT-V-25-595 · MAS 25620262</a:t>
            </a:r>
            <a:endParaRPr lang="en-US" sz="1100" dirty="0"/>
          </a:p>
        </p:txBody>
      </p:sp>
      <p:sp>
        <p:nvSpPr>
          <p:cNvPr id="48" name="Text 33"/>
          <p:cNvSpPr txBox="1"/>
          <p:nvPr/>
        </p:nvSpPr>
        <p:spPr>
          <a:xfrm>
            <a:off x="952805" y="9620402"/>
            <a:ext cx="1638330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kern="0" spc="-22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Onvif · PoE · True Day &amp; Night 표준 지원으로 </a:t>
            </a:r>
            <a:r>
              <a:rPr lang="en-US" sz="1500" b="1" kern="0" spc="-22" dirty="0">
                <a:solidFill>
                  <a:srgbClr val="FF6B1A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기존 관제시스템과 100% 호환</a:t>
            </a:r>
            <a:endParaRPr lang="en-US" sz="1500" dirty="0"/>
          </a:p>
        </p:txBody>
      </p:sp>
      <p:sp>
        <p:nvSpPr>
          <p:cNvPr id="49" name="Text 34"/>
          <p:cNvSpPr txBox="1"/>
          <p:nvPr/>
        </p:nvSpPr>
        <p:spPr>
          <a:xfrm>
            <a:off x="952805" y="10049256"/>
            <a:ext cx="1905610" cy="1911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150" dirty="0">
                <a:solidFill>
                  <a:srgbClr val="94A3B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07 / 22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gen-dedup-326161b6144f871dbd809aaade99eaaf.png"/>
          <p:cNvPicPr>
            <a:picLocks noChangeAspect="1"/>
          </p:cNvPicPr>
          <p:nvPr/>
        </p:nvPicPr>
        <p:blipFill>
          <a:blip r:embed="rId3"/>
          <a:srcRect l="-201" r="-201"/>
          <a:stretch/>
        </p:blipFill>
        <p:spPr>
          <a:xfrm>
            <a:off x="0" y="0"/>
            <a:ext cx="18288000" cy="75895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952805" y="3429000"/>
            <a:ext cx="5333695" cy="2000707"/>
          </a:xfrm>
          <a:prstGeom prst="roundRect">
            <a:avLst>
              <a:gd name="adj" fmla="val 6673"/>
            </a:avLst>
          </a:prstGeom>
          <a:solidFill>
            <a:srgbClr val="F5F7FA"/>
          </a:solidFill>
          <a:ln/>
        </p:spPr>
      </p:sp>
      <p:sp>
        <p:nvSpPr>
          <p:cNvPr id="4" name="Shape 1"/>
          <p:cNvSpPr/>
          <p:nvPr/>
        </p:nvSpPr>
        <p:spPr>
          <a:xfrm>
            <a:off x="952805" y="3429000"/>
            <a:ext cx="5333695" cy="47549"/>
          </a:xfrm>
          <a:prstGeom prst="roundRect">
            <a:avLst>
              <a:gd name="adj" fmla="val 280768"/>
            </a:avLst>
          </a:prstGeom>
          <a:solidFill>
            <a:srgbClr val="FF6B1A"/>
          </a:solidFill>
          <a:ln w="12700">
            <a:solidFill>
              <a:srgbClr val="FF6B1A">
                <a:alpha val="0"/>
              </a:srgbClr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6476695" y="3429000"/>
            <a:ext cx="5333695" cy="2000707"/>
          </a:xfrm>
          <a:prstGeom prst="roundRect">
            <a:avLst>
              <a:gd name="adj" fmla="val 6673"/>
            </a:avLst>
          </a:prstGeom>
          <a:solidFill>
            <a:srgbClr val="F5F7FA"/>
          </a:solidFill>
          <a:ln/>
        </p:spPr>
      </p:sp>
      <p:sp>
        <p:nvSpPr>
          <p:cNvPr id="6" name="Shape 3"/>
          <p:cNvSpPr/>
          <p:nvPr/>
        </p:nvSpPr>
        <p:spPr>
          <a:xfrm>
            <a:off x="6476695" y="3429000"/>
            <a:ext cx="5333695" cy="47549"/>
          </a:xfrm>
          <a:prstGeom prst="roundRect">
            <a:avLst>
              <a:gd name="adj" fmla="val 280768"/>
            </a:avLst>
          </a:prstGeom>
          <a:solidFill>
            <a:srgbClr val="00A3C4"/>
          </a:solidFill>
          <a:ln w="12700">
            <a:solidFill>
              <a:srgbClr val="00A3C4">
                <a:alpha val="0"/>
              </a:srgbClr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12001500" y="3429000"/>
            <a:ext cx="5333695" cy="2000707"/>
          </a:xfrm>
          <a:prstGeom prst="roundRect">
            <a:avLst>
              <a:gd name="adj" fmla="val 6673"/>
            </a:avLst>
          </a:prstGeom>
          <a:solidFill>
            <a:srgbClr val="F5F7FA"/>
          </a:solidFill>
          <a:ln/>
        </p:spPr>
      </p:sp>
      <p:sp>
        <p:nvSpPr>
          <p:cNvPr id="8" name="Shape 5"/>
          <p:cNvSpPr/>
          <p:nvPr/>
        </p:nvSpPr>
        <p:spPr>
          <a:xfrm>
            <a:off x="12001500" y="3429000"/>
            <a:ext cx="5333695" cy="47549"/>
          </a:xfrm>
          <a:prstGeom prst="roundRect">
            <a:avLst>
              <a:gd name="adj" fmla="val 280768"/>
            </a:avLst>
          </a:prstGeom>
          <a:solidFill>
            <a:srgbClr val="FF6B1A"/>
          </a:solidFill>
          <a:ln w="12700">
            <a:solidFill>
              <a:srgbClr val="FF6B1A">
                <a:alpha val="0"/>
              </a:srgbClr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952805" y="6572707"/>
            <a:ext cx="16383305" cy="2381098"/>
          </a:xfrm>
          <a:prstGeom prst="roundRect">
            <a:avLst>
              <a:gd name="adj" fmla="val 5607"/>
            </a:avLst>
          </a:prstGeom>
          <a:solidFill>
            <a:srgbClr val="FFFFFF"/>
          </a:solidFill>
          <a:ln w="25400">
            <a:solidFill>
              <a:srgbClr val="E2E7EE"/>
            </a:solidFill>
            <a:prstDash val="solid"/>
          </a:ln>
        </p:spPr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972007" y="6590995"/>
          <a:ext cx="16343072" cy="2343608"/>
        </p:xfrm>
        <a:graphic>
          <a:graphicData uri="http://schemas.openxmlformats.org/drawingml/2006/table">
            <a:tbl>
              <a:tblPr/>
              <a:tblGrid>
                <a:gridCol w="35954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954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954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9542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613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8590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75" b="1" dirty="0">
                          <a:solidFill>
                            <a:srgbClr val="FFFFFF"/>
                          </a:solidFill>
                          <a:latin typeface="Pretendard Variable" pitchFamily="34" charset="0"/>
                          <a:ea typeface="Pretendard Variable" pitchFamily="34" charset="-122"/>
                          <a:cs typeface="Pretendard Variable" pitchFamily="34" charset="-120"/>
                        </a:rPr>
                        <a:t>구 분</a:t>
                      </a:r>
                      <a:endParaRPr lang="en-US" sz="1275" dirty="0">
                        <a:latin typeface="Pretendard Variable" charset="0"/>
                        <a:ea typeface="Pretendard Variable" charset="0"/>
                        <a:cs typeface="Pretendard Variable" charset="0"/>
                      </a:endParaRPr>
                    </a:p>
                  </a:txBody>
                  <a:tcPr marL="190195" marR="190195" marT="152705" marB="152705" anchor="ctr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2A5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75" b="1" dirty="0">
                          <a:solidFill>
                            <a:srgbClr val="FFFFFF"/>
                          </a:solidFill>
                          <a:latin typeface="Pretendard Variable" pitchFamily="34" charset="0"/>
                          <a:ea typeface="Pretendard Variable" pitchFamily="34" charset="-122"/>
                          <a:cs typeface="Pretendard Variable" pitchFamily="34" charset="-120"/>
                        </a:rPr>
                        <a:t>모 델</a:t>
                      </a:r>
                      <a:endParaRPr lang="en-US" sz="1275" dirty="0">
                        <a:latin typeface="Pretendard Variable" charset="0"/>
                        <a:ea typeface="Pretendard Variable" charset="0"/>
                        <a:cs typeface="Pretendard Variable" charset="0"/>
                      </a:endParaRPr>
                    </a:p>
                  </a:txBody>
                  <a:tcPr marL="190195" marR="190195" marT="152705" marB="152705" anchor="ctr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2A5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75" b="1" dirty="0">
                          <a:solidFill>
                            <a:srgbClr val="FFFFFF"/>
                          </a:solidFill>
                          <a:latin typeface="Pretendard Variable" pitchFamily="34" charset="0"/>
                          <a:ea typeface="Pretendard Variable" pitchFamily="34" charset="-122"/>
                          <a:cs typeface="Pretendard Variable" pitchFamily="34" charset="-120"/>
                        </a:rPr>
                        <a:t>TTA 인증번호</a:t>
                      </a:r>
                      <a:endParaRPr lang="en-US" sz="1275" dirty="0">
                        <a:latin typeface="Pretendard Variable" charset="0"/>
                        <a:ea typeface="Pretendard Variable" charset="0"/>
                        <a:cs typeface="Pretendard Variable" charset="0"/>
                      </a:endParaRPr>
                    </a:p>
                  </a:txBody>
                  <a:tcPr marL="190195" marR="190195" marT="152705" marB="152705" anchor="ctr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2A5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75" b="1" dirty="0">
                          <a:solidFill>
                            <a:srgbClr val="FFFFFF"/>
                          </a:solidFill>
                          <a:latin typeface="Pretendard Variable" pitchFamily="34" charset="0"/>
                          <a:ea typeface="Pretendard Variable" pitchFamily="34" charset="-122"/>
                          <a:cs typeface="Pretendard Variable" pitchFamily="34" charset="-120"/>
                        </a:rPr>
                        <a:t>MAS 식별부호</a:t>
                      </a:r>
                      <a:endParaRPr lang="en-US" sz="1275" dirty="0">
                        <a:latin typeface="Pretendard Variable" charset="0"/>
                        <a:ea typeface="Pretendard Variable" charset="0"/>
                        <a:cs typeface="Pretendard Variable" charset="0"/>
                      </a:endParaRPr>
                    </a:p>
                  </a:txBody>
                  <a:tcPr marL="190195" marR="190195" marT="152705" marB="152705" anchor="ctr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2A5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75" b="1" dirty="0">
                          <a:solidFill>
                            <a:srgbClr val="FFFFFF"/>
                          </a:solidFill>
                          <a:latin typeface="Pretendard Variable" pitchFamily="34" charset="0"/>
                          <a:ea typeface="Pretendard Variable" pitchFamily="34" charset="-122"/>
                          <a:cs typeface="Pretendard Variable" pitchFamily="34" charset="-120"/>
                        </a:rPr>
                        <a:t>계약방식</a:t>
                      </a:r>
                      <a:endParaRPr lang="en-US" sz="1275" dirty="0">
                        <a:latin typeface="Pretendard Variable" charset="0"/>
                        <a:ea typeface="Pretendard Variable" charset="0"/>
                        <a:cs typeface="Pretendard Variable" charset="0"/>
                      </a:endParaRPr>
                    </a:p>
                  </a:txBody>
                  <a:tcPr marL="190195" marR="190195" marT="152705" marB="152705" anchor="ctr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2A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590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75" b="1" dirty="0">
                          <a:solidFill>
                            <a:srgbClr val="0A2A5E"/>
                          </a:solidFill>
                          <a:latin typeface="Pretendard Variable" pitchFamily="34" charset="0"/>
                          <a:ea typeface="Pretendard Variable" pitchFamily="34" charset="-122"/>
                          <a:cs typeface="Pretendard Variable" pitchFamily="34" charset="-120"/>
                        </a:rPr>
                        <a:t>4M 36배 IR PTZ</a:t>
                      </a:r>
                      <a:endParaRPr lang="en-US" sz="1275" dirty="0">
                        <a:latin typeface="Pretendard Variable" charset="0"/>
                        <a:ea typeface="Pretendard Variable" charset="0"/>
                        <a:cs typeface="Pretendard Variable" charset="0"/>
                      </a:endParaRPr>
                    </a:p>
                  </a:txBody>
                  <a:tcPr marL="190195" marR="190195" marT="152705" marB="152705" anchor="ctr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5A6478"/>
                          </a:solidFill>
                          <a:latin typeface="Pretendard Variable" pitchFamily="34" charset="0"/>
                          <a:ea typeface="Pretendard Variable" pitchFamily="34" charset="-122"/>
                          <a:cs typeface="Pretendard Variable" pitchFamily="34" charset="-120"/>
                        </a:rPr>
                        <a:t>HMK-4M36PTZ</a:t>
                      </a:r>
                      <a:endParaRPr lang="en-US" sz="1200" dirty="0">
                        <a:latin typeface="Pretendard Variable" charset="0"/>
                        <a:ea typeface="Pretendard Variable" charset="0"/>
                        <a:cs typeface="Pretendard Variable" charset="0"/>
                      </a:endParaRPr>
                    </a:p>
                  </a:txBody>
                  <a:tcPr marL="190195" marR="190195" marT="152705" marB="152705" anchor="ctr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6B1A"/>
                          </a:solidFill>
                          <a:latin typeface="Pretendard Variable" pitchFamily="34" charset="0"/>
                          <a:ea typeface="Pretendard Variable" pitchFamily="34" charset="-122"/>
                          <a:cs typeface="Pretendard Variable" pitchFamily="34" charset="-120"/>
                        </a:rPr>
                        <a:t>TTA-IT-V-24-453</a:t>
                      </a:r>
                      <a:endParaRPr lang="en-US" sz="1200" dirty="0">
                        <a:latin typeface="Pretendard Variable" charset="0"/>
                        <a:ea typeface="Pretendard Variable" charset="0"/>
                        <a:cs typeface="Pretendard Variable" charset="0"/>
                      </a:endParaRPr>
                    </a:p>
                  </a:txBody>
                  <a:tcPr marL="190195" marR="190195" marT="152705" marB="152705" anchor="ctr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50" b="1" dirty="0">
                          <a:solidFill>
                            <a:srgbClr val="0A2A5E"/>
                          </a:solidFill>
                          <a:latin typeface="Pretendard Variable" pitchFamily="34" charset="0"/>
                          <a:ea typeface="Pretendard Variable" pitchFamily="34" charset="-122"/>
                          <a:cs typeface="Pretendard Variable" pitchFamily="34" charset="-120"/>
                        </a:rPr>
                        <a:t>46171610-25814223</a:t>
                      </a:r>
                      <a:endParaRPr lang="en-US" sz="1350" dirty="0">
                        <a:latin typeface="Pretendard Variable" charset="0"/>
                        <a:ea typeface="Pretendard Variable" charset="0"/>
                        <a:cs typeface="Pretendard Variable" charset="0"/>
                      </a:endParaRPr>
                    </a:p>
                  </a:txBody>
                  <a:tcPr marL="190195" marR="190195" marT="152705" marB="152705" anchor="ctr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25" b="1" dirty="0">
                          <a:solidFill>
                            <a:srgbClr val="00A3C4"/>
                          </a:solidFill>
                          <a:latin typeface="Pretendard Variable" pitchFamily="34" charset="0"/>
                          <a:ea typeface="Pretendard Variable" pitchFamily="34" charset="-122"/>
                          <a:cs typeface="Pretendard Variable" pitchFamily="34" charset="-120"/>
                        </a:rPr>
                        <a:t>수의계약</a:t>
                      </a:r>
                      <a:endParaRPr lang="en-US" sz="1125" dirty="0">
                        <a:latin typeface="Pretendard Variable" charset="0"/>
                        <a:ea typeface="Pretendard Variable" charset="0"/>
                        <a:cs typeface="Pretendard Variable" charset="0"/>
                      </a:endParaRPr>
                    </a:p>
                  </a:txBody>
                  <a:tcPr marL="190195" marR="190195" marT="152705" marB="152705" anchor="ctr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590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75" b="1" dirty="0">
                          <a:solidFill>
                            <a:srgbClr val="0A2A5E"/>
                          </a:solidFill>
                          <a:latin typeface="Pretendard Variable" pitchFamily="34" charset="0"/>
                          <a:ea typeface="Pretendard Variable" pitchFamily="34" charset="-122"/>
                          <a:cs typeface="Pretendard Variable" pitchFamily="34" charset="-120"/>
                        </a:rPr>
                        <a:t>5M AI 지능형 돔</a:t>
                      </a:r>
                      <a:endParaRPr lang="en-US" sz="1275" dirty="0">
                        <a:latin typeface="Pretendard Variable" charset="0"/>
                        <a:ea typeface="Pretendard Variable" charset="0"/>
                        <a:cs typeface="Pretendard Variable" charset="0"/>
                      </a:endParaRPr>
                    </a:p>
                  </a:txBody>
                  <a:tcPr marL="190195" marR="190195" marT="152705" marB="152705" anchor="ctr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5A6478"/>
                          </a:solidFill>
                          <a:latin typeface="Pretendard Variable" pitchFamily="34" charset="0"/>
                          <a:ea typeface="Pretendard Variable" pitchFamily="34" charset="-122"/>
                          <a:cs typeface="Pretendard Variable" pitchFamily="34" charset="-120"/>
                        </a:rPr>
                        <a:t>HMK-AI-IP5MD-5Z</a:t>
                      </a:r>
                      <a:endParaRPr lang="en-US" sz="1200" dirty="0">
                        <a:latin typeface="Pretendard Variable" charset="0"/>
                        <a:ea typeface="Pretendard Variable" charset="0"/>
                        <a:cs typeface="Pretendard Variable" charset="0"/>
                      </a:endParaRPr>
                    </a:p>
                  </a:txBody>
                  <a:tcPr marL="190195" marR="190195" marT="152705" marB="152705" anchor="ctr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6B1A"/>
                          </a:solidFill>
                          <a:latin typeface="Pretendard Variable" pitchFamily="34" charset="0"/>
                          <a:ea typeface="Pretendard Variable" pitchFamily="34" charset="-122"/>
                          <a:cs typeface="Pretendard Variable" pitchFamily="34" charset="-120"/>
                        </a:rPr>
                        <a:t>TTA-IT-V-24-454</a:t>
                      </a:r>
                      <a:endParaRPr lang="en-US" sz="1200" dirty="0">
                        <a:latin typeface="Pretendard Variable" charset="0"/>
                        <a:ea typeface="Pretendard Variable" charset="0"/>
                        <a:cs typeface="Pretendard Variable" charset="0"/>
                      </a:endParaRPr>
                    </a:p>
                  </a:txBody>
                  <a:tcPr marL="190195" marR="190195" marT="152705" marB="152705" anchor="ctr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50" b="1" dirty="0">
                          <a:solidFill>
                            <a:srgbClr val="0A2A5E"/>
                          </a:solidFill>
                          <a:latin typeface="Pretendard Variable" pitchFamily="34" charset="0"/>
                          <a:ea typeface="Pretendard Variable" pitchFamily="34" charset="-122"/>
                          <a:cs typeface="Pretendard Variable" pitchFamily="34" charset="-120"/>
                        </a:rPr>
                        <a:t>46171610-25620260</a:t>
                      </a:r>
                      <a:endParaRPr lang="en-US" sz="1350" dirty="0">
                        <a:latin typeface="Pretendard Variable" charset="0"/>
                        <a:ea typeface="Pretendard Variable" charset="0"/>
                        <a:cs typeface="Pretendard Variable" charset="0"/>
                      </a:endParaRPr>
                    </a:p>
                  </a:txBody>
                  <a:tcPr marL="190195" marR="190195" marT="152705" marB="152705" anchor="ctr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25" b="1" dirty="0">
                          <a:solidFill>
                            <a:srgbClr val="00A3C4"/>
                          </a:solidFill>
                          <a:latin typeface="Pretendard Variable" pitchFamily="34" charset="0"/>
                          <a:ea typeface="Pretendard Variable" pitchFamily="34" charset="-122"/>
                          <a:cs typeface="Pretendard Variable" pitchFamily="34" charset="-120"/>
                        </a:rPr>
                        <a:t>수의계약</a:t>
                      </a:r>
                      <a:endParaRPr lang="en-US" sz="1125" dirty="0">
                        <a:latin typeface="Pretendard Variable" charset="0"/>
                        <a:ea typeface="Pretendard Variable" charset="0"/>
                        <a:cs typeface="Pretendard Variable" charset="0"/>
                      </a:endParaRPr>
                    </a:p>
                  </a:txBody>
                  <a:tcPr marL="190195" marR="190195" marT="152705" marB="152705" anchor="ctr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590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75" b="1" dirty="0">
                          <a:solidFill>
                            <a:srgbClr val="0A2A5E"/>
                          </a:solidFill>
                          <a:latin typeface="Pretendard Variable" pitchFamily="34" charset="0"/>
                          <a:ea typeface="Pretendard Variable" pitchFamily="34" charset="-122"/>
                          <a:cs typeface="Pretendard Variable" pitchFamily="34" charset="-120"/>
                        </a:rPr>
                        <a:t>5M AI 지능형 뷸릿</a:t>
                      </a:r>
                      <a:endParaRPr lang="en-US" sz="1275" dirty="0">
                        <a:latin typeface="Pretendard Variable" charset="0"/>
                        <a:ea typeface="Pretendard Variable" charset="0"/>
                        <a:cs typeface="Pretendard Variable" charset="0"/>
                      </a:endParaRPr>
                    </a:p>
                  </a:txBody>
                  <a:tcPr marL="190195" marR="190195" marT="152705" marB="152705" anchor="ctr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5A6478"/>
                          </a:solidFill>
                          <a:latin typeface="Pretendard Variable" pitchFamily="34" charset="0"/>
                          <a:ea typeface="Pretendard Variable" pitchFamily="34" charset="-122"/>
                          <a:cs typeface="Pretendard Variable" pitchFamily="34" charset="-120"/>
                        </a:rPr>
                        <a:t>HMK-AI-IP5MB-5Z</a:t>
                      </a:r>
                      <a:endParaRPr lang="en-US" sz="1200" dirty="0">
                        <a:latin typeface="Pretendard Variable" charset="0"/>
                        <a:ea typeface="Pretendard Variable" charset="0"/>
                        <a:cs typeface="Pretendard Variable" charset="0"/>
                      </a:endParaRPr>
                    </a:p>
                  </a:txBody>
                  <a:tcPr marL="190195" marR="190195" marT="152705" marB="152705" anchor="ctr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6B1A"/>
                          </a:solidFill>
                          <a:latin typeface="Pretendard Variable" pitchFamily="34" charset="0"/>
                          <a:ea typeface="Pretendard Variable" pitchFamily="34" charset="-122"/>
                          <a:cs typeface="Pretendard Variable" pitchFamily="34" charset="-120"/>
                        </a:rPr>
                        <a:t>TTA-IT-V-25-595</a:t>
                      </a:r>
                      <a:endParaRPr lang="en-US" sz="1200" dirty="0">
                        <a:latin typeface="Pretendard Variable" charset="0"/>
                        <a:ea typeface="Pretendard Variable" charset="0"/>
                        <a:cs typeface="Pretendard Variable" charset="0"/>
                      </a:endParaRPr>
                    </a:p>
                  </a:txBody>
                  <a:tcPr marL="190195" marR="190195" marT="152705" marB="152705" anchor="ctr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50" b="1" dirty="0">
                          <a:solidFill>
                            <a:srgbClr val="0A2A5E"/>
                          </a:solidFill>
                          <a:latin typeface="Pretendard Variable" pitchFamily="34" charset="0"/>
                          <a:ea typeface="Pretendard Variable" pitchFamily="34" charset="-122"/>
                          <a:cs typeface="Pretendard Variable" pitchFamily="34" charset="-120"/>
                        </a:rPr>
                        <a:t>46171610-25620262</a:t>
                      </a:r>
                      <a:endParaRPr lang="en-US" sz="1350" dirty="0">
                        <a:latin typeface="Pretendard Variable" charset="0"/>
                        <a:ea typeface="Pretendard Variable" charset="0"/>
                        <a:cs typeface="Pretendard Variable" charset="0"/>
                      </a:endParaRPr>
                    </a:p>
                  </a:txBody>
                  <a:tcPr marL="190195" marR="190195" marT="152705" marB="152705" anchor="ctr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25" b="1" dirty="0">
                          <a:solidFill>
                            <a:srgbClr val="00A3C4"/>
                          </a:solidFill>
                          <a:latin typeface="Pretendard Variable" pitchFamily="34" charset="0"/>
                          <a:ea typeface="Pretendard Variable" pitchFamily="34" charset="-122"/>
                          <a:cs typeface="Pretendard Variable" pitchFamily="34" charset="-120"/>
                        </a:rPr>
                        <a:t>수의계약</a:t>
                      </a:r>
                      <a:endParaRPr lang="en-US" sz="1125" dirty="0">
                        <a:latin typeface="Pretendard Variable" charset="0"/>
                        <a:ea typeface="Pretendard Variable" charset="0"/>
                        <a:cs typeface="Pretendard Variable" charset="0"/>
                      </a:endParaRPr>
                    </a:p>
                  </a:txBody>
                  <a:tcPr marL="190195" marR="190195" marT="152705" marB="152705" anchor="ctr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1" name="Image 1" descr="gen-dedup-1910300cd3c8c6d339d8b41a63f2c288.png"/>
          <p:cNvPicPr>
            <a:picLocks noChangeAspect="1"/>
          </p:cNvPicPr>
          <p:nvPr/>
        </p:nvPicPr>
        <p:blipFill>
          <a:blip r:embed="rId4"/>
          <a:srcRect l="-12" r="-12"/>
          <a:stretch/>
        </p:blipFill>
        <p:spPr>
          <a:xfrm>
            <a:off x="952805" y="9239098"/>
            <a:ext cx="16383305" cy="666598"/>
          </a:xfrm>
          <a:prstGeom prst="rect">
            <a:avLst/>
          </a:prstGeom>
        </p:spPr>
      </p:pic>
      <p:pic>
        <p:nvPicPr>
          <p:cNvPr id="12" name="Image 2" descr="gen-dedup-8dcb0fa0c49bf5629c1f595459841381.png"/>
          <p:cNvPicPr>
            <a:picLocks noChangeAspect="1"/>
          </p:cNvPicPr>
          <p:nvPr/>
        </p:nvPicPr>
        <p:blipFill>
          <a:blip r:embed="rId5"/>
          <a:srcRect t="-396" b="-396"/>
          <a:stretch/>
        </p:blipFill>
        <p:spPr>
          <a:xfrm>
            <a:off x="1238098" y="4524451"/>
            <a:ext cx="3810305" cy="19202"/>
          </a:xfrm>
          <a:prstGeom prst="rect">
            <a:avLst/>
          </a:prstGeom>
        </p:spPr>
      </p:pic>
      <p:pic>
        <p:nvPicPr>
          <p:cNvPr id="13" name="Image 3" descr="gen-dedup-8dcb0fa0c49bf5629c1f595459841381.png"/>
          <p:cNvPicPr>
            <a:picLocks noChangeAspect="1"/>
          </p:cNvPicPr>
          <p:nvPr/>
        </p:nvPicPr>
        <p:blipFill>
          <a:blip r:embed="rId5"/>
          <a:srcRect t="-396" b="-396"/>
          <a:stretch/>
        </p:blipFill>
        <p:spPr>
          <a:xfrm>
            <a:off x="6762902" y="4524451"/>
            <a:ext cx="3810305" cy="19202"/>
          </a:xfrm>
          <a:prstGeom prst="rect">
            <a:avLst/>
          </a:prstGeom>
        </p:spPr>
      </p:pic>
      <p:pic>
        <p:nvPicPr>
          <p:cNvPr id="14" name="Image 4" descr="gen-dedup-8dcb0fa0c49bf5629c1f595459841381.png"/>
          <p:cNvPicPr>
            <a:picLocks noChangeAspect="1"/>
          </p:cNvPicPr>
          <p:nvPr/>
        </p:nvPicPr>
        <p:blipFill>
          <a:blip r:embed="rId5"/>
          <a:srcRect t="-396" b="-396"/>
          <a:stretch/>
        </p:blipFill>
        <p:spPr>
          <a:xfrm>
            <a:off x="12287707" y="4524451"/>
            <a:ext cx="3810305" cy="19202"/>
          </a:xfrm>
          <a:prstGeom prst="rect">
            <a:avLst/>
          </a:prstGeom>
        </p:spPr>
      </p:pic>
      <p:sp>
        <p:nvSpPr>
          <p:cNvPr id="15" name="Text 7"/>
          <p:cNvSpPr txBox="1"/>
          <p:nvPr/>
        </p:nvSpPr>
        <p:spPr>
          <a:xfrm>
            <a:off x="952805" y="571500"/>
            <a:ext cx="381030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kern="0" spc="300" dirty="0">
                <a:solidFill>
                  <a:srgbClr val="FF6B1A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CHAPTER 03 · CCTV MAS</a:t>
            </a:r>
            <a:endParaRPr lang="en-US" sz="1500" dirty="0"/>
          </a:p>
        </p:txBody>
      </p:sp>
      <p:sp>
        <p:nvSpPr>
          <p:cNvPr id="16" name="Text 8"/>
          <p:cNvSpPr txBox="1"/>
          <p:nvPr/>
        </p:nvSpPr>
        <p:spPr>
          <a:xfrm>
            <a:off x="952805" y="933602"/>
            <a:ext cx="13335610" cy="7626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4300" b="1" kern="0" spc="-112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기술 스펙 &amp; 조달 등록번호</a:t>
            </a:r>
            <a:endParaRPr lang="en-US" sz="4300" dirty="0"/>
          </a:p>
        </p:txBody>
      </p:sp>
      <p:sp>
        <p:nvSpPr>
          <p:cNvPr id="17" name="Text 9"/>
          <p:cNvSpPr txBox="1"/>
          <p:nvPr/>
        </p:nvSpPr>
        <p:spPr>
          <a:xfrm>
            <a:off x="952805" y="1714500"/>
            <a:ext cx="14287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kern="0" spc="-22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TTA 성능확인서 3종 + 조달청 나라장터 종합쇼핑몰 등록번호</a:t>
            </a:r>
            <a:endParaRPr lang="en-US" sz="1600" dirty="0"/>
          </a:p>
        </p:txBody>
      </p:sp>
      <p:sp>
        <p:nvSpPr>
          <p:cNvPr id="18" name="Text 10"/>
          <p:cNvSpPr txBox="1"/>
          <p:nvPr/>
        </p:nvSpPr>
        <p:spPr>
          <a:xfrm>
            <a:off x="952805" y="2762402"/>
            <a:ext cx="5715000" cy="4197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2100" b="1" kern="0" spc="-37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TTA 성능확인서 (3종)</a:t>
            </a:r>
            <a:endParaRPr lang="en-US" sz="2100" dirty="0"/>
          </a:p>
        </p:txBody>
      </p:sp>
      <p:sp>
        <p:nvSpPr>
          <p:cNvPr id="19" name="Text 11"/>
          <p:cNvSpPr txBox="1"/>
          <p:nvPr/>
        </p:nvSpPr>
        <p:spPr>
          <a:xfrm>
            <a:off x="1238098" y="3666744"/>
            <a:ext cx="381030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15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MODEL · PTZ</a:t>
            </a:r>
            <a:endParaRPr lang="en-US" sz="1000" dirty="0"/>
          </a:p>
        </p:txBody>
      </p:sp>
      <p:sp>
        <p:nvSpPr>
          <p:cNvPr id="20" name="Text 12"/>
          <p:cNvSpPr txBox="1"/>
          <p:nvPr/>
        </p:nvSpPr>
        <p:spPr>
          <a:xfrm>
            <a:off x="1238098" y="4000500"/>
            <a:ext cx="3810305" cy="4197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b="1" kern="0" spc="-37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HMK-4M36PTZ</a:t>
            </a:r>
            <a:endParaRPr lang="en-US" sz="1900" dirty="0"/>
          </a:p>
        </p:txBody>
      </p:sp>
      <p:sp>
        <p:nvSpPr>
          <p:cNvPr id="21" name="Text 13"/>
          <p:cNvSpPr txBox="1"/>
          <p:nvPr/>
        </p:nvSpPr>
        <p:spPr>
          <a:xfrm>
            <a:off x="1238098" y="5020056"/>
            <a:ext cx="3810305" cy="1527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00" kern="0" spc="-22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한국정보통신기술협회 성능확인 시험 통과</a:t>
            </a:r>
            <a:endParaRPr lang="en-US" sz="1000" dirty="0"/>
          </a:p>
        </p:txBody>
      </p:sp>
      <p:sp>
        <p:nvSpPr>
          <p:cNvPr id="22" name="Text 14"/>
          <p:cNvSpPr txBox="1"/>
          <p:nvPr/>
        </p:nvSpPr>
        <p:spPr>
          <a:xfrm>
            <a:off x="1238098" y="4667098"/>
            <a:ext cx="2165299" cy="2770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800" b="1" kern="0" spc="-22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TTA-IT-V-24-453</a:t>
            </a:r>
            <a:endParaRPr lang="en-US" sz="1800" dirty="0"/>
          </a:p>
        </p:txBody>
      </p:sp>
      <p:pic>
        <p:nvPicPr>
          <p:cNvPr id="23" name="Image 5" descr="gen-dedup-b7820414c91cdc3e0a23899a4a06a99c.jpg"/>
          <p:cNvPicPr>
            <a:picLocks noChangeAspect="1"/>
          </p:cNvPicPr>
          <p:nvPr/>
        </p:nvPicPr>
        <p:blipFill>
          <a:blip r:embed="rId6"/>
          <a:srcRect l="-763" r="-763"/>
          <a:stretch/>
        </p:blipFill>
        <p:spPr>
          <a:xfrm>
            <a:off x="5333695" y="3619195"/>
            <a:ext cx="761695" cy="952805"/>
          </a:xfrm>
          <a:prstGeom prst="rect">
            <a:avLst/>
          </a:prstGeom>
        </p:spPr>
      </p:pic>
      <p:sp>
        <p:nvSpPr>
          <p:cNvPr id="24" name="Text 15"/>
          <p:cNvSpPr txBox="1"/>
          <p:nvPr/>
        </p:nvSpPr>
        <p:spPr>
          <a:xfrm>
            <a:off x="6762902" y="3666744"/>
            <a:ext cx="381030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15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MODEL · DOME</a:t>
            </a:r>
            <a:endParaRPr lang="en-US" sz="1000" dirty="0"/>
          </a:p>
        </p:txBody>
      </p:sp>
      <p:sp>
        <p:nvSpPr>
          <p:cNvPr id="25" name="Text 16"/>
          <p:cNvSpPr txBox="1"/>
          <p:nvPr/>
        </p:nvSpPr>
        <p:spPr>
          <a:xfrm>
            <a:off x="6762902" y="4000500"/>
            <a:ext cx="3810305" cy="4197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b="1" kern="0" spc="-37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HMK-AI-IP5MD-5Z</a:t>
            </a:r>
            <a:endParaRPr lang="en-US" sz="1900" dirty="0"/>
          </a:p>
        </p:txBody>
      </p:sp>
      <p:sp>
        <p:nvSpPr>
          <p:cNvPr id="26" name="Text 17"/>
          <p:cNvSpPr txBox="1"/>
          <p:nvPr/>
        </p:nvSpPr>
        <p:spPr>
          <a:xfrm>
            <a:off x="6762902" y="5020056"/>
            <a:ext cx="3810305" cy="1527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00" kern="0" spc="-22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한국정보통신기술협회 성능확인 시험 통과</a:t>
            </a:r>
            <a:endParaRPr lang="en-US" sz="1000" dirty="0"/>
          </a:p>
        </p:txBody>
      </p:sp>
      <p:sp>
        <p:nvSpPr>
          <p:cNvPr id="27" name="Text 18"/>
          <p:cNvSpPr txBox="1"/>
          <p:nvPr/>
        </p:nvSpPr>
        <p:spPr>
          <a:xfrm>
            <a:off x="6762902" y="4667098"/>
            <a:ext cx="2165299" cy="2770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800" b="1" kern="0" spc="-22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TTA-IT-V-24-454</a:t>
            </a:r>
            <a:endParaRPr lang="en-US" sz="1800" dirty="0"/>
          </a:p>
        </p:txBody>
      </p:sp>
      <p:pic>
        <p:nvPicPr>
          <p:cNvPr id="28" name="Image 6" descr="gen-dedup-b7820414c91cdc3e0a23899a4a06a99c.jpg"/>
          <p:cNvPicPr>
            <a:picLocks noChangeAspect="1"/>
          </p:cNvPicPr>
          <p:nvPr/>
        </p:nvPicPr>
        <p:blipFill>
          <a:blip r:embed="rId6"/>
          <a:srcRect l="-763" r="-763"/>
          <a:stretch/>
        </p:blipFill>
        <p:spPr>
          <a:xfrm>
            <a:off x="10858500" y="3619195"/>
            <a:ext cx="761695" cy="952805"/>
          </a:xfrm>
          <a:prstGeom prst="rect">
            <a:avLst/>
          </a:prstGeom>
        </p:spPr>
      </p:pic>
      <p:sp>
        <p:nvSpPr>
          <p:cNvPr id="29" name="Text 19"/>
          <p:cNvSpPr txBox="1"/>
          <p:nvPr/>
        </p:nvSpPr>
        <p:spPr>
          <a:xfrm>
            <a:off x="12287707" y="3666744"/>
            <a:ext cx="381030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15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MODEL · BULLET</a:t>
            </a:r>
            <a:endParaRPr lang="en-US" sz="1000" dirty="0"/>
          </a:p>
        </p:txBody>
      </p:sp>
      <p:sp>
        <p:nvSpPr>
          <p:cNvPr id="30" name="Text 20"/>
          <p:cNvSpPr txBox="1"/>
          <p:nvPr/>
        </p:nvSpPr>
        <p:spPr>
          <a:xfrm>
            <a:off x="12287707" y="4000500"/>
            <a:ext cx="3810305" cy="4197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b="1" kern="0" spc="-37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HMK-AI-IP5MB-5Z</a:t>
            </a:r>
            <a:endParaRPr lang="en-US" sz="1900" dirty="0"/>
          </a:p>
        </p:txBody>
      </p:sp>
      <p:sp>
        <p:nvSpPr>
          <p:cNvPr id="31" name="Text 21"/>
          <p:cNvSpPr txBox="1"/>
          <p:nvPr/>
        </p:nvSpPr>
        <p:spPr>
          <a:xfrm>
            <a:off x="12287707" y="5020056"/>
            <a:ext cx="3810305" cy="1527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00" kern="0" spc="-22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한국정보통신기술협회 성능확인 시험 통과</a:t>
            </a:r>
            <a:endParaRPr lang="en-US" sz="1000" dirty="0"/>
          </a:p>
        </p:txBody>
      </p:sp>
      <p:sp>
        <p:nvSpPr>
          <p:cNvPr id="32" name="Text 22"/>
          <p:cNvSpPr txBox="1"/>
          <p:nvPr/>
        </p:nvSpPr>
        <p:spPr>
          <a:xfrm>
            <a:off x="12287707" y="4667098"/>
            <a:ext cx="2165299" cy="2770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800" b="1" kern="0" spc="-22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TTA-IT-V-25-595</a:t>
            </a:r>
            <a:endParaRPr lang="en-US" sz="1800" dirty="0"/>
          </a:p>
        </p:txBody>
      </p:sp>
      <p:pic>
        <p:nvPicPr>
          <p:cNvPr id="33" name="Image 7" descr="gen-dedup-b7820414c91cdc3e0a23899a4a06a99c.jpg"/>
          <p:cNvPicPr>
            <a:picLocks noChangeAspect="1"/>
          </p:cNvPicPr>
          <p:nvPr/>
        </p:nvPicPr>
        <p:blipFill>
          <a:blip r:embed="rId6"/>
          <a:srcRect l="-763" r="-763"/>
          <a:stretch/>
        </p:blipFill>
        <p:spPr>
          <a:xfrm>
            <a:off x="16383305" y="3619195"/>
            <a:ext cx="761695" cy="952805"/>
          </a:xfrm>
          <a:prstGeom prst="rect">
            <a:avLst/>
          </a:prstGeom>
        </p:spPr>
      </p:pic>
      <p:sp>
        <p:nvSpPr>
          <p:cNvPr id="34" name="Text 23"/>
          <p:cNvSpPr txBox="1"/>
          <p:nvPr/>
        </p:nvSpPr>
        <p:spPr>
          <a:xfrm>
            <a:off x="952805" y="5905195"/>
            <a:ext cx="5715000" cy="4197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2100" b="1" kern="0" spc="-37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조달청 MAS 등록번호</a:t>
            </a:r>
            <a:endParaRPr lang="en-US" sz="2100" dirty="0"/>
          </a:p>
        </p:txBody>
      </p:sp>
      <p:sp>
        <p:nvSpPr>
          <p:cNvPr id="35" name="Text 24"/>
          <p:cNvSpPr txBox="1"/>
          <p:nvPr/>
        </p:nvSpPr>
        <p:spPr>
          <a:xfrm>
            <a:off x="1238098" y="9430207"/>
            <a:ext cx="1581180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kern="0" spc="-22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나라장터 종합쇼핑몰 → 검색: "HMK" · "한민경테크" — 조달담당자 즉시 확인 가능</a:t>
            </a:r>
            <a:endParaRPr lang="en-US" sz="1600" dirty="0"/>
          </a:p>
        </p:txBody>
      </p:sp>
      <p:sp>
        <p:nvSpPr>
          <p:cNvPr id="36" name="Text 25"/>
          <p:cNvSpPr txBox="1"/>
          <p:nvPr/>
        </p:nvSpPr>
        <p:spPr>
          <a:xfrm>
            <a:off x="952805" y="10049256"/>
            <a:ext cx="1905610" cy="1911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150" dirty="0">
                <a:solidFill>
                  <a:srgbClr val="94A3B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08 / 22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A2A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gen-dedup-4e90d1403b85df36431eeb1b79799e2a.png"/>
          <p:cNvPicPr>
            <a:picLocks noChangeAspect="1"/>
          </p:cNvPicPr>
          <p:nvPr/>
        </p:nvPicPr>
        <p:blipFill>
          <a:blip r:embed="rId3"/>
          <a:srcRect l="-201" r="-201"/>
          <a:stretch/>
        </p:blipFill>
        <p:spPr>
          <a:xfrm>
            <a:off x="0" y="0"/>
            <a:ext cx="18288000" cy="75895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952805" y="2762402"/>
            <a:ext cx="8191195" cy="3000146"/>
          </a:xfrm>
          <a:prstGeom prst="roundRect">
            <a:avLst>
              <a:gd name="adj" fmla="val 5090"/>
            </a:avLst>
          </a:prstGeom>
          <a:solidFill>
            <a:srgbClr val="FFFFFF">
              <a:alpha val="6000"/>
            </a:srgbClr>
          </a:solidFill>
          <a:ln w="12700">
            <a:solidFill>
              <a:srgbClr val="FFFFFF">
                <a:alpha val="15000"/>
              </a:srgbClr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9334195" y="2762402"/>
            <a:ext cx="8001000" cy="3000146"/>
          </a:xfrm>
          <a:prstGeom prst="roundRect">
            <a:avLst>
              <a:gd name="adj" fmla="val 5090"/>
            </a:avLst>
          </a:prstGeom>
          <a:solidFill>
            <a:srgbClr val="FFFFFF">
              <a:alpha val="6000"/>
            </a:srgbClr>
          </a:solidFill>
          <a:ln w="12700">
            <a:solidFill>
              <a:srgbClr val="FFFFFF">
                <a:alpha val="15000"/>
              </a:srgbClr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952805" y="5952744"/>
            <a:ext cx="8191195" cy="3000146"/>
          </a:xfrm>
          <a:prstGeom prst="roundRect">
            <a:avLst>
              <a:gd name="adj" fmla="val 5090"/>
            </a:avLst>
          </a:prstGeom>
          <a:solidFill>
            <a:srgbClr val="FFFFFF">
              <a:alpha val="6000"/>
            </a:srgbClr>
          </a:solidFill>
          <a:ln w="12700">
            <a:solidFill>
              <a:srgbClr val="FFFFFF">
                <a:alpha val="15000"/>
              </a:srgbClr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9334195" y="5952744"/>
            <a:ext cx="8001000" cy="3000146"/>
          </a:xfrm>
          <a:prstGeom prst="roundRect">
            <a:avLst>
              <a:gd name="adj" fmla="val 5090"/>
            </a:avLst>
          </a:prstGeom>
          <a:solidFill>
            <a:srgbClr val="FFFFFF">
              <a:alpha val="6000"/>
            </a:srgbClr>
          </a:solidFill>
          <a:ln w="12700">
            <a:solidFill>
              <a:srgbClr val="FFFFFF">
                <a:alpha val="15000"/>
              </a:srgbClr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952805" y="571500"/>
            <a:ext cx="381030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kern="0" spc="300" dirty="0">
                <a:solidFill>
                  <a:srgbClr val="FF6B1A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CHAPTER 03 · CCTV MAS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952805" y="933602"/>
            <a:ext cx="13335610" cy="7626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4300" b="1" kern="0" spc="-112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지자체 도입 이점</a:t>
            </a:r>
            <a:endParaRPr lang="en-US" sz="4300" dirty="0"/>
          </a:p>
        </p:txBody>
      </p:sp>
      <p:sp>
        <p:nvSpPr>
          <p:cNvPr id="9" name="Text 6"/>
          <p:cNvSpPr txBox="1"/>
          <p:nvPr/>
        </p:nvSpPr>
        <p:spPr>
          <a:xfrm>
            <a:off x="952805" y="1714500"/>
            <a:ext cx="14287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kern="0" spc="-22" dirty="0">
                <a:solidFill>
                  <a:srgbClr val="CBD5E1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행정 예산·계약·유지관리 전 단계에서 담당공무원의 부담을 최소화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1333195" y="3047695"/>
            <a:ext cx="952805" cy="9528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6000" dirty="0">
                <a:solidFill>
                  <a:srgbClr val="000000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⚡</a:t>
            </a:r>
            <a:endParaRPr lang="en-US" sz="6000" dirty="0"/>
          </a:p>
        </p:txBody>
      </p:sp>
      <p:sp>
        <p:nvSpPr>
          <p:cNvPr id="11" name="Text 8"/>
          <p:cNvSpPr txBox="1"/>
          <p:nvPr/>
        </p:nvSpPr>
        <p:spPr>
          <a:xfrm>
            <a:off x="2476195" y="3095244"/>
            <a:ext cx="638251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188" dirty="0">
                <a:solidFill>
                  <a:srgbClr val="FF8A47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BENEFIT 01 · 계약 절차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2476195" y="3429000"/>
            <a:ext cx="6382512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kern="0" spc="-37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수의계약 가능</a:t>
            </a:r>
            <a:endParaRPr lang="en-US" sz="2700" dirty="0"/>
          </a:p>
        </p:txBody>
      </p:sp>
      <p:sp>
        <p:nvSpPr>
          <p:cNvPr id="13" name="Text 10"/>
          <p:cNvSpPr txBox="1"/>
          <p:nvPr/>
        </p:nvSpPr>
        <p:spPr>
          <a:xfrm>
            <a:off x="2476195" y="4055364"/>
            <a:ext cx="6382512" cy="15645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67"/>
              </a:lnSpc>
              <a:buNone/>
            </a:pPr>
            <a:r>
              <a:rPr lang="en-US" sz="1200" kern="0" spc="-15" dirty="0">
                <a:solidFill>
                  <a:srgbClr val="CBD5E1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조달청 MAS 등록으로 </a:t>
            </a:r>
            <a:r>
              <a:rPr lang="en-US" sz="1200" b="1" kern="0" spc="-15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별도 규격심사·입찰 절차 없이</a:t>
            </a:r>
            <a:endParaRPr lang="en-US" sz="1200" dirty="0"/>
          </a:p>
          <a:p>
            <a:pPr marL="0" indent="0" algn="l">
              <a:lnSpc>
                <a:spcPts val="2167"/>
              </a:lnSpc>
              <a:buNone/>
            </a:pPr>
            <a:r>
              <a:rPr lang="en-US" sz="1200" kern="0" spc="-15" dirty="0">
                <a:solidFill>
                  <a:srgbClr val="CBD5E1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나라장터 종합쇼핑몰에서 즉시 수의계약 발주.</a:t>
            </a:r>
            <a:endParaRPr lang="en-US" sz="1200" dirty="0"/>
          </a:p>
          <a:p>
            <a:pPr marL="0" indent="0" algn="l">
              <a:lnSpc>
                <a:spcPts val="2167"/>
              </a:lnSpc>
              <a:buNone/>
            </a:pPr>
            <a:endParaRPr lang="en-US" sz="1200" dirty="0"/>
          </a:p>
          <a:p>
            <a:pPr marL="0" indent="0" algn="l">
              <a:lnSpc>
                <a:spcPts val="2167"/>
              </a:lnSpc>
              <a:buNone/>
            </a:pPr>
            <a:r>
              <a:rPr lang="en-US" sz="1200" b="1" kern="0" spc="-15" dirty="0">
                <a:solidFill>
                  <a:srgbClr val="FF8A47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→ 사업 착수 대기시간 대폭 단축, 예산 회계연도 내 집행 유리</a:t>
            </a:r>
            <a:endParaRPr lang="en-US" sz="1200" dirty="0"/>
          </a:p>
        </p:txBody>
      </p:sp>
      <p:sp>
        <p:nvSpPr>
          <p:cNvPr id="14" name="Text 11"/>
          <p:cNvSpPr txBox="1"/>
          <p:nvPr/>
        </p:nvSpPr>
        <p:spPr>
          <a:xfrm>
            <a:off x="9715500" y="3047695"/>
            <a:ext cx="952805" cy="9528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6000" dirty="0">
                <a:solidFill>
                  <a:srgbClr val="000000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✅</a:t>
            </a:r>
            <a:endParaRPr lang="en-US" sz="6000" dirty="0"/>
          </a:p>
        </p:txBody>
      </p:sp>
      <p:sp>
        <p:nvSpPr>
          <p:cNvPr id="15" name="Text 12"/>
          <p:cNvSpPr txBox="1"/>
          <p:nvPr/>
        </p:nvSpPr>
        <p:spPr>
          <a:xfrm>
            <a:off x="10858500" y="3095244"/>
            <a:ext cx="619140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188" dirty="0">
                <a:solidFill>
                  <a:srgbClr val="4DD9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BENEFIT 02 · 성능 검증</a:t>
            </a:r>
            <a:endParaRPr lang="en-US" sz="1200" dirty="0"/>
          </a:p>
        </p:txBody>
      </p:sp>
      <p:sp>
        <p:nvSpPr>
          <p:cNvPr id="16" name="Text 13"/>
          <p:cNvSpPr txBox="1"/>
          <p:nvPr/>
        </p:nvSpPr>
        <p:spPr>
          <a:xfrm>
            <a:off x="10858500" y="3429000"/>
            <a:ext cx="6191402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kern="0" spc="-37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3중 인증 완비</a:t>
            </a:r>
            <a:endParaRPr lang="en-US" sz="2700" dirty="0"/>
          </a:p>
        </p:txBody>
      </p:sp>
      <p:sp>
        <p:nvSpPr>
          <p:cNvPr id="17" name="Text 14"/>
          <p:cNvSpPr txBox="1"/>
          <p:nvPr/>
        </p:nvSpPr>
        <p:spPr>
          <a:xfrm>
            <a:off x="10858500" y="4055364"/>
            <a:ext cx="6191402" cy="15645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67"/>
              </a:lnSpc>
              <a:buNone/>
            </a:pPr>
            <a:r>
              <a:rPr lang="en-US" sz="1200" b="1" kern="0" spc="-15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직접생산확인 · TTA 성능확인 · MAS 조달등록</a:t>
            </a:r>
            <a:r>
              <a:rPr lang="en-US" sz="1200" kern="0" spc="-15" dirty="0">
                <a:solidFill>
                  <a:srgbClr val="CBD5E1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 3중 검증 체계.</a:t>
            </a:r>
            <a:endParaRPr lang="en-US" sz="1200" dirty="0"/>
          </a:p>
          <a:p>
            <a:pPr marL="0" indent="0" algn="l">
              <a:lnSpc>
                <a:spcPts val="2167"/>
              </a:lnSpc>
              <a:buNone/>
            </a:pPr>
            <a:endParaRPr lang="en-US" sz="1200" dirty="0"/>
          </a:p>
          <a:p>
            <a:pPr marL="0" indent="0" algn="l">
              <a:lnSpc>
                <a:spcPts val="2167"/>
              </a:lnSpc>
              <a:buNone/>
            </a:pPr>
            <a:r>
              <a:rPr lang="en-US" sz="1200" kern="0" spc="-15" dirty="0">
                <a:solidFill>
                  <a:srgbClr val="CBD5E1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별도 성능 확인 절차나 사후 감사 대응 부담 없이</a:t>
            </a:r>
            <a:endParaRPr lang="en-US" sz="1200" dirty="0"/>
          </a:p>
          <a:p>
            <a:pPr marL="0" indent="0" algn="l">
              <a:lnSpc>
                <a:spcPts val="2167"/>
              </a:lnSpc>
              <a:buNone/>
            </a:pPr>
            <a:r>
              <a:rPr lang="en-US" sz="1200" b="1" kern="0" spc="-15" dirty="0">
                <a:solidFill>
                  <a:srgbClr val="4DD9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담당공무원이 안심하고 결재할 수 있는 문서 완비</a:t>
            </a:r>
            <a:endParaRPr lang="en-US" sz="1200" dirty="0"/>
          </a:p>
        </p:txBody>
      </p:sp>
      <p:sp>
        <p:nvSpPr>
          <p:cNvPr id="18" name="Text 15"/>
          <p:cNvSpPr txBox="1"/>
          <p:nvPr/>
        </p:nvSpPr>
        <p:spPr>
          <a:xfrm>
            <a:off x="1333195" y="6238951"/>
            <a:ext cx="952805" cy="9528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6000" dirty="0">
                <a:solidFill>
                  <a:srgbClr val="000000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📍</a:t>
            </a:r>
            <a:endParaRPr lang="en-US" sz="6000" dirty="0"/>
          </a:p>
        </p:txBody>
      </p:sp>
      <p:sp>
        <p:nvSpPr>
          <p:cNvPr id="19" name="Text 16"/>
          <p:cNvSpPr txBox="1"/>
          <p:nvPr/>
        </p:nvSpPr>
        <p:spPr>
          <a:xfrm>
            <a:off x="2476195" y="6286500"/>
            <a:ext cx="638251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188" dirty="0">
                <a:solidFill>
                  <a:srgbClr val="FF8A47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BENEFIT 03 · 지역업체</a:t>
            </a:r>
            <a:endParaRPr lang="en-US" sz="1200" dirty="0"/>
          </a:p>
        </p:txBody>
      </p:sp>
      <p:sp>
        <p:nvSpPr>
          <p:cNvPr id="20" name="Text 17"/>
          <p:cNvSpPr txBox="1"/>
          <p:nvPr/>
        </p:nvSpPr>
        <p:spPr>
          <a:xfrm>
            <a:off x="2476195" y="6620256"/>
            <a:ext cx="6382512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kern="0" spc="-37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부산 지역 강점</a:t>
            </a:r>
            <a:endParaRPr lang="en-US" sz="2700" dirty="0"/>
          </a:p>
        </p:txBody>
      </p:sp>
      <p:sp>
        <p:nvSpPr>
          <p:cNvPr id="21" name="Text 18"/>
          <p:cNvSpPr txBox="1"/>
          <p:nvPr/>
        </p:nvSpPr>
        <p:spPr>
          <a:xfrm>
            <a:off x="2476195" y="7246620"/>
            <a:ext cx="6382512" cy="15645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67"/>
              </a:lnSpc>
              <a:buNone/>
            </a:pPr>
            <a:r>
              <a:rPr lang="en-US" sz="1200" kern="0" spc="-15" dirty="0">
                <a:solidFill>
                  <a:srgbClr val="CBD5E1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부산광역시 동래구 본사·공장 자체 운영으로</a:t>
            </a:r>
            <a:endParaRPr lang="en-US" sz="1200" dirty="0"/>
          </a:p>
          <a:p>
            <a:pPr marL="0" indent="0" algn="l">
              <a:lnSpc>
                <a:spcPts val="2167"/>
              </a:lnSpc>
              <a:buNone/>
            </a:pPr>
            <a:r>
              <a:rPr lang="en-US" sz="1200" b="1" kern="0" spc="-15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지역제한 입찰 참여</a:t>
            </a:r>
            <a:r>
              <a:rPr lang="en-US" sz="1200" kern="0" spc="-15" dirty="0">
                <a:solidFill>
                  <a:srgbClr val="CBD5E1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 및 지역기업 우대 대상.</a:t>
            </a:r>
            <a:endParaRPr lang="en-US" sz="1200" dirty="0"/>
          </a:p>
          <a:p>
            <a:pPr marL="0" indent="0" algn="l">
              <a:lnSpc>
                <a:spcPts val="2167"/>
              </a:lnSpc>
              <a:buNone/>
            </a:pPr>
            <a:endParaRPr lang="en-US" sz="1200" dirty="0"/>
          </a:p>
          <a:p>
            <a:pPr marL="0" indent="0" algn="l">
              <a:lnSpc>
                <a:spcPts val="2167"/>
              </a:lnSpc>
              <a:buNone/>
            </a:pPr>
            <a:r>
              <a:rPr lang="en-US" sz="1200" b="1" kern="0" spc="-15" dirty="0">
                <a:solidFill>
                  <a:srgbClr val="FF8A47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→ 부산·경남 지자체 현장 사후관리·긴급출동 최단 시간</a:t>
            </a:r>
            <a:endParaRPr lang="en-US" sz="1200" dirty="0"/>
          </a:p>
        </p:txBody>
      </p:sp>
      <p:sp>
        <p:nvSpPr>
          <p:cNvPr id="22" name="Text 19"/>
          <p:cNvSpPr txBox="1"/>
          <p:nvPr/>
        </p:nvSpPr>
        <p:spPr>
          <a:xfrm>
            <a:off x="9467698" y="6238951"/>
            <a:ext cx="1448410" cy="9528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6000" dirty="0">
                <a:solidFill>
                  <a:srgbClr val="000000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🛠️</a:t>
            </a:r>
            <a:endParaRPr lang="en-US" sz="6000" dirty="0"/>
          </a:p>
        </p:txBody>
      </p:sp>
      <p:sp>
        <p:nvSpPr>
          <p:cNvPr id="23" name="Text 20"/>
          <p:cNvSpPr txBox="1"/>
          <p:nvPr/>
        </p:nvSpPr>
        <p:spPr>
          <a:xfrm>
            <a:off x="10858500" y="6286500"/>
            <a:ext cx="619140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188" dirty="0">
                <a:solidFill>
                  <a:srgbClr val="4DD9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BENEFIT 04 · 사후관리</a:t>
            </a:r>
            <a:endParaRPr lang="en-US" sz="1200" dirty="0"/>
          </a:p>
        </p:txBody>
      </p:sp>
      <p:sp>
        <p:nvSpPr>
          <p:cNvPr id="24" name="Text 21"/>
          <p:cNvSpPr txBox="1"/>
          <p:nvPr/>
        </p:nvSpPr>
        <p:spPr>
          <a:xfrm>
            <a:off x="10858500" y="6620256"/>
            <a:ext cx="6191402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kern="0" spc="-37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A/S 자체 처리</a:t>
            </a:r>
            <a:endParaRPr lang="en-US" sz="2700" dirty="0"/>
          </a:p>
        </p:txBody>
      </p:sp>
      <p:sp>
        <p:nvSpPr>
          <p:cNvPr id="25" name="Text 22"/>
          <p:cNvSpPr txBox="1"/>
          <p:nvPr/>
        </p:nvSpPr>
        <p:spPr>
          <a:xfrm>
            <a:off x="10858500" y="7246620"/>
            <a:ext cx="6191402" cy="15645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67"/>
              </a:lnSpc>
              <a:buNone/>
            </a:pPr>
            <a:r>
              <a:rPr lang="en-US" sz="1200" kern="0" spc="-15" dirty="0">
                <a:solidFill>
                  <a:srgbClr val="CBD5E1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자체 제조 공장 보유로 </a:t>
            </a:r>
            <a:r>
              <a:rPr lang="en-US" sz="1200" b="1" kern="0" spc="-15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수리·교체·펌웨어 업데이트</a:t>
            </a:r>
            <a:r>
              <a:rPr lang="en-US" sz="1200" kern="0" spc="-15" dirty="0">
                <a:solidFill>
                  <a:srgbClr val="CBD5E1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 외주 없이 즉시 대응.</a:t>
            </a:r>
            <a:endParaRPr lang="en-US" sz="1200" dirty="0"/>
          </a:p>
          <a:p>
            <a:pPr marL="0" indent="0" algn="l">
              <a:lnSpc>
                <a:spcPts val="2167"/>
              </a:lnSpc>
              <a:buNone/>
            </a:pPr>
            <a:endParaRPr lang="en-US" sz="1200" dirty="0"/>
          </a:p>
          <a:p>
            <a:pPr marL="0" indent="0" algn="l">
              <a:lnSpc>
                <a:spcPts val="2167"/>
              </a:lnSpc>
              <a:buNone/>
            </a:pPr>
            <a:r>
              <a:rPr lang="en-US" sz="1200" b="1" kern="0" spc="-15" dirty="0">
                <a:solidFill>
                  <a:srgbClr val="4DD9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→ 여성기업·중소기업 확인, PM 10인 전담 사후관리</a:t>
            </a:r>
            <a:endParaRPr lang="en-US" sz="1200" dirty="0"/>
          </a:p>
        </p:txBody>
      </p:sp>
      <p:sp>
        <p:nvSpPr>
          <p:cNvPr id="26" name="Text 23"/>
          <p:cNvSpPr txBox="1"/>
          <p:nvPr/>
        </p:nvSpPr>
        <p:spPr>
          <a:xfrm>
            <a:off x="952805" y="9239098"/>
            <a:ext cx="16383305" cy="3813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kern="0" spc="-22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"빠른 계약 · 검증된 성능 · 지역 밀착 · 원스톱 사후관리" — </a:t>
            </a:r>
            <a:r>
              <a:rPr lang="en-US" sz="1600" b="1" kern="0" spc="-22" dirty="0">
                <a:solidFill>
                  <a:srgbClr val="FF6B1A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HMK CCTV의 4대 도입 이점</a:t>
            </a:r>
            <a:endParaRPr lang="en-US" sz="1600" dirty="0"/>
          </a:p>
        </p:txBody>
      </p:sp>
      <p:sp>
        <p:nvSpPr>
          <p:cNvPr id="27" name="Text 24"/>
          <p:cNvSpPr txBox="1"/>
          <p:nvPr/>
        </p:nvSpPr>
        <p:spPr>
          <a:xfrm>
            <a:off x="952805" y="10049256"/>
            <a:ext cx="1905610" cy="1911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150" dirty="0">
                <a:solidFill>
                  <a:srgbClr val="94A3B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09 / 22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gen-dedup-8c56678a34d35944af99743994c4ea56.png"/>
          <p:cNvPicPr>
            <a:picLocks noChangeAspect="1"/>
          </p:cNvPicPr>
          <p:nvPr/>
        </p:nvPicPr>
        <p:blipFill>
          <a:blip r:embed="rId3"/>
          <a:srcRect l="-201" r="-201"/>
          <a:stretch/>
        </p:blipFill>
        <p:spPr>
          <a:xfrm>
            <a:off x="0" y="0"/>
            <a:ext cx="18288000" cy="75895"/>
          </a:xfrm>
          <a:prstGeom prst="rect">
            <a:avLst/>
          </a:prstGeom>
        </p:spPr>
      </p:pic>
      <p:pic>
        <p:nvPicPr>
          <p:cNvPr id="3" name="Image 1" descr="gen-dedup-38ab1ac94310dfd683cf110ee0237e17.png"/>
          <p:cNvPicPr>
            <a:picLocks noChangeAspect="1"/>
          </p:cNvPicPr>
          <p:nvPr/>
        </p:nvPicPr>
        <p:blipFill>
          <a:blip r:embed="rId4"/>
          <a:srcRect l="-5" r="-5"/>
          <a:stretch/>
        </p:blipFill>
        <p:spPr>
          <a:xfrm>
            <a:off x="952805" y="2762402"/>
            <a:ext cx="4953305" cy="6476695"/>
          </a:xfrm>
          <a:prstGeom prst="rect">
            <a:avLst/>
          </a:prstGeom>
        </p:spPr>
      </p:pic>
      <p:pic>
        <p:nvPicPr>
          <p:cNvPr id="4" name="Image 2" descr="gen-dedup-403e59a07480a7be8dc481a0acf9abb0.png"/>
          <p:cNvPicPr>
            <a:picLocks noChangeAspect="1"/>
          </p:cNvPicPr>
          <p:nvPr/>
        </p:nvPicPr>
        <p:blipFill>
          <a:blip r:embed="rId5"/>
          <a:srcRect l="-66" r="-66"/>
          <a:stretch/>
        </p:blipFill>
        <p:spPr>
          <a:xfrm>
            <a:off x="2558491" y="3047695"/>
            <a:ext cx="1742846" cy="5905195"/>
          </a:xfrm>
          <a:prstGeom prst="rect">
            <a:avLst/>
          </a:prstGeom>
        </p:spPr>
      </p:pic>
      <p:pic>
        <p:nvPicPr>
          <p:cNvPr id="5" name="Image 3" descr="gen-dedup-f92016cb1d3ce38a8dc4346ae79db5ca.png"/>
          <p:cNvPicPr>
            <a:picLocks noChangeAspect="1"/>
          </p:cNvPicPr>
          <p:nvPr/>
        </p:nvPicPr>
        <p:blipFill>
          <a:blip r:embed="rId6"/>
          <a:srcRect t="-9" b="-9"/>
          <a:stretch/>
        </p:blipFill>
        <p:spPr>
          <a:xfrm>
            <a:off x="6286500" y="2762402"/>
            <a:ext cx="11048695" cy="2095805"/>
          </a:xfrm>
          <a:prstGeom prst="rect">
            <a:avLst/>
          </a:prstGeom>
        </p:spPr>
      </p:pic>
      <p:sp>
        <p:nvSpPr>
          <p:cNvPr id="6" name="Shape 0"/>
          <p:cNvSpPr/>
          <p:nvPr/>
        </p:nvSpPr>
        <p:spPr>
          <a:xfrm>
            <a:off x="6286500" y="5715000"/>
            <a:ext cx="3524098" cy="1714500"/>
          </a:xfrm>
          <a:prstGeom prst="roundRect">
            <a:avLst>
              <a:gd name="adj" fmla="val 6667"/>
            </a:avLst>
          </a:prstGeom>
          <a:solidFill>
            <a:srgbClr val="F5F7FA"/>
          </a:solidFill>
          <a:ln/>
        </p:spPr>
      </p:sp>
      <p:sp>
        <p:nvSpPr>
          <p:cNvPr id="7" name="Shape 1"/>
          <p:cNvSpPr/>
          <p:nvPr/>
        </p:nvSpPr>
        <p:spPr>
          <a:xfrm>
            <a:off x="6286500" y="5715000"/>
            <a:ext cx="3524098" cy="38405"/>
          </a:xfrm>
          <a:prstGeom prst="roundRect">
            <a:avLst>
              <a:gd name="adj" fmla="val 297617"/>
            </a:avLst>
          </a:prstGeom>
          <a:solidFill>
            <a:srgbClr val="FF6B1A"/>
          </a:solidFill>
          <a:ln w="12700">
            <a:solidFill>
              <a:srgbClr val="FF6B1A">
                <a:alpha val="0"/>
              </a:srgbClr>
            </a:solidFill>
            <a:prstDash val="solid"/>
          </a:ln>
        </p:spPr>
      </p:sp>
      <p:sp>
        <p:nvSpPr>
          <p:cNvPr id="8" name="Shape 2"/>
          <p:cNvSpPr/>
          <p:nvPr/>
        </p:nvSpPr>
        <p:spPr>
          <a:xfrm>
            <a:off x="10049256" y="5715000"/>
            <a:ext cx="3524098" cy="1714500"/>
          </a:xfrm>
          <a:prstGeom prst="roundRect">
            <a:avLst>
              <a:gd name="adj" fmla="val 6667"/>
            </a:avLst>
          </a:prstGeom>
          <a:solidFill>
            <a:srgbClr val="F5F7FA"/>
          </a:solidFill>
          <a:ln/>
        </p:spPr>
      </p:sp>
      <p:sp>
        <p:nvSpPr>
          <p:cNvPr id="9" name="Shape 3"/>
          <p:cNvSpPr/>
          <p:nvPr/>
        </p:nvSpPr>
        <p:spPr>
          <a:xfrm>
            <a:off x="10049256" y="5715000"/>
            <a:ext cx="3524098" cy="38405"/>
          </a:xfrm>
          <a:prstGeom prst="roundRect">
            <a:avLst>
              <a:gd name="adj" fmla="val 297617"/>
            </a:avLst>
          </a:prstGeom>
          <a:solidFill>
            <a:srgbClr val="00A3C4"/>
          </a:solidFill>
          <a:ln w="12700">
            <a:solidFill>
              <a:srgbClr val="00A3C4">
                <a:alpha val="0"/>
              </a:srgbClr>
            </a:solidFill>
            <a:prstDash val="solid"/>
          </a:ln>
        </p:spPr>
      </p:sp>
      <p:sp>
        <p:nvSpPr>
          <p:cNvPr id="10" name="Shape 4"/>
          <p:cNvSpPr/>
          <p:nvPr/>
        </p:nvSpPr>
        <p:spPr>
          <a:xfrm>
            <a:off x="13811098" y="5715000"/>
            <a:ext cx="3524098" cy="1714500"/>
          </a:xfrm>
          <a:prstGeom prst="roundRect">
            <a:avLst>
              <a:gd name="adj" fmla="val 6667"/>
            </a:avLst>
          </a:prstGeom>
          <a:solidFill>
            <a:srgbClr val="F5F7FA"/>
          </a:solidFill>
          <a:ln/>
        </p:spPr>
      </p:sp>
      <p:sp>
        <p:nvSpPr>
          <p:cNvPr id="11" name="Shape 5"/>
          <p:cNvSpPr/>
          <p:nvPr/>
        </p:nvSpPr>
        <p:spPr>
          <a:xfrm>
            <a:off x="13811098" y="5715000"/>
            <a:ext cx="3524098" cy="38405"/>
          </a:xfrm>
          <a:prstGeom prst="roundRect">
            <a:avLst>
              <a:gd name="adj" fmla="val 297617"/>
            </a:avLst>
          </a:prstGeom>
          <a:solidFill>
            <a:srgbClr val="0A2A5E"/>
          </a:solidFill>
          <a:ln w="12700">
            <a:solidFill>
              <a:srgbClr val="0A2A5E">
                <a:alpha val="0"/>
              </a:srgbClr>
            </a:solidFill>
            <a:prstDash val="solid"/>
          </a:ln>
        </p:spPr>
      </p:sp>
      <p:sp>
        <p:nvSpPr>
          <p:cNvPr id="12" name="Shape 6"/>
          <p:cNvSpPr/>
          <p:nvPr/>
        </p:nvSpPr>
        <p:spPr>
          <a:xfrm>
            <a:off x="6286500" y="7715707"/>
            <a:ext cx="11048695" cy="1524305"/>
          </a:xfrm>
          <a:prstGeom prst="roundRect">
            <a:avLst>
              <a:gd name="adj" fmla="val 10018"/>
            </a:avLst>
          </a:prstGeom>
          <a:solidFill>
            <a:srgbClr val="0A2A5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3" name="Text 7"/>
          <p:cNvSpPr txBox="1"/>
          <p:nvPr/>
        </p:nvSpPr>
        <p:spPr>
          <a:xfrm>
            <a:off x="952805" y="571500"/>
            <a:ext cx="381030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kern="0" spc="300" dirty="0">
                <a:solidFill>
                  <a:srgbClr val="00A3C4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CHAPTER 04 · LED BOLLARD</a:t>
            </a:r>
            <a:endParaRPr lang="en-US" sz="1500" dirty="0"/>
          </a:p>
        </p:txBody>
      </p:sp>
      <p:sp>
        <p:nvSpPr>
          <p:cNvPr id="14" name="Text 8"/>
          <p:cNvSpPr txBox="1"/>
          <p:nvPr/>
        </p:nvSpPr>
        <p:spPr>
          <a:xfrm>
            <a:off x="952805" y="933602"/>
            <a:ext cx="13335610" cy="7626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4300" b="1" kern="0" spc="-112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② LED 볼라드 안전가이드</a:t>
            </a:r>
            <a:endParaRPr lang="en-US" sz="4300" dirty="0"/>
          </a:p>
        </p:txBody>
      </p:sp>
      <p:sp>
        <p:nvSpPr>
          <p:cNvPr id="15" name="Text 9"/>
          <p:cNvSpPr txBox="1"/>
          <p:nvPr/>
        </p:nvSpPr>
        <p:spPr>
          <a:xfrm>
            <a:off x="952805" y="1714500"/>
            <a:ext cx="14287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kern="0" spc="-22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특허 등록 · </a:t>
            </a:r>
            <a:r>
              <a:rPr lang="en-US" sz="1600" kern="0" spc="-22" dirty="0" err="1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조달</a:t>
            </a:r>
            <a:r>
              <a:rPr lang="en-US" sz="1600" kern="0" spc="-22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 </a:t>
            </a:r>
            <a:r>
              <a:rPr lang="ko-KR" altLang="en-US" sz="1600" kern="0" spc="-22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혁신제품</a:t>
            </a:r>
            <a:r>
              <a:rPr lang="en-US" sz="1600" kern="0" spc="-22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 지정물품 — 횡단보도 보행자 안전 가이드라인 표시형 LED조명</a:t>
            </a:r>
            <a:endParaRPr lang="en-US" sz="1600" dirty="0"/>
          </a:p>
        </p:txBody>
      </p:sp>
      <p:sp>
        <p:nvSpPr>
          <p:cNvPr id="16" name="Text 10"/>
          <p:cNvSpPr txBox="1"/>
          <p:nvPr/>
        </p:nvSpPr>
        <p:spPr>
          <a:xfrm>
            <a:off x="6667805" y="3095244"/>
            <a:ext cx="381030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225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★ 특허 등록 완료</a:t>
            </a:r>
            <a:endParaRPr lang="en-US" sz="1200" dirty="0"/>
          </a:p>
        </p:txBody>
      </p:sp>
      <p:sp>
        <p:nvSpPr>
          <p:cNvPr id="17" name="Text 11"/>
          <p:cNvSpPr txBox="1"/>
          <p:nvPr/>
        </p:nvSpPr>
        <p:spPr>
          <a:xfrm>
            <a:off x="6667805" y="3476549"/>
            <a:ext cx="10287000" cy="9528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900" b="1" kern="0" spc="-112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특허 제 10-2628768호</a:t>
            </a:r>
            <a:endParaRPr lang="en-US" sz="3900" dirty="0"/>
          </a:p>
        </p:txBody>
      </p:sp>
      <p:sp>
        <p:nvSpPr>
          <p:cNvPr id="18" name="Text 12"/>
          <p:cNvSpPr txBox="1"/>
          <p:nvPr/>
        </p:nvSpPr>
        <p:spPr>
          <a:xfrm>
            <a:off x="6667805" y="4429354"/>
            <a:ext cx="10287000" cy="305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kern="0" spc="-15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"횡단보도 보행자 안전을 위한 안전 가이드라인 표시형 LED 조명"</a:t>
            </a:r>
            <a:endParaRPr lang="en-US" sz="1300" dirty="0"/>
          </a:p>
        </p:txBody>
      </p:sp>
      <p:sp>
        <p:nvSpPr>
          <p:cNvPr id="19" name="Text 13"/>
          <p:cNvSpPr txBox="1"/>
          <p:nvPr/>
        </p:nvSpPr>
        <p:spPr>
          <a:xfrm>
            <a:off x="6286500" y="5143500"/>
            <a:ext cx="5715000" cy="3813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900" b="1" kern="0" spc="-37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제품 개요</a:t>
            </a:r>
            <a:endParaRPr lang="en-US" sz="1900" dirty="0"/>
          </a:p>
        </p:txBody>
      </p:sp>
      <p:sp>
        <p:nvSpPr>
          <p:cNvPr id="20" name="Text 14"/>
          <p:cNvSpPr txBox="1"/>
          <p:nvPr/>
        </p:nvSpPr>
        <p:spPr>
          <a:xfrm>
            <a:off x="6524244" y="5952744"/>
            <a:ext cx="3048610" cy="5056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3300" dirty="0">
                <a:solidFill>
                  <a:srgbClr val="000000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💡</a:t>
            </a:r>
            <a:endParaRPr lang="en-US" sz="3300" dirty="0"/>
          </a:p>
        </p:txBody>
      </p:sp>
      <p:sp>
        <p:nvSpPr>
          <p:cNvPr id="21" name="Text 15"/>
          <p:cNvSpPr txBox="1"/>
          <p:nvPr/>
        </p:nvSpPr>
        <p:spPr>
          <a:xfrm>
            <a:off x="6524244" y="6534302"/>
            <a:ext cx="304861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균일 라인조명</a:t>
            </a:r>
            <a:endParaRPr lang="en-US" sz="1500" dirty="0"/>
          </a:p>
        </p:txBody>
      </p:sp>
      <p:sp>
        <p:nvSpPr>
          <p:cNvPr id="22" name="Text 16"/>
          <p:cNvSpPr txBox="1"/>
          <p:nvPr/>
        </p:nvSpPr>
        <p:spPr>
          <a:xfrm>
            <a:off x="6524244" y="6801307"/>
            <a:ext cx="3048610" cy="3904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63"/>
              </a:lnSpc>
              <a:buNone/>
            </a:pPr>
            <a:r>
              <a:rPr lang="en-US" sz="9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주변광 제거 · 집중렌즈로</a:t>
            </a:r>
            <a:endParaRPr lang="en-US" sz="900" dirty="0"/>
          </a:p>
          <a:p>
            <a:pPr marL="0" indent="0" algn="l">
              <a:lnSpc>
                <a:spcPts val="1463"/>
              </a:lnSpc>
              <a:buNone/>
            </a:pPr>
            <a:r>
              <a:rPr lang="en-US" sz="9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눈부심 없는 시인성</a:t>
            </a:r>
            <a:endParaRPr lang="en-US" sz="900" dirty="0"/>
          </a:p>
        </p:txBody>
      </p:sp>
      <p:sp>
        <p:nvSpPr>
          <p:cNvPr id="23" name="Text 17"/>
          <p:cNvSpPr txBox="1"/>
          <p:nvPr/>
        </p:nvSpPr>
        <p:spPr>
          <a:xfrm>
            <a:off x="10287000" y="5952744"/>
            <a:ext cx="3048610" cy="5056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3300" dirty="0">
                <a:solidFill>
                  <a:srgbClr val="000000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🛡️</a:t>
            </a:r>
            <a:endParaRPr lang="en-US" sz="3300" dirty="0"/>
          </a:p>
        </p:txBody>
      </p:sp>
      <p:sp>
        <p:nvSpPr>
          <p:cNvPr id="24" name="Text 18"/>
          <p:cNvSpPr txBox="1"/>
          <p:nvPr/>
        </p:nvSpPr>
        <p:spPr>
          <a:xfrm>
            <a:off x="10287000" y="6534302"/>
            <a:ext cx="304861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알루미늄 코어</a:t>
            </a:r>
            <a:endParaRPr lang="en-US" sz="1500" dirty="0"/>
          </a:p>
        </p:txBody>
      </p:sp>
      <p:sp>
        <p:nvSpPr>
          <p:cNvPr id="25" name="Text 19"/>
          <p:cNvSpPr txBox="1"/>
          <p:nvPr/>
        </p:nvSpPr>
        <p:spPr>
          <a:xfrm>
            <a:off x="10287000" y="6801307"/>
            <a:ext cx="3048610" cy="3904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63"/>
              </a:lnSpc>
              <a:buNone/>
            </a:pPr>
            <a:r>
              <a:rPr lang="en-US" sz="9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방열·휨강도 우수</a:t>
            </a:r>
            <a:endParaRPr lang="en-US" sz="900" dirty="0"/>
          </a:p>
          <a:p>
            <a:pPr marL="0" indent="0" algn="l">
              <a:lnSpc>
                <a:spcPts val="1463"/>
              </a:lnSpc>
              <a:buNone/>
            </a:pPr>
            <a:r>
              <a:rPr lang="en-US" sz="9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내구성 검증 완료</a:t>
            </a:r>
            <a:endParaRPr lang="en-US" sz="900" dirty="0"/>
          </a:p>
        </p:txBody>
      </p:sp>
      <p:sp>
        <p:nvSpPr>
          <p:cNvPr id="26" name="Text 20"/>
          <p:cNvSpPr txBox="1"/>
          <p:nvPr/>
        </p:nvSpPr>
        <p:spPr>
          <a:xfrm>
            <a:off x="14049756" y="5952744"/>
            <a:ext cx="3048610" cy="5056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3300" dirty="0">
                <a:solidFill>
                  <a:srgbClr val="000000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🔧</a:t>
            </a:r>
            <a:endParaRPr lang="en-US" sz="3300" dirty="0"/>
          </a:p>
        </p:txBody>
      </p:sp>
      <p:sp>
        <p:nvSpPr>
          <p:cNvPr id="27" name="Text 21"/>
          <p:cNvSpPr txBox="1"/>
          <p:nvPr/>
        </p:nvSpPr>
        <p:spPr>
          <a:xfrm>
            <a:off x="14049756" y="6534302"/>
            <a:ext cx="304861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볼팅 분리형</a:t>
            </a:r>
            <a:endParaRPr lang="en-US" sz="1500" dirty="0"/>
          </a:p>
        </p:txBody>
      </p:sp>
      <p:sp>
        <p:nvSpPr>
          <p:cNvPr id="28" name="Text 22"/>
          <p:cNvSpPr txBox="1"/>
          <p:nvPr/>
        </p:nvSpPr>
        <p:spPr>
          <a:xfrm>
            <a:off x="14049756" y="6801307"/>
            <a:ext cx="3048610" cy="3904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63"/>
              </a:lnSpc>
              <a:buNone/>
            </a:pPr>
            <a:r>
              <a:rPr lang="en-US" sz="9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A/S·유지관리 용이</a:t>
            </a:r>
            <a:endParaRPr lang="en-US" sz="900" dirty="0"/>
          </a:p>
          <a:p>
            <a:pPr marL="0" indent="0" algn="l">
              <a:lnSpc>
                <a:spcPts val="1463"/>
              </a:lnSpc>
              <a:buNone/>
            </a:pPr>
            <a:r>
              <a:rPr lang="en-US" sz="9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부분 교체 가능</a:t>
            </a:r>
            <a:endParaRPr lang="en-US" sz="900" dirty="0"/>
          </a:p>
        </p:txBody>
      </p:sp>
      <p:sp>
        <p:nvSpPr>
          <p:cNvPr id="29" name="Text 23"/>
          <p:cNvSpPr txBox="1"/>
          <p:nvPr/>
        </p:nvSpPr>
        <p:spPr>
          <a:xfrm>
            <a:off x="6667805" y="8001000"/>
            <a:ext cx="3810305" cy="305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kern="0" spc="188" dirty="0">
                <a:solidFill>
                  <a:srgbClr val="FF6B1A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조달청 지정</a:t>
            </a:r>
            <a:endParaRPr lang="en-US" sz="1100" dirty="0"/>
          </a:p>
        </p:txBody>
      </p:sp>
      <p:sp>
        <p:nvSpPr>
          <p:cNvPr id="30" name="Text 24"/>
          <p:cNvSpPr txBox="1"/>
          <p:nvPr/>
        </p:nvSpPr>
        <p:spPr>
          <a:xfrm>
            <a:off x="6667805" y="8287207"/>
            <a:ext cx="7620610" cy="4197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ko-KR" altLang="en-US" sz="2400" b="1" kern="0" spc="-37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혁신제품</a:t>
            </a:r>
            <a:r>
              <a:rPr lang="en-US" sz="2400" b="1" kern="0" spc="-37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 지정물품 · 제</a:t>
            </a:r>
            <a:r>
              <a:rPr lang="en-US" sz="2800" b="1" kern="0" spc="-37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2026-027</a:t>
            </a:r>
            <a:r>
              <a:rPr lang="en-US" sz="2400" b="1" kern="0" spc="-37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호</a:t>
            </a:r>
            <a:endParaRPr lang="en-US" sz="2400" dirty="0"/>
          </a:p>
        </p:txBody>
      </p:sp>
      <p:sp>
        <p:nvSpPr>
          <p:cNvPr id="31" name="Text 25"/>
          <p:cNvSpPr txBox="1"/>
          <p:nvPr/>
        </p:nvSpPr>
        <p:spPr>
          <a:xfrm>
            <a:off x="6667805" y="8810244"/>
            <a:ext cx="7620610" cy="305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kern="0" spc="-15" dirty="0">
                <a:solidFill>
                  <a:srgbClr val="CBD5E1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조달청 벤처나라 수의계약 가능 · DU10/SI10/DU8/SI8 </a:t>
            </a:r>
            <a:r>
              <a:rPr lang="ko-KR" altLang="en-US" sz="1200" kern="0" spc="-15" dirty="0">
                <a:solidFill>
                  <a:srgbClr val="CBD5E1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등</a:t>
            </a:r>
            <a:r>
              <a:rPr lang="en-US" sz="1200" kern="0" spc="-15" dirty="0">
                <a:solidFill>
                  <a:srgbClr val="CBD5E1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 12개 모델</a:t>
            </a:r>
            <a:endParaRPr lang="en-US" sz="1200" dirty="0"/>
          </a:p>
        </p:txBody>
      </p:sp>
      <p:sp>
        <p:nvSpPr>
          <p:cNvPr id="32" name="Text 26"/>
          <p:cNvSpPr txBox="1"/>
          <p:nvPr/>
        </p:nvSpPr>
        <p:spPr>
          <a:xfrm>
            <a:off x="14763902" y="8001000"/>
            <a:ext cx="2382012" cy="914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buNone/>
            </a:pPr>
            <a:r>
              <a:rPr lang="en-US" sz="6000" dirty="0">
                <a:solidFill>
                  <a:srgbClr val="FF6B1A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🏛️</a:t>
            </a:r>
            <a:endParaRPr lang="en-US" sz="6000" dirty="0"/>
          </a:p>
        </p:txBody>
      </p:sp>
      <p:sp>
        <p:nvSpPr>
          <p:cNvPr id="33" name="Text 27"/>
          <p:cNvSpPr txBox="1"/>
          <p:nvPr/>
        </p:nvSpPr>
        <p:spPr>
          <a:xfrm>
            <a:off x="952805" y="9525305"/>
            <a:ext cx="1905610" cy="286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-15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DHT 시리즈 4종 · 안전가이드 라인 표시형 LED 볼라드</a:t>
            </a:r>
            <a:endParaRPr lang="en-US" sz="1200" dirty="0"/>
          </a:p>
        </p:txBody>
      </p:sp>
      <p:sp>
        <p:nvSpPr>
          <p:cNvPr id="34" name="Text 28"/>
          <p:cNvSpPr txBox="1"/>
          <p:nvPr/>
        </p:nvSpPr>
        <p:spPr>
          <a:xfrm>
            <a:off x="952805" y="10049256"/>
            <a:ext cx="1905610" cy="1911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150" dirty="0">
                <a:solidFill>
                  <a:srgbClr val="94A3B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10 / 22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gen-dedup-8c56678a34d35944af99743994c4ea56.png"/>
          <p:cNvPicPr>
            <a:picLocks noChangeAspect="1"/>
          </p:cNvPicPr>
          <p:nvPr/>
        </p:nvPicPr>
        <p:blipFill>
          <a:blip r:embed="rId3"/>
          <a:srcRect l="-201" r="-201"/>
          <a:stretch/>
        </p:blipFill>
        <p:spPr>
          <a:xfrm>
            <a:off x="0" y="0"/>
            <a:ext cx="18288000" cy="75895"/>
          </a:xfrm>
          <a:prstGeom prst="rect">
            <a:avLst/>
          </a:prstGeom>
        </p:spPr>
      </p:pic>
      <p:pic>
        <p:nvPicPr>
          <p:cNvPr id="3" name="Image 1" descr="gen-dedup-672cf8fd2051ef2531a31988c4785c9a.png"/>
          <p:cNvPicPr>
            <a:picLocks noChangeAspect="1"/>
          </p:cNvPicPr>
          <p:nvPr/>
        </p:nvPicPr>
        <p:blipFill>
          <a:blip r:embed="rId4"/>
          <a:srcRect t="-3" b="-3"/>
          <a:stretch/>
        </p:blipFill>
        <p:spPr>
          <a:xfrm>
            <a:off x="952805" y="2667305"/>
            <a:ext cx="5391302" cy="3238805"/>
          </a:xfrm>
          <a:prstGeom prst="rect">
            <a:avLst/>
          </a:prstGeom>
        </p:spPr>
      </p:pic>
      <p:pic>
        <p:nvPicPr>
          <p:cNvPr id="4" name="Image 2" descr="gen-dedup-672cf8fd2051ef2531a31988c4785c9a.png"/>
          <p:cNvPicPr>
            <a:picLocks noChangeAspect="1"/>
          </p:cNvPicPr>
          <p:nvPr/>
        </p:nvPicPr>
        <p:blipFill>
          <a:blip r:embed="rId4"/>
          <a:srcRect t="-3" b="-3"/>
          <a:stretch/>
        </p:blipFill>
        <p:spPr>
          <a:xfrm>
            <a:off x="6534302" y="2667305"/>
            <a:ext cx="5391302" cy="3238805"/>
          </a:xfrm>
          <a:prstGeom prst="rect">
            <a:avLst/>
          </a:prstGeom>
        </p:spPr>
      </p:pic>
      <p:pic>
        <p:nvPicPr>
          <p:cNvPr id="5" name="Image 3" descr="gen-dedup-972d0c62f535cb1aa12916fb97e81b1e.png"/>
          <p:cNvPicPr>
            <a:picLocks noChangeAspect="1"/>
          </p:cNvPicPr>
          <p:nvPr/>
        </p:nvPicPr>
        <p:blipFill>
          <a:blip r:embed="rId5"/>
          <a:srcRect t="-8" b="-8"/>
          <a:stretch/>
        </p:blipFill>
        <p:spPr>
          <a:xfrm>
            <a:off x="12115800" y="2667305"/>
            <a:ext cx="5219395" cy="3238805"/>
          </a:xfrm>
          <a:prstGeom prst="rect">
            <a:avLst/>
          </a:prstGeom>
        </p:spPr>
      </p:pic>
      <p:sp>
        <p:nvSpPr>
          <p:cNvPr id="6" name="Shape 0"/>
          <p:cNvSpPr/>
          <p:nvPr/>
        </p:nvSpPr>
        <p:spPr>
          <a:xfrm>
            <a:off x="952805" y="6858000"/>
            <a:ext cx="16383305" cy="2286000"/>
          </a:xfrm>
          <a:prstGeom prst="roundRect">
            <a:avLst>
              <a:gd name="adj" fmla="val 5840"/>
            </a:avLst>
          </a:prstGeom>
          <a:solidFill>
            <a:srgbClr val="FFFFFF"/>
          </a:solidFill>
          <a:ln w="25400">
            <a:solidFill>
              <a:srgbClr val="E2E7EE"/>
            </a:solidFill>
            <a:prstDash val="solid"/>
          </a:ln>
        </p:spPr>
      </p:sp>
      <p:pic>
        <p:nvPicPr>
          <p:cNvPr id="7" name="Image 4" descr="gen-dedup-1c4c1dc11e395351ffc6673b68bb55ed.png"/>
          <p:cNvPicPr>
            <a:picLocks noChangeAspect="1"/>
          </p:cNvPicPr>
          <p:nvPr/>
        </p:nvPicPr>
        <p:blipFill>
          <a:blip r:embed="rId6"/>
          <a:srcRect l="-420" r="-420"/>
          <a:stretch/>
        </p:blipFill>
        <p:spPr>
          <a:xfrm>
            <a:off x="1238098" y="4114800"/>
            <a:ext cx="952805" cy="28346"/>
          </a:xfrm>
          <a:prstGeom prst="rect">
            <a:avLst/>
          </a:prstGeom>
        </p:spPr>
      </p:pic>
      <p:pic>
        <p:nvPicPr>
          <p:cNvPr id="8" name="Image 5" descr="gen-dedup-356a820e1cd913ab83b994bebd827a37.png"/>
          <p:cNvPicPr>
            <a:picLocks noChangeAspect="1"/>
          </p:cNvPicPr>
          <p:nvPr/>
        </p:nvPicPr>
        <p:blipFill>
          <a:blip r:embed="rId7"/>
          <a:srcRect l="-420" r="-420"/>
          <a:stretch/>
        </p:blipFill>
        <p:spPr>
          <a:xfrm>
            <a:off x="6819595" y="4114800"/>
            <a:ext cx="952805" cy="28346"/>
          </a:xfrm>
          <a:prstGeom prst="rect">
            <a:avLst/>
          </a:prstGeom>
        </p:spPr>
      </p:pic>
      <p:pic>
        <p:nvPicPr>
          <p:cNvPr id="9" name="Image 6" descr="gen-dedup-49069f80a8bed39e319557732ff18277.png"/>
          <p:cNvPicPr>
            <a:picLocks noChangeAspect="1"/>
          </p:cNvPicPr>
          <p:nvPr/>
        </p:nvPicPr>
        <p:blipFill>
          <a:blip r:embed="rId8"/>
          <a:srcRect l="-420" r="-420"/>
          <a:stretch/>
        </p:blipFill>
        <p:spPr>
          <a:xfrm>
            <a:off x="12402007" y="4114800"/>
            <a:ext cx="952805" cy="28346"/>
          </a:xfrm>
          <a:prstGeom prst="rect">
            <a:avLst/>
          </a:prstGeom>
        </p:spPr>
      </p:pic>
      <p:pic>
        <p:nvPicPr>
          <p:cNvPr id="10" name="Image 7" descr="gen-dedup-4a3e3e60a5d25d7183ebcc9329f3960d.png"/>
          <p:cNvPicPr>
            <a:picLocks noChangeAspect="1"/>
          </p:cNvPicPr>
          <p:nvPr/>
        </p:nvPicPr>
        <p:blipFill>
          <a:blip r:embed="rId9"/>
          <a:srcRect l="-400" r="-400"/>
          <a:stretch/>
        </p:blipFill>
        <p:spPr>
          <a:xfrm>
            <a:off x="3810305" y="7144207"/>
            <a:ext cx="19202" cy="1714500"/>
          </a:xfrm>
          <a:prstGeom prst="rect">
            <a:avLst/>
          </a:prstGeom>
        </p:spPr>
      </p:pic>
      <p:pic>
        <p:nvPicPr>
          <p:cNvPr id="11" name="Image 8" descr="gen-dedup-4a3e3e60a5d25d7183ebcc9329f3960d.png"/>
          <p:cNvPicPr>
            <a:picLocks noChangeAspect="1"/>
          </p:cNvPicPr>
          <p:nvPr/>
        </p:nvPicPr>
        <p:blipFill>
          <a:blip r:embed="rId9"/>
          <a:srcRect l="-400" r="-400"/>
          <a:stretch/>
        </p:blipFill>
        <p:spPr>
          <a:xfrm>
            <a:off x="6476695" y="7144207"/>
            <a:ext cx="19202" cy="1714500"/>
          </a:xfrm>
          <a:prstGeom prst="rect">
            <a:avLst/>
          </a:prstGeom>
        </p:spPr>
      </p:pic>
      <p:pic>
        <p:nvPicPr>
          <p:cNvPr id="12" name="Image 9" descr="gen-dedup-4a3e3e60a5d25d7183ebcc9329f3960d.png"/>
          <p:cNvPicPr>
            <a:picLocks noChangeAspect="1"/>
          </p:cNvPicPr>
          <p:nvPr/>
        </p:nvPicPr>
        <p:blipFill>
          <a:blip r:embed="rId9"/>
          <a:srcRect l="-400" r="-400"/>
          <a:stretch/>
        </p:blipFill>
        <p:spPr>
          <a:xfrm>
            <a:off x="9144000" y="7144207"/>
            <a:ext cx="19202" cy="1714500"/>
          </a:xfrm>
          <a:prstGeom prst="rect">
            <a:avLst/>
          </a:prstGeom>
        </p:spPr>
      </p:pic>
      <p:pic>
        <p:nvPicPr>
          <p:cNvPr id="13" name="Image 10" descr="gen-dedup-4a3e3e60a5d25d7183ebcc9329f3960d.png"/>
          <p:cNvPicPr>
            <a:picLocks noChangeAspect="1"/>
          </p:cNvPicPr>
          <p:nvPr/>
        </p:nvPicPr>
        <p:blipFill>
          <a:blip r:embed="rId9"/>
          <a:srcRect l="-400" r="-400"/>
          <a:stretch/>
        </p:blipFill>
        <p:spPr>
          <a:xfrm>
            <a:off x="11811305" y="7144207"/>
            <a:ext cx="19202" cy="1714500"/>
          </a:xfrm>
          <a:prstGeom prst="rect">
            <a:avLst/>
          </a:prstGeom>
        </p:spPr>
      </p:pic>
      <p:pic>
        <p:nvPicPr>
          <p:cNvPr id="14" name="Image 11" descr="gen-dedup-4a3e3e60a5d25d7183ebcc9329f3960d.png"/>
          <p:cNvPicPr>
            <a:picLocks noChangeAspect="1"/>
          </p:cNvPicPr>
          <p:nvPr/>
        </p:nvPicPr>
        <p:blipFill>
          <a:blip r:embed="rId9"/>
          <a:srcRect l="-400" r="-400"/>
          <a:stretch/>
        </p:blipFill>
        <p:spPr>
          <a:xfrm>
            <a:off x="14477695" y="7144207"/>
            <a:ext cx="19202" cy="1714500"/>
          </a:xfrm>
          <a:prstGeom prst="rect">
            <a:avLst/>
          </a:prstGeom>
        </p:spPr>
      </p:pic>
      <p:sp>
        <p:nvSpPr>
          <p:cNvPr id="15" name="Text 1"/>
          <p:cNvSpPr txBox="1"/>
          <p:nvPr/>
        </p:nvSpPr>
        <p:spPr>
          <a:xfrm>
            <a:off x="952805" y="571500"/>
            <a:ext cx="381030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kern="0" spc="300" dirty="0">
                <a:solidFill>
                  <a:srgbClr val="00A3C4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CHAPTER 04 · LED BOLLARD</a:t>
            </a:r>
            <a:endParaRPr lang="en-US" sz="1500" dirty="0"/>
          </a:p>
        </p:txBody>
      </p:sp>
      <p:sp>
        <p:nvSpPr>
          <p:cNvPr id="16" name="Text 2"/>
          <p:cNvSpPr txBox="1"/>
          <p:nvPr/>
        </p:nvSpPr>
        <p:spPr>
          <a:xfrm>
            <a:off x="952805" y="933602"/>
            <a:ext cx="13335610" cy="7626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4300" b="1" kern="0" spc="-112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기술 특장점 &amp; 품질 검증</a:t>
            </a:r>
            <a:endParaRPr lang="en-US" sz="4300" dirty="0"/>
          </a:p>
        </p:txBody>
      </p:sp>
      <p:sp>
        <p:nvSpPr>
          <p:cNvPr id="17" name="Text 3"/>
          <p:cNvSpPr txBox="1"/>
          <p:nvPr/>
        </p:nvSpPr>
        <p:spPr>
          <a:xfrm>
            <a:off x="952805" y="1714500"/>
            <a:ext cx="14287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kern="0" spc="-22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Technical Excellence — 특허 기반 설계 · KS 표준 시험성적서 확보</a:t>
            </a:r>
            <a:endParaRPr lang="en-US" sz="1600" dirty="0"/>
          </a:p>
        </p:txBody>
      </p:sp>
      <p:sp>
        <p:nvSpPr>
          <p:cNvPr id="18" name="Shape 4"/>
          <p:cNvSpPr/>
          <p:nvPr/>
        </p:nvSpPr>
        <p:spPr>
          <a:xfrm>
            <a:off x="1238098" y="2952598"/>
            <a:ext cx="1047902" cy="342900"/>
          </a:xfrm>
          <a:prstGeom prst="roundRect">
            <a:avLst>
              <a:gd name="adj" fmla="val 50133"/>
            </a:avLst>
          </a:prstGeom>
          <a:solidFill>
            <a:srgbClr val="FF6B1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9" name="Text 5"/>
          <p:cNvSpPr/>
          <p:nvPr/>
        </p:nvSpPr>
        <p:spPr>
          <a:xfrm>
            <a:off x="1238098" y="2952598"/>
            <a:ext cx="1047902" cy="3429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none" lIns="114300" tIns="50800" rIns="114300" bIns="50800" rtlCol="0" anchor="ctr"/>
          <a:lstStyle/>
          <a:p>
            <a:pPr marL="0" indent="0" algn="ctr">
              <a:buNone/>
            </a:pPr>
            <a:r>
              <a:rPr lang="en-US" sz="900" b="1" kern="0" spc="150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FEATURE 01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1238098" y="3429000"/>
            <a:ext cx="4953305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kern="0" spc="-37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균일한 라인조명</a:t>
            </a:r>
            <a:endParaRPr lang="en-US" sz="2400" dirty="0"/>
          </a:p>
        </p:txBody>
      </p:sp>
      <p:sp>
        <p:nvSpPr>
          <p:cNvPr id="21" name="Text 7"/>
          <p:cNvSpPr txBox="1"/>
          <p:nvPr/>
        </p:nvSpPr>
        <p:spPr>
          <a:xfrm>
            <a:off x="1238098" y="4300423"/>
            <a:ext cx="4858207" cy="15105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80"/>
              </a:lnSpc>
              <a:buNone/>
            </a:pPr>
            <a:r>
              <a:rPr lang="en-US" sz="1200" kern="0" spc="-15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LED CHIP 본연의 </a:t>
            </a:r>
            <a:r>
              <a:rPr lang="en-US" sz="1200" b="1" kern="0" spc="-15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주변광을 제거</a:t>
            </a:r>
            <a:r>
              <a:rPr lang="en-US" sz="1200" kern="0" spc="-15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함으로써 집중렌즈를 통과한 균일한 라인조명 형성.</a:t>
            </a:r>
            <a:endParaRPr lang="en-US" sz="1200" dirty="0"/>
          </a:p>
          <a:p>
            <a:pPr marL="0" indent="0" algn="l">
              <a:lnSpc>
                <a:spcPts val="1980"/>
              </a:lnSpc>
              <a:buNone/>
            </a:pPr>
            <a:endParaRPr lang="en-US" sz="1200" dirty="0"/>
          </a:p>
          <a:p>
            <a:pPr marL="0" indent="0" algn="l">
              <a:lnSpc>
                <a:spcPts val="1980"/>
              </a:lnSpc>
              <a:buNone/>
            </a:pPr>
            <a:r>
              <a:rPr lang="en-US" sz="1200" b="1" kern="0" spc="-15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주변 눈부심(glare) 최소화</a:t>
            </a:r>
            <a:r>
              <a:rPr lang="en-US" sz="1200" kern="0" spc="-15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로 보행자와 운전자의 사각지대를 동시에 해소.</a:t>
            </a:r>
            <a:endParaRPr lang="en-US" sz="1200" dirty="0"/>
          </a:p>
        </p:txBody>
      </p:sp>
      <p:sp>
        <p:nvSpPr>
          <p:cNvPr id="22" name="Shape 8"/>
          <p:cNvSpPr/>
          <p:nvPr/>
        </p:nvSpPr>
        <p:spPr>
          <a:xfrm>
            <a:off x="6819595" y="2952598"/>
            <a:ext cx="1047902" cy="342900"/>
          </a:xfrm>
          <a:prstGeom prst="roundRect">
            <a:avLst>
              <a:gd name="adj" fmla="val 50133"/>
            </a:avLst>
          </a:prstGeom>
          <a:solidFill>
            <a:srgbClr val="00A3C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3" name="Text 9"/>
          <p:cNvSpPr/>
          <p:nvPr/>
        </p:nvSpPr>
        <p:spPr>
          <a:xfrm>
            <a:off x="6819595" y="2952598"/>
            <a:ext cx="1047902" cy="3429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none" lIns="114300" tIns="50800" rIns="114300" bIns="50800" rtlCol="0" anchor="ctr"/>
          <a:lstStyle/>
          <a:p>
            <a:pPr marL="0" indent="0" algn="ctr">
              <a:buNone/>
            </a:pPr>
            <a:r>
              <a:rPr lang="en-US" sz="900" b="1" kern="0" spc="150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FEATURE 02</a:t>
            </a:r>
            <a:endParaRPr lang="en-US" sz="900" dirty="0"/>
          </a:p>
        </p:txBody>
      </p:sp>
      <p:sp>
        <p:nvSpPr>
          <p:cNvPr id="24" name="Text 10"/>
          <p:cNvSpPr txBox="1"/>
          <p:nvPr/>
        </p:nvSpPr>
        <p:spPr>
          <a:xfrm>
            <a:off x="6819595" y="3429000"/>
            <a:ext cx="4953305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kern="0" spc="-37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알루미늄 코어 형성</a:t>
            </a:r>
            <a:endParaRPr lang="en-US" sz="2400" dirty="0"/>
          </a:p>
        </p:txBody>
      </p:sp>
      <p:sp>
        <p:nvSpPr>
          <p:cNvPr id="25" name="Text 11"/>
          <p:cNvSpPr txBox="1"/>
          <p:nvPr/>
        </p:nvSpPr>
        <p:spPr>
          <a:xfrm>
            <a:off x="6819595" y="4300423"/>
            <a:ext cx="4858207" cy="15105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80"/>
              </a:lnSpc>
              <a:buNone/>
            </a:pPr>
            <a:r>
              <a:rPr lang="en-US" sz="1200" kern="0" spc="-15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앞다리는 채질로 LED 방열 최대화 &amp; 내부 코어형성으로 </a:t>
            </a:r>
            <a:r>
              <a:rPr lang="en-US" sz="1200" b="1" kern="0" spc="-15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휨강도 우수</a:t>
            </a:r>
            <a:r>
              <a:rPr lang="en-US" sz="1200" kern="0" spc="-15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.</a:t>
            </a:r>
            <a:endParaRPr lang="en-US" sz="1200" dirty="0"/>
          </a:p>
          <a:p>
            <a:pPr marL="0" indent="0" algn="l">
              <a:lnSpc>
                <a:spcPts val="1980"/>
              </a:lnSpc>
              <a:buNone/>
            </a:pPr>
            <a:endParaRPr lang="en-US" sz="1200" dirty="0"/>
          </a:p>
          <a:p>
            <a:pPr marL="0" indent="0" algn="l">
              <a:lnSpc>
                <a:spcPts val="1980"/>
              </a:lnSpc>
              <a:buNone/>
            </a:pPr>
            <a:r>
              <a:rPr lang="en-US" sz="1200" kern="0" spc="-15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STS PIPE (140파이 × 3T) 몸체 채택으로 </a:t>
            </a:r>
            <a:r>
              <a:rPr lang="en-US" sz="1200" b="1" kern="0" spc="-15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내구성·방수·방진</a:t>
            </a:r>
            <a:r>
              <a:rPr lang="en-US" sz="1200" kern="0" spc="-15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 삼중 확보.</a:t>
            </a:r>
            <a:endParaRPr lang="en-US" sz="1200" dirty="0"/>
          </a:p>
        </p:txBody>
      </p:sp>
      <p:sp>
        <p:nvSpPr>
          <p:cNvPr id="26" name="Shape 12"/>
          <p:cNvSpPr/>
          <p:nvPr/>
        </p:nvSpPr>
        <p:spPr>
          <a:xfrm>
            <a:off x="12402007" y="2952598"/>
            <a:ext cx="1047902" cy="342900"/>
          </a:xfrm>
          <a:prstGeom prst="roundRect">
            <a:avLst>
              <a:gd name="adj" fmla="val 50133"/>
            </a:avLst>
          </a:prstGeom>
          <a:solidFill>
            <a:srgbClr val="0A2A5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7" name="Text 13"/>
          <p:cNvSpPr/>
          <p:nvPr/>
        </p:nvSpPr>
        <p:spPr>
          <a:xfrm>
            <a:off x="12402007" y="2952598"/>
            <a:ext cx="1047902" cy="3429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none" lIns="114300" tIns="50800" rIns="114300" bIns="50800" rtlCol="0" anchor="ctr"/>
          <a:lstStyle/>
          <a:p>
            <a:pPr marL="0" indent="0" algn="ctr">
              <a:buNone/>
            </a:pPr>
            <a:r>
              <a:rPr lang="en-US" sz="900" b="1" kern="0" spc="150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FEATURE 03</a:t>
            </a:r>
            <a:endParaRPr lang="en-US" sz="900" dirty="0"/>
          </a:p>
        </p:txBody>
      </p:sp>
      <p:sp>
        <p:nvSpPr>
          <p:cNvPr id="28" name="Text 14"/>
          <p:cNvSpPr txBox="1"/>
          <p:nvPr/>
        </p:nvSpPr>
        <p:spPr>
          <a:xfrm>
            <a:off x="12402007" y="3429000"/>
            <a:ext cx="476311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kern="0" spc="-37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분리형 A/S 용이</a:t>
            </a:r>
            <a:endParaRPr lang="en-US" sz="2400" dirty="0"/>
          </a:p>
        </p:txBody>
      </p:sp>
      <p:sp>
        <p:nvSpPr>
          <p:cNvPr id="29" name="Text 15"/>
          <p:cNvSpPr txBox="1"/>
          <p:nvPr/>
        </p:nvSpPr>
        <p:spPr>
          <a:xfrm>
            <a:off x="12402007" y="4300423"/>
            <a:ext cx="4668012" cy="15105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80"/>
              </a:lnSpc>
              <a:buNone/>
            </a:pPr>
            <a:r>
              <a:rPr lang="en-US" sz="1200" kern="0" spc="-15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간단한 </a:t>
            </a:r>
            <a:r>
              <a:rPr lang="en-US" sz="1200" b="1" kern="0" spc="-15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볼팅 체결로 몸체와 분리</a:t>
            </a:r>
            <a:r>
              <a:rPr lang="en-US" sz="1200" kern="0" spc="-15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가 가능하여 설치 후 A/S 용이.</a:t>
            </a:r>
            <a:endParaRPr lang="en-US" sz="1200" dirty="0"/>
          </a:p>
          <a:p>
            <a:pPr marL="0" indent="0" algn="l">
              <a:lnSpc>
                <a:spcPts val="1980"/>
              </a:lnSpc>
              <a:buNone/>
            </a:pPr>
            <a:endParaRPr lang="en-US" sz="1200" dirty="0"/>
          </a:p>
          <a:p>
            <a:pPr marL="0" indent="0" algn="l">
              <a:lnSpc>
                <a:spcPts val="1980"/>
              </a:lnSpc>
              <a:buNone/>
            </a:pPr>
            <a:r>
              <a:rPr lang="en-US" sz="1200" kern="0" spc="-15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보수 요청 시 </a:t>
            </a:r>
            <a:r>
              <a:rPr lang="en-US" sz="1200" b="1" kern="0" spc="-15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부분 교체·전량 교체</a:t>
            </a:r>
            <a:r>
              <a:rPr lang="en-US" sz="1200" kern="0" spc="-15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 모두 대응 · 유지관리 비용 절감.</a:t>
            </a:r>
            <a:endParaRPr lang="en-US" sz="1200" dirty="0"/>
          </a:p>
        </p:txBody>
      </p:sp>
      <p:sp>
        <p:nvSpPr>
          <p:cNvPr id="30" name="Text 16"/>
          <p:cNvSpPr txBox="1"/>
          <p:nvPr/>
        </p:nvSpPr>
        <p:spPr>
          <a:xfrm>
            <a:off x="952805" y="6286500"/>
            <a:ext cx="7620610" cy="4197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2100" b="1" kern="0" spc="-37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KS 표준 시험 검증 결과</a:t>
            </a:r>
            <a:endParaRPr lang="en-US" sz="2100" dirty="0"/>
          </a:p>
        </p:txBody>
      </p:sp>
      <p:sp>
        <p:nvSpPr>
          <p:cNvPr id="31" name="Text 17"/>
          <p:cNvSpPr txBox="1"/>
          <p:nvPr/>
        </p:nvSpPr>
        <p:spPr>
          <a:xfrm>
            <a:off x="1333195" y="7144207"/>
            <a:ext cx="2382012" cy="1335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00" b="1" kern="0" spc="75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TENSILE STRENGTH</a:t>
            </a:r>
            <a:endParaRPr lang="en-US" sz="900" dirty="0"/>
          </a:p>
        </p:txBody>
      </p:sp>
      <p:sp>
        <p:nvSpPr>
          <p:cNvPr id="32" name="Text 18"/>
          <p:cNvSpPr txBox="1"/>
          <p:nvPr/>
        </p:nvSpPr>
        <p:spPr>
          <a:xfrm>
            <a:off x="1333195" y="7353605"/>
            <a:ext cx="2382012" cy="4197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3300" b="1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711</a:t>
            </a:r>
            <a:r>
              <a:rPr lang="en-US" sz="1500" b="1" dirty="0">
                <a:solidFill>
                  <a:srgbClr val="FF6B1A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 N/㎟</a:t>
            </a:r>
            <a:endParaRPr lang="en-US" sz="3300" dirty="0"/>
          </a:p>
        </p:txBody>
      </p:sp>
      <p:sp>
        <p:nvSpPr>
          <p:cNvPr id="33" name="Text 19"/>
          <p:cNvSpPr txBox="1"/>
          <p:nvPr/>
        </p:nvSpPr>
        <p:spPr>
          <a:xfrm>
            <a:off x="1333195" y="7848295"/>
            <a:ext cx="2382012" cy="3054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0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인장강도</a:t>
            </a:r>
            <a:endParaRPr lang="en-US" sz="1000" dirty="0"/>
          </a:p>
          <a:p>
            <a:pPr marL="0" indent="0" algn="l">
              <a:buNone/>
            </a:pPr>
            <a:r>
              <a:rPr lang="en-US" sz="1000" b="1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기준 520 이상 → PASS</a:t>
            </a:r>
            <a:endParaRPr lang="en-US" sz="1000" dirty="0"/>
          </a:p>
        </p:txBody>
      </p:sp>
      <p:sp>
        <p:nvSpPr>
          <p:cNvPr id="34" name="Text 20"/>
          <p:cNvSpPr txBox="1"/>
          <p:nvPr/>
        </p:nvSpPr>
        <p:spPr>
          <a:xfrm>
            <a:off x="4000500" y="7144207"/>
            <a:ext cx="2382012" cy="1335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00" b="1" kern="0" spc="75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YIELD STRENGTH</a:t>
            </a:r>
            <a:endParaRPr lang="en-US" sz="900" dirty="0"/>
          </a:p>
        </p:txBody>
      </p:sp>
      <p:sp>
        <p:nvSpPr>
          <p:cNvPr id="35" name="Text 21"/>
          <p:cNvSpPr txBox="1"/>
          <p:nvPr/>
        </p:nvSpPr>
        <p:spPr>
          <a:xfrm>
            <a:off x="4000500" y="7353605"/>
            <a:ext cx="2382012" cy="4197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3300" b="1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376</a:t>
            </a:r>
            <a:r>
              <a:rPr lang="en-US" sz="1500" b="1" dirty="0">
                <a:solidFill>
                  <a:srgbClr val="FF6B1A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 N/㎟</a:t>
            </a:r>
            <a:endParaRPr lang="en-US" sz="3300" dirty="0"/>
          </a:p>
        </p:txBody>
      </p:sp>
      <p:sp>
        <p:nvSpPr>
          <p:cNvPr id="36" name="Text 22"/>
          <p:cNvSpPr txBox="1"/>
          <p:nvPr/>
        </p:nvSpPr>
        <p:spPr>
          <a:xfrm>
            <a:off x="4000500" y="7848295"/>
            <a:ext cx="2382012" cy="3054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0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항복강도</a:t>
            </a:r>
            <a:endParaRPr lang="en-US" sz="1000" dirty="0"/>
          </a:p>
          <a:p>
            <a:pPr marL="0" indent="0" algn="l">
              <a:buNone/>
            </a:pPr>
            <a:r>
              <a:rPr lang="en-US" sz="1000" b="1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기준 205 이상 → PASS</a:t>
            </a:r>
            <a:endParaRPr lang="en-US" sz="1000" dirty="0"/>
          </a:p>
        </p:txBody>
      </p:sp>
      <p:sp>
        <p:nvSpPr>
          <p:cNvPr id="37" name="Text 23"/>
          <p:cNvSpPr txBox="1"/>
          <p:nvPr/>
        </p:nvSpPr>
        <p:spPr>
          <a:xfrm>
            <a:off x="6667805" y="7144207"/>
            <a:ext cx="2382012" cy="1335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00" b="1" kern="0" spc="75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BENDING LOAD</a:t>
            </a:r>
            <a:endParaRPr lang="en-US" sz="900" dirty="0"/>
          </a:p>
        </p:txBody>
      </p:sp>
      <p:sp>
        <p:nvSpPr>
          <p:cNvPr id="38" name="Text 24"/>
          <p:cNvSpPr txBox="1"/>
          <p:nvPr/>
        </p:nvSpPr>
        <p:spPr>
          <a:xfrm>
            <a:off x="6667805" y="7353605"/>
            <a:ext cx="2382012" cy="4197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3300" b="1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23~50</a:t>
            </a:r>
            <a:r>
              <a:rPr lang="en-US" sz="1500" b="1" dirty="0">
                <a:solidFill>
                  <a:srgbClr val="FF6B1A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 kN</a:t>
            </a:r>
            <a:endParaRPr lang="en-US" sz="3300" dirty="0"/>
          </a:p>
        </p:txBody>
      </p:sp>
      <p:sp>
        <p:nvSpPr>
          <p:cNvPr id="39" name="Text 25"/>
          <p:cNvSpPr txBox="1"/>
          <p:nvPr/>
        </p:nvSpPr>
        <p:spPr>
          <a:xfrm>
            <a:off x="6667805" y="7848295"/>
            <a:ext cx="2382012" cy="3054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0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휨하중 시험</a:t>
            </a:r>
            <a:endParaRPr lang="en-US" sz="1000" dirty="0"/>
          </a:p>
          <a:p>
            <a:pPr marL="0" indent="0" algn="l">
              <a:buNone/>
            </a:pPr>
            <a:r>
              <a:rPr lang="en-US" sz="1000" b="1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최대 도로등 상하부 확인</a:t>
            </a:r>
            <a:endParaRPr lang="en-US" sz="1000" dirty="0"/>
          </a:p>
        </p:txBody>
      </p:sp>
      <p:sp>
        <p:nvSpPr>
          <p:cNvPr id="40" name="Text 26"/>
          <p:cNvSpPr txBox="1"/>
          <p:nvPr/>
        </p:nvSpPr>
        <p:spPr>
          <a:xfrm>
            <a:off x="9334195" y="7144207"/>
            <a:ext cx="2382012" cy="1335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00" b="1" kern="0" spc="75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PROTECTION</a:t>
            </a:r>
            <a:endParaRPr lang="en-US" sz="900" dirty="0"/>
          </a:p>
        </p:txBody>
      </p:sp>
      <p:sp>
        <p:nvSpPr>
          <p:cNvPr id="41" name="Text 27"/>
          <p:cNvSpPr txBox="1"/>
          <p:nvPr/>
        </p:nvSpPr>
        <p:spPr>
          <a:xfrm>
            <a:off x="9334195" y="7353605"/>
            <a:ext cx="2382012" cy="4197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3300" b="1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IP66</a:t>
            </a:r>
            <a:endParaRPr lang="en-US" sz="3300" dirty="0"/>
          </a:p>
        </p:txBody>
      </p:sp>
      <p:sp>
        <p:nvSpPr>
          <p:cNvPr id="42" name="Text 28"/>
          <p:cNvSpPr txBox="1"/>
          <p:nvPr/>
        </p:nvSpPr>
        <p:spPr>
          <a:xfrm>
            <a:off x="9334195" y="7848295"/>
            <a:ext cx="2382012" cy="3054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0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방수·방진</a:t>
            </a:r>
            <a:endParaRPr lang="en-US" sz="1000" dirty="0"/>
          </a:p>
          <a:p>
            <a:pPr marL="0" indent="0" algn="l">
              <a:buNone/>
            </a:pPr>
            <a:r>
              <a:rPr lang="en-US" sz="1000" b="1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기준 IP65 이상 → PASS</a:t>
            </a:r>
            <a:endParaRPr lang="en-US" sz="1000" dirty="0"/>
          </a:p>
        </p:txBody>
      </p:sp>
      <p:sp>
        <p:nvSpPr>
          <p:cNvPr id="43" name="Text 29"/>
          <p:cNvSpPr txBox="1"/>
          <p:nvPr/>
        </p:nvSpPr>
        <p:spPr>
          <a:xfrm>
            <a:off x="12001500" y="7144207"/>
            <a:ext cx="2382012" cy="1335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00" b="1" kern="0" spc="75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INSULATION</a:t>
            </a:r>
            <a:endParaRPr lang="en-US" sz="900" dirty="0"/>
          </a:p>
        </p:txBody>
      </p:sp>
      <p:sp>
        <p:nvSpPr>
          <p:cNvPr id="44" name="Text 30"/>
          <p:cNvSpPr txBox="1"/>
          <p:nvPr/>
        </p:nvSpPr>
        <p:spPr>
          <a:xfrm>
            <a:off x="12001500" y="7353605"/>
            <a:ext cx="2789834" cy="4197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3300" b="1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&gt; 9,999</a:t>
            </a:r>
            <a:r>
              <a:rPr lang="en-US" sz="1500" b="1" dirty="0">
                <a:solidFill>
                  <a:srgbClr val="FF6B1A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 MΩ</a:t>
            </a:r>
            <a:endParaRPr lang="en-US" sz="3300" dirty="0"/>
          </a:p>
        </p:txBody>
      </p:sp>
      <p:sp>
        <p:nvSpPr>
          <p:cNvPr id="45" name="Text 31"/>
          <p:cNvSpPr txBox="1"/>
          <p:nvPr/>
        </p:nvSpPr>
        <p:spPr>
          <a:xfrm>
            <a:off x="12001500" y="7848295"/>
            <a:ext cx="2382012" cy="3054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0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절연저항</a:t>
            </a:r>
            <a:endParaRPr lang="en-US" sz="1000" dirty="0"/>
          </a:p>
          <a:p>
            <a:pPr marL="0" indent="0" algn="l">
              <a:buNone/>
            </a:pPr>
            <a:r>
              <a:rPr lang="en-US" sz="1000" b="1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기준 1MΩ 이상 → PASS</a:t>
            </a:r>
            <a:endParaRPr lang="en-US" sz="1000" dirty="0"/>
          </a:p>
        </p:txBody>
      </p:sp>
      <p:sp>
        <p:nvSpPr>
          <p:cNvPr id="46" name="Text 32"/>
          <p:cNvSpPr txBox="1"/>
          <p:nvPr/>
        </p:nvSpPr>
        <p:spPr>
          <a:xfrm>
            <a:off x="14668805" y="7144207"/>
            <a:ext cx="2382012" cy="1335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00" b="1" kern="0" spc="75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STANDARD</a:t>
            </a:r>
            <a:endParaRPr lang="en-US" sz="900" dirty="0"/>
          </a:p>
        </p:txBody>
      </p:sp>
      <p:sp>
        <p:nvSpPr>
          <p:cNvPr id="47" name="Text 33"/>
          <p:cNvSpPr txBox="1"/>
          <p:nvPr/>
        </p:nvSpPr>
        <p:spPr>
          <a:xfrm>
            <a:off x="14668805" y="7353605"/>
            <a:ext cx="2382012" cy="4864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KS D 3536</a:t>
            </a:r>
            <a:endParaRPr lang="en-US" sz="1600" dirty="0"/>
          </a:p>
          <a:p>
            <a:pPr marL="0" indent="0" algn="l">
              <a:buNone/>
            </a:pPr>
            <a:r>
              <a:rPr lang="en-US" sz="1600" b="1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KS C IEC 60598</a:t>
            </a:r>
            <a:endParaRPr lang="en-US" sz="1600" dirty="0"/>
          </a:p>
        </p:txBody>
      </p:sp>
      <p:sp>
        <p:nvSpPr>
          <p:cNvPr id="48" name="Text 34"/>
          <p:cNvSpPr txBox="1"/>
          <p:nvPr/>
        </p:nvSpPr>
        <p:spPr>
          <a:xfrm>
            <a:off x="14668805" y="7911389"/>
            <a:ext cx="2382012" cy="3054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0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시험규격</a:t>
            </a:r>
            <a:endParaRPr lang="en-US" sz="1000" dirty="0"/>
          </a:p>
          <a:p>
            <a:pPr marL="0" indent="0" algn="l">
              <a:buNone/>
            </a:pPr>
            <a:r>
              <a:rPr lang="en-US" sz="1000" b="1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공인시험성적서 완비</a:t>
            </a:r>
            <a:endParaRPr lang="en-US" sz="1000" dirty="0"/>
          </a:p>
        </p:txBody>
      </p:sp>
      <p:sp>
        <p:nvSpPr>
          <p:cNvPr id="49" name="Text 35"/>
          <p:cNvSpPr txBox="1"/>
          <p:nvPr/>
        </p:nvSpPr>
        <p:spPr>
          <a:xfrm>
            <a:off x="952805" y="9430207"/>
            <a:ext cx="16383305" cy="3813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kern="0" spc="-22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시험성적서 GT23-10283K · KIEL2311-F10522 · GT23-10751K 완비 — </a:t>
            </a:r>
            <a:r>
              <a:rPr lang="en-US" sz="1500" b="1" kern="0" spc="-22" dirty="0">
                <a:solidFill>
                  <a:srgbClr val="FF6B1A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지자체 감사 대응 완벽</a:t>
            </a:r>
            <a:endParaRPr lang="en-US" sz="1500" dirty="0"/>
          </a:p>
        </p:txBody>
      </p:sp>
      <p:sp>
        <p:nvSpPr>
          <p:cNvPr id="50" name="Text 36"/>
          <p:cNvSpPr txBox="1"/>
          <p:nvPr/>
        </p:nvSpPr>
        <p:spPr>
          <a:xfrm>
            <a:off x="952805" y="10049256"/>
            <a:ext cx="1905610" cy="1911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150" dirty="0">
                <a:solidFill>
                  <a:srgbClr val="94A3B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11 / 22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gen-dedup-8c56678a34d35944af99743994c4ea56.png"/>
          <p:cNvPicPr>
            <a:picLocks noChangeAspect="1"/>
          </p:cNvPicPr>
          <p:nvPr/>
        </p:nvPicPr>
        <p:blipFill>
          <a:blip r:embed="rId3"/>
          <a:srcRect l="-201" r="-201"/>
          <a:stretch/>
        </p:blipFill>
        <p:spPr>
          <a:xfrm>
            <a:off x="0" y="0"/>
            <a:ext cx="18288000" cy="75895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952805" y="3238805"/>
            <a:ext cx="5333695" cy="3238805"/>
          </a:xfrm>
          <a:prstGeom prst="roundRect">
            <a:avLst>
              <a:gd name="adj" fmla="val 4715"/>
            </a:avLst>
          </a:prstGeom>
          <a:solidFill>
            <a:srgbClr val="F5F7F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6476695" y="3238805"/>
            <a:ext cx="5333695" cy="3238805"/>
          </a:xfrm>
          <a:prstGeom prst="roundRect">
            <a:avLst>
              <a:gd name="adj" fmla="val 4715"/>
            </a:avLst>
          </a:prstGeom>
          <a:solidFill>
            <a:srgbClr val="F5F7F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12001500" y="3238805"/>
            <a:ext cx="5333695" cy="3238805"/>
          </a:xfrm>
          <a:prstGeom prst="roundRect">
            <a:avLst>
              <a:gd name="adj" fmla="val 4715"/>
            </a:avLst>
          </a:prstGeom>
          <a:solidFill>
            <a:srgbClr val="F5F7F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952805" y="7429500"/>
            <a:ext cx="3191256" cy="1714500"/>
          </a:xfrm>
          <a:prstGeom prst="roundRect">
            <a:avLst>
              <a:gd name="adj" fmla="val 7787"/>
            </a:avLst>
          </a:prstGeom>
          <a:solidFill>
            <a:srgbClr val="FFFFFF"/>
          </a:solidFill>
          <a:ln w="25400">
            <a:solidFill>
              <a:srgbClr val="FF6B1A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4334256" y="7429500"/>
            <a:ext cx="3191256" cy="1714500"/>
          </a:xfrm>
          <a:prstGeom prst="roundRect">
            <a:avLst>
              <a:gd name="adj" fmla="val 7787"/>
            </a:avLst>
          </a:prstGeom>
          <a:solidFill>
            <a:srgbClr val="FFFFFF"/>
          </a:solidFill>
          <a:ln w="25400">
            <a:solidFill>
              <a:srgbClr val="FF6B1A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7715707" y="7429500"/>
            <a:ext cx="3191256" cy="1714500"/>
          </a:xfrm>
          <a:prstGeom prst="roundRect">
            <a:avLst>
              <a:gd name="adj" fmla="val 7787"/>
            </a:avLst>
          </a:prstGeom>
          <a:solidFill>
            <a:srgbClr val="FFFFFF"/>
          </a:solidFill>
          <a:ln w="25400">
            <a:solidFill>
              <a:srgbClr val="00A3C4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11096244" y="7429500"/>
            <a:ext cx="3191256" cy="1714500"/>
          </a:xfrm>
          <a:prstGeom prst="roundRect">
            <a:avLst>
              <a:gd name="adj" fmla="val 7787"/>
            </a:avLst>
          </a:prstGeom>
          <a:solidFill>
            <a:srgbClr val="FFFFFF"/>
          </a:solidFill>
          <a:ln w="25400">
            <a:solidFill>
              <a:srgbClr val="00A3C4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14477695" y="7429500"/>
            <a:ext cx="2857500" cy="1714500"/>
          </a:xfrm>
          <a:prstGeom prst="roundRect">
            <a:avLst>
              <a:gd name="adj" fmla="val 7787"/>
            </a:avLst>
          </a:prstGeom>
          <a:solidFill>
            <a:srgbClr val="FFFFFF"/>
          </a:solidFill>
          <a:ln w="25400">
            <a:solidFill>
              <a:srgbClr val="0A2A5E"/>
            </a:solidFill>
            <a:prstDash val="solid"/>
          </a:ln>
        </p:spPr>
      </p:sp>
      <p:pic>
        <p:nvPicPr>
          <p:cNvPr id="12" name="Image 2" descr="gen-dedup-52b61879f5ca48afd72c0bf72b7f3915.png"/>
          <p:cNvPicPr>
            <a:picLocks noChangeAspect="1"/>
          </p:cNvPicPr>
          <p:nvPr/>
        </p:nvPicPr>
        <p:blipFill>
          <a:blip r:embed="rId4"/>
          <a:srcRect l="-5" r="-5"/>
          <a:stretch/>
        </p:blipFill>
        <p:spPr>
          <a:xfrm>
            <a:off x="6476695" y="3238805"/>
            <a:ext cx="5333695" cy="1904695"/>
          </a:xfrm>
          <a:prstGeom prst="rect">
            <a:avLst/>
          </a:prstGeom>
        </p:spPr>
      </p:pic>
      <p:pic>
        <p:nvPicPr>
          <p:cNvPr id="13" name="Image 3" descr="gen-dedup-07c70b50dce847287f7775db80921325.png"/>
          <p:cNvPicPr>
            <a:picLocks noChangeAspect="1"/>
          </p:cNvPicPr>
          <p:nvPr/>
        </p:nvPicPr>
        <p:blipFill>
          <a:blip r:embed="rId5"/>
          <a:srcRect l="-5" r="-5"/>
          <a:stretch/>
        </p:blipFill>
        <p:spPr>
          <a:xfrm>
            <a:off x="12001500" y="3238805"/>
            <a:ext cx="5333695" cy="1904695"/>
          </a:xfrm>
          <a:prstGeom prst="rect">
            <a:avLst/>
          </a:prstGeom>
        </p:spPr>
      </p:pic>
      <p:sp>
        <p:nvSpPr>
          <p:cNvPr id="15" name="Text 9"/>
          <p:cNvSpPr txBox="1"/>
          <p:nvPr/>
        </p:nvSpPr>
        <p:spPr>
          <a:xfrm>
            <a:off x="6476695" y="3238805"/>
            <a:ext cx="5334610" cy="19056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9000" dirty="0"/>
          </a:p>
        </p:txBody>
      </p:sp>
      <p:sp>
        <p:nvSpPr>
          <p:cNvPr id="16" name="Text 10"/>
          <p:cNvSpPr txBox="1"/>
          <p:nvPr/>
        </p:nvSpPr>
        <p:spPr>
          <a:xfrm>
            <a:off x="12001500" y="3238805"/>
            <a:ext cx="5334610" cy="19056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9000" dirty="0"/>
          </a:p>
        </p:txBody>
      </p:sp>
      <p:sp>
        <p:nvSpPr>
          <p:cNvPr id="17" name="Text 11"/>
          <p:cNvSpPr txBox="1"/>
          <p:nvPr/>
        </p:nvSpPr>
        <p:spPr>
          <a:xfrm>
            <a:off x="952805" y="571500"/>
            <a:ext cx="381030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kern="0" spc="300" dirty="0">
                <a:solidFill>
                  <a:srgbClr val="00A3C4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CHAPTER 04 · LED BOLLARD</a:t>
            </a:r>
            <a:endParaRPr lang="en-US" sz="1500" dirty="0"/>
          </a:p>
        </p:txBody>
      </p:sp>
      <p:sp>
        <p:nvSpPr>
          <p:cNvPr id="18" name="Text 12"/>
          <p:cNvSpPr txBox="1"/>
          <p:nvPr/>
        </p:nvSpPr>
        <p:spPr>
          <a:xfrm>
            <a:off x="952805" y="933602"/>
            <a:ext cx="13335610" cy="7626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4300" b="1" kern="0" spc="-112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도입 사례 &amp; 적용 구역</a:t>
            </a:r>
            <a:endParaRPr lang="en-US" sz="4300" dirty="0"/>
          </a:p>
        </p:txBody>
      </p:sp>
      <p:sp>
        <p:nvSpPr>
          <p:cNvPr id="19" name="Text 13"/>
          <p:cNvSpPr txBox="1"/>
          <p:nvPr/>
        </p:nvSpPr>
        <p:spPr>
          <a:xfrm>
            <a:off x="952805" y="1714500"/>
            <a:ext cx="14287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kern="0" spc="-22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대기업·대학·지자체 시설관리공단 등 실사용 검증 완료</a:t>
            </a:r>
            <a:endParaRPr lang="en-US" sz="1600" dirty="0"/>
          </a:p>
        </p:txBody>
      </p:sp>
      <p:sp>
        <p:nvSpPr>
          <p:cNvPr id="20" name="Text 14"/>
          <p:cNvSpPr txBox="1"/>
          <p:nvPr/>
        </p:nvSpPr>
        <p:spPr>
          <a:xfrm>
            <a:off x="952805" y="2667305"/>
            <a:ext cx="7620610" cy="4197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b="1" kern="0" spc="-37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주요 도입 사례</a:t>
            </a:r>
            <a:endParaRPr lang="en-US" sz="1900" dirty="0"/>
          </a:p>
        </p:txBody>
      </p:sp>
      <p:sp>
        <p:nvSpPr>
          <p:cNvPr id="21" name="Shape 15"/>
          <p:cNvSpPr/>
          <p:nvPr/>
        </p:nvSpPr>
        <p:spPr>
          <a:xfrm>
            <a:off x="1238098" y="5333695"/>
            <a:ext cx="1143000" cy="304495"/>
          </a:xfrm>
          <a:prstGeom prst="roundRect">
            <a:avLst>
              <a:gd name="adj" fmla="val 50150"/>
            </a:avLst>
          </a:prstGeom>
          <a:solidFill>
            <a:srgbClr val="FF6B1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2" name="Text 16"/>
          <p:cNvSpPr/>
          <p:nvPr/>
        </p:nvSpPr>
        <p:spPr>
          <a:xfrm>
            <a:off x="1238098" y="5333695"/>
            <a:ext cx="1143000" cy="30541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none" lIns="114300" tIns="50800" rIns="114300" bIns="50800" rtlCol="0" anchor="ctr"/>
          <a:lstStyle/>
          <a:p>
            <a:pPr marL="0" indent="0" algn="ctr">
              <a:buNone/>
            </a:pPr>
            <a:r>
              <a:rPr lang="en-US" sz="900" b="1" kern="0" spc="150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CASE 01</a:t>
            </a:r>
            <a:endParaRPr lang="en-US" sz="900" dirty="0"/>
          </a:p>
        </p:txBody>
      </p:sp>
      <p:sp>
        <p:nvSpPr>
          <p:cNvPr id="23" name="Text 17"/>
          <p:cNvSpPr txBox="1"/>
          <p:nvPr/>
        </p:nvSpPr>
        <p:spPr>
          <a:xfrm>
            <a:off x="1238098" y="5715000"/>
            <a:ext cx="4763110" cy="4197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b="1" kern="0" spc="-37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기아자동차</a:t>
            </a:r>
            <a:endParaRPr lang="en-US" sz="1900" dirty="0"/>
          </a:p>
        </p:txBody>
      </p:sp>
      <p:sp>
        <p:nvSpPr>
          <p:cNvPr id="24" name="Text 18"/>
          <p:cNvSpPr txBox="1"/>
          <p:nvPr/>
        </p:nvSpPr>
        <p:spPr>
          <a:xfrm>
            <a:off x="1238098" y="6048756"/>
            <a:ext cx="4763110" cy="286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사업장 내부 횡단보도 안전 조명</a:t>
            </a:r>
            <a:endParaRPr lang="en-US" sz="1100" dirty="0"/>
          </a:p>
        </p:txBody>
      </p:sp>
      <p:sp>
        <p:nvSpPr>
          <p:cNvPr id="25" name="Shape 19"/>
          <p:cNvSpPr/>
          <p:nvPr/>
        </p:nvSpPr>
        <p:spPr>
          <a:xfrm>
            <a:off x="6762902" y="5333695"/>
            <a:ext cx="1143000" cy="304495"/>
          </a:xfrm>
          <a:prstGeom prst="roundRect">
            <a:avLst>
              <a:gd name="adj" fmla="val 50150"/>
            </a:avLst>
          </a:prstGeom>
          <a:solidFill>
            <a:srgbClr val="00A3C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6" name="Text 20"/>
          <p:cNvSpPr/>
          <p:nvPr/>
        </p:nvSpPr>
        <p:spPr>
          <a:xfrm>
            <a:off x="6762902" y="5333695"/>
            <a:ext cx="1143000" cy="30541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none" lIns="114300" tIns="50800" rIns="114300" bIns="50800" rtlCol="0" anchor="ctr"/>
          <a:lstStyle/>
          <a:p>
            <a:pPr marL="0" indent="0" algn="ctr">
              <a:buNone/>
            </a:pPr>
            <a:r>
              <a:rPr lang="en-US" sz="900" b="1" kern="0" spc="150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CASE 02</a:t>
            </a:r>
            <a:endParaRPr lang="en-US" sz="900" dirty="0"/>
          </a:p>
        </p:txBody>
      </p:sp>
      <p:sp>
        <p:nvSpPr>
          <p:cNvPr id="27" name="Text 21"/>
          <p:cNvSpPr txBox="1"/>
          <p:nvPr/>
        </p:nvSpPr>
        <p:spPr>
          <a:xfrm>
            <a:off x="6762902" y="5715000"/>
            <a:ext cx="4763110" cy="4197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ko-KR" altLang="en-US" sz="1900" b="1" kern="0" spc="-37" dirty="0">
                <a:solidFill>
                  <a:srgbClr val="0A2A5E"/>
                </a:solidFill>
                <a:latin typeface="Pretendard Variable" pitchFamily="34" charset="0"/>
              </a:rPr>
              <a:t>부산시 남구청</a:t>
            </a:r>
            <a:endParaRPr lang="en-US" sz="1900" dirty="0"/>
          </a:p>
        </p:txBody>
      </p:sp>
      <p:sp>
        <p:nvSpPr>
          <p:cNvPr id="28" name="Text 22"/>
          <p:cNvSpPr txBox="1"/>
          <p:nvPr/>
        </p:nvSpPr>
        <p:spPr>
          <a:xfrm>
            <a:off x="6762902" y="6048756"/>
            <a:ext cx="4763110" cy="286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ko-KR" altLang="en-US" sz="1100" dirty="0" err="1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행단보도</a:t>
            </a:r>
            <a:r>
              <a:rPr lang="en-US" sz="11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 보행자 안전가이드 조명</a:t>
            </a:r>
            <a:endParaRPr lang="en-US" sz="1100" dirty="0"/>
          </a:p>
        </p:txBody>
      </p:sp>
      <p:sp>
        <p:nvSpPr>
          <p:cNvPr id="29" name="Shape 23"/>
          <p:cNvSpPr/>
          <p:nvPr/>
        </p:nvSpPr>
        <p:spPr>
          <a:xfrm>
            <a:off x="12287707" y="5333695"/>
            <a:ext cx="1143000" cy="304495"/>
          </a:xfrm>
          <a:prstGeom prst="roundRect">
            <a:avLst>
              <a:gd name="adj" fmla="val 50150"/>
            </a:avLst>
          </a:prstGeom>
          <a:solidFill>
            <a:srgbClr val="0A2A5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0" name="Text 24"/>
          <p:cNvSpPr/>
          <p:nvPr/>
        </p:nvSpPr>
        <p:spPr>
          <a:xfrm>
            <a:off x="12287707" y="5333695"/>
            <a:ext cx="1143000" cy="30541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none" lIns="114300" tIns="50800" rIns="114300" bIns="50800" rtlCol="0" anchor="ctr"/>
          <a:lstStyle/>
          <a:p>
            <a:pPr marL="0" indent="0" algn="ctr">
              <a:buNone/>
            </a:pPr>
            <a:r>
              <a:rPr lang="en-US" sz="900" b="1" kern="0" spc="150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CASE 03</a:t>
            </a:r>
            <a:endParaRPr lang="en-US" sz="900" dirty="0"/>
          </a:p>
        </p:txBody>
      </p:sp>
      <p:sp>
        <p:nvSpPr>
          <p:cNvPr id="31" name="Text 25"/>
          <p:cNvSpPr txBox="1"/>
          <p:nvPr/>
        </p:nvSpPr>
        <p:spPr>
          <a:xfrm>
            <a:off x="12287707" y="5715000"/>
            <a:ext cx="4763110" cy="4197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b="1" kern="0" spc="-37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이천시 시설관리공단</a:t>
            </a:r>
            <a:endParaRPr lang="en-US" sz="1900" dirty="0"/>
          </a:p>
        </p:txBody>
      </p:sp>
      <p:sp>
        <p:nvSpPr>
          <p:cNvPr id="32" name="Text 26"/>
          <p:cNvSpPr txBox="1"/>
          <p:nvPr/>
        </p:nvSpPr>
        <p:spPr>
          <a:xfrm>
            <a:off x="12287707" y="6048756"/>
            <a:ext cx="4763110" cy="286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지자체 출차주의 · 주차관제 연동</a:t>
            </a:r>
            <a:endParaRPr lang="en-US" sz="1100" dirty="0"/>
          </a:p>
        </p:txBody>
      </p:sp>
      <p:sp>
        <p:nvSpPr>
          <p:cNvPr id="33" name="Text 27"/>
          <p:cNvSpPr txBox="1"/>
          <p:nvPr/>
        </p:nvSpPr>
        <p:spPr>
          <a:xfrm>
            <a:off x="952805" y="6858000"/>
            <a:ext cx="9525305" cy="4197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b="1" kern="0" spc="-37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응용 가능한 설치 구역</a:t>
            </a:r>
            <a:endParaRPr lang="en-US" sz="1900" dirty="0"/>
          </a:p>
        </p:txBody>
      </p:sp>
      <p:sp>
        <p:nvSpPr>
          <p:cNvPr id="34" name="Text 28"/>
          <p:cNvSpPr txBox="1"/>
          <p:nvPr/>
        </p:nvSpPr>
        <p:spPr>
          <a:xfrm>
            <a:off x="1238098" y="7715707"/>
            <a:ext cx="2619756" cy="5532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3600" dirty="0">
                <a:solidFill>
                  <a:srgbClr val="000000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🧒</a:t>
            </a:r>
            <a:endParaRPr lang="en-US" sz="3600" dirty="0"/>
          </a:p>
        </p:txBody>
      </p:sp>
      <p:sp>
        <p:nvSpPr>
          <p:cNvPr id="35" name="Text 29"/>
          <p:cNvSpPr txBox="1"/>
          <p:nvPr/>
        </p:nvSpPr>
        <p:spPr>
          <a:xfrm>
            <a:off x="1238098" y="8363102"/>
            <a:ext cx="2619756" cy="2478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00" b="1" kern="0" spc="-22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어린이 보호구역</a:t>
            </a:r>
            <a:endParaRPr lang="en-US" sz="1600" dirty="0"/>
          </a:p>
        </p:txBody>
      </p:sp>
      <p:sp>
        <p:nvSpPr>
          <p:cNvPr id="36" name="Text 30"/>
          <p:cNvSpPr txBox="1"/>
          <p:nvPr/>
        </p:nvSpPr>
        <p:spPr>
          <a:xfrm>
            <a:off x="1238098" y="8667598"/>
            <a:ext cx="2619756" cy="1435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스쿨존 횡단보도</a:t>
            </a:r>
            <a:endParaRPr lang="en-US" sz="900" dirty="0"/>
          </a:p>
        </p:txBody>
      </p:sp>
      <p:sp>
        <p:nvSpPr>
          <p:cNvPr id="37" name="Text 31"/>
          <p:cNvSpPr txBox="1"/>
          <p:nvPr/>
        </p:nvSpPr>
        <p:spPr>
          <a:xfrm>
            <a:off x="4619549" y="7715707"/>
            <a:ext cx="2619756" cy="5532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3600" dirty="0">
                <a:solidFill>
                  <a:srgbClr val="000000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👴</a:t>
            </a:r>
            <a:endParaRPr lang="en-US" sz="3600" dirty="0"/>
          </a:p>
        </p:txBody>
      </p:sp>
      <p:sp>
        <p:nvSpPr>
          <p:cNvPr id="38" name="Text 32"/>
          <p:cNvSpPr txBox="1"/>
          <p:nvPr/>
        </p:nvSpPr>
        <p:spPr>
          <a:xfrm>
            <a:off x="4619549" y="8363102"/>
            <a:ext cx="2619756" cy="2478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00" b="1" kern="0" spc="-22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노인 보호구역</a:t>
            </a:r>
            <a:endParaRPr lang="en-US" sz="1600" dirty="0"/>
          </a:p>
        </p:txBody>
      </p:sp>
      <p:sp>
        <p:nvSpPr>
          <p:cNvPr id="39" name="Text 33"/>
          <p:cNvSpPr txBox="1"/>
          <p:nvPr/>
        </p:nvSpPr>
        <p:spPr>
          <a:xfrm>
            <a:off x="4619549" y="8667598"/>
            <a:ext cx="2619756" cy="1435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실버존 시인성 강화</a:t>
            </a:r>
            <a:endParaRPr lang="en-US" sz="900" dirty="0"/>
          </a:p>
        </p:txBody>
      </p:sp>
      <p:sp>
        <p:nvSpPr>
          <p:cNvPr id="40" name="Text 34"/>
          <p:cNvSpPr txBox="1"/>
          <p:nvPr/>
        </p:nvSpPr>
        <p:spPr>
          <a:xfrm>
            <a:off x="8001000" y="7715707"/>
            <a:ext cx="2619756" cy="5532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3600" dirty="0">
                <a:solidFill>
                  <a:srgbClr val="000000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♿</a:t>
            </a:r>
            <a:endParaRPr lang="en-US" sz="3600" dirty="0"/>
          </a:p>
        </p:txBody>
      </p:sp>
      <p:sp>
        <p:nvSpPr>
          <p:cNvPr id="41" name="Text 35"/>
          <p:cNvSpPr txBox="1"/>
          <p:nvPr/>
        </p:nvSpPr>
        <p:spPr>
          <a:xfrm>
            <a:off x="8001000" y="8363102"/>
            <a:ext cx="2619756" cy="2478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00" b="1" kern="0" spc="-22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장애인 보호구역</a:t>
            </a:r>
            <a:endParaRPr lang="en-US" sz="1600" dirty="0"/>
          </a:p>
        </p:txBody>
      </p:sp>
      <p:sp>
        <p:nvSpPr>
          <p:cNvPr id="42" name="Text 36"/>
          <p:cNvSpPr txBox="1"/>
          <p:nvPr/>
        </p:nvSpPr>
        <p:spPr>
          <a:xfrm>
            <a:off x="8001000" y="8667598"/>
            <a:ext cx="2619756" cy="1435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배리어프리 안전</a:t>
            </a:r>
            <a:endParaRPr lang="en-US" sz="900" dirty="0"/>
          </a:p>
        </p:txBody>
      </p:sp>
      <p:sp>
        <p:nvSpPr>
          <p:cNvPr id="43" name="Text 37"/>
          <p:cNvSpPr txBox="1"/>
          <p:nvPr/>
        </p:nvSpPr>
        <p:spPr>
          <a:xfrm>
            <a:off x="11382451" y="7715707"/>
            <a:ext cx="2619756" cy="5532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3600" dirty="0">
                <a:solidFill>
                  <a:srgbClr val="000000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🚸</a:t>
            </a:r>
            <a:endParaRPr lang="en-US" sz="3600" dirty="0"/>
          </a:p>
        </p:txBody>
      </p:sp>
      <p:sp>
        <p:nvSpPr>
          <p:cNvPr id="44" name="Text 38"/>
          <p:cNvSpPr txBox="1"/>
          <p:nvPr/>
        </p:nvSpPr>
        <p:spPr>
          <a:xfrm>
            <a:off x="11382451" y="8363102"/>
            <a:ext cx="2619756" cy="2478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00" b="1" kern="0" spc="-22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사고다발 횡단보도</a:t>
            </a:r>
            <a:endParaRPr lang="en-US" sz="1600" dirty="0"/>
          </a:p>
        </p:txBody>
      </p:sp>
      <p:sp>
        <p:nvSpPr>
          <p:cNvPr id="45" name="Text 39"/>
          <p:cNvSpPr txBox="1"/>
          <p:nvPr/>
        </p:nvSpPr>
        <p:spPr>
          <a:xfrm>
            <a:off x="11382451" y="8667598"/>
            <a:ext cx="2619756" cy="1435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교통사고 잦은 지점</a:t>
            </a:r>
            <a:endParaRPr lang="en-US" sz="900" dirty="0"/>
          </a:p>
        </p:txBody>
      </p:sp>
      <p:sp>
        <p:nvSpPr>
          <p:cNvPr id="46" name="Text 40"/>
          <p:cNvSpPr txBox="1"/>
          <p:nvPr/>
        </p:nvSpPr>
        <p:spPr>
          <a:xfrm>
            <a:off x="14763902" y="7715707"/>
            <a:ext cx="2286000" cy="5532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3600" dirty="0">
                <a:solidFill>
                  <a:srgbClr val="000000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🅿️</a:t>
            </a:r>
            <a:endParaRPr lang="en-US" sz="3600" dirty="0"/>
          </a:p>
        </p:txBody>
      </p:sp>
      <p:sp>
        <p:nvSpPr>
          <p:cNvPr id="47" name="Text 41"/>
          <p:cNvSpPr txBox="1"/>
          <p:nvPr/>
        </p:nvSpPr>
        <p:spPr>
          <a:xfrm>
            <a:off x="14763902" y="8363102"/>
            <a:ext cx="2286000" cy="2478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00" b="1" kern="0" spc="-22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주차장 진출입</a:t>
            </a:r>
            <a:endParaRPr lang="en-US" sz="1600" dirty="0"/>
          </a:p>
        </p:txBody>
      </p:sp>
      <p:sp>
        <p:nvSpPr>
          <p:cNvPr id="48" name="Text 42"/>
          <p:cNvSpPr txBox="1"/>
          <p:nvPr/>
        </p:nvSpPr>
        <p:spPr>
          <a:xfrm>
            <a:off x="14763902" y="8667598"/>
            <a:ext cx="2286000" cy="1435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출차주의 표시</a:t>
            </a:r>
            <a:endParaRPr lang="en-US" sz="900" dirty="0"/>
          </a:p>
        </p:txBody>
      </p:sp>
      <p:sp>
        <p:nvSpPr>
          <p:cNvPr id="49" name="Text 43"/>
          <p:cNvSpPr txBox="1"/>
          <p:nvPr/>
        </p:nvSpPr>
        <p:spPr>
          <a:xfrm>
            <a:off x="952805" y="9430207"/>
            <a:ext cx="16383305" cy="3813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kern="0" spc="-22" dirty="0">
                <a:solidFill>
                  <a:srgbClr val="FF6B1A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교통약자 3대 보호구역</a:t>
            </a:r>
            <a:r>
              <a:rPr lang="en-US" sz="1500" b="1" kern="0" spc="-22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 예산 반영 시 최우선 도입 대상 — LED볼라드 안전가이드</a:t>
            </a:r>
            <a:endParaRPr lang="en-US" sz="1500" dirty="0"/>
          </a:p>
        </p:txBody>
      </p:sp>
      <p:sp>
        <p:nvSpPr>
          <p:cNvPr id="50" name="Text 44"/>
          <p:cNvSpPr txBox="1"/>
          <p:nvPr/>
        </p:nvSpPr>
        <p:spPr>
          <a:xfrm>
            <a:off x="952805" y="10049256"/>
            <a:ext cx="1905610" cy="1911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150" dirty="0">
                <a:solidFill>
                  <a:srgbClr val="94A3B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12 / 22</a:t>
            </a:r>
            <a:endParaRPr lang="en-US" sz="1000" dirty="0"/>
          </a:p>
        </p:txBody>
      </p:sp>
      <p:pic>
        <p:nvPicPr>
          <p:cNvPr id="54" name="그림 53">
            <a:extLst>
              <a:ext uri="{FF2B5EF4-FFF2-40B4-BE49-F238E27FC236}">
                <a16:creationId xmlns:a16="http://schemas.microsoft.com/office/drawing/2014/main" id="{D3A6ED8B-CDBD-A424-4823-A8AB7C75CAE0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25804" b="11113"/>
          <a:stretch/>
        </p:blipFill>
        <p:spPr>
          <a:xfrm>
            <a:off x="6476695" y="3238805"/>
            <a:ext cx="5334610" cy="1894637"/>
          </a:xfrm>
          <a:prstGeom prst="rect">
            <a:avLst/>
          </a:prstGeom>
        </p:spPr>
      </p:pic>
      <p:pic>
        <p:nvPicPr>
          <p:cNvPr id="56" name="그림 55">
            <a:extLst>
              <a:ext uri="{FF2B5EF4-FFF2-40B4-BE49-F238E27FC236}">
                <a16:creationId xmlns:a16="http://schemas.microsoft.com/office/drawing/2014/main" id="{D4C38947-49D9-95F4-7F04-C92E4692F6E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9613" y="3238806"/>
            <a:ext cx="5333695" cy="1894636"/>
          </a:xfrm>
          <a:prstGeom prst="rect">
            <a:avLst/>
          </a:prstGeom>
        </p:spPr>
      </p:pic>
      <p:pic>
        <p:nvPicPr>
          <p:cNvPr id="58" name="그림 57">
            <a:extLst>
              <a:ext uri="{FF2B5EF4-FFF2-40B4-BE49-F238E27FC236}">
                <a16:creationId xmlns:a16="http://schemas.microsoft.com/office/drawing/2014/main" id="{6ED4DCFB-FA94-CF70-DE87-05D875174F2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984739" y="3238806"/>
            <a:ext cx="5351675" cy="1904693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A2A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gen-dedup-8c56678a34d35944af99743994c4ea56.png"/>
          <p:cNvPicPr>
            <a:picLocks noChangeAspect="1"/>
          </p:cNvPicPr>
          <p:nvPr/>
        </p:nvPicPr>
        <p:blipFill>
          <a:blip r:embed="rId3"/>
          <a:srcRect l="-201" r="-201"/>
          <a:stretch/>
        </p:blipFill>
        <p:spPr>
          <a:xfrm>
            <a:off x="0" y="0"/>
            <a:ext cx="18288000" cy="75895"/>
          </a:xfrm>
          <a:prstGeom prst="rect">
            <a:avLst/>
          </a:prstGeom>
        </p:spPr>
      </p:pic>
      <p:pic>
        <p:nvPicPr>
          <p:cNvPr id="3" name="Image 1" descr="gen-dedup-591711b56e1a95085b71a3f41e88819b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52805" y="2762402"/>
            <a:ext cx="5715000" cy="62865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6858000" y="2762402"/>
            <a:ext cx="10477195" cy="2000707"/>
          </a:xfrm>
          <a:prstGeom prst="roundRect">
            <a:avLst>
              <a:gd name="adj" fmla="val 7633"/>
            </a:avLst>
          </a:prstGeom>
          <a:solidFill>
            <a:srgbClr val="FFFFFF">
              <a:alpha val="6000"/>
            </a:srgbClr>
          </a:solidFill>
          <a:ln w="12700">
            <a:solidFill>
              <a:srgbClr val="FFFFFF">
                <a:alpha val="15000"/>
              </a:srgbClr>
            </a:solidFill>
            <a:prstDash val="solid"/>
          </a:ln>
        </p:spPr>
      </p:sp>
      <p:sp>
        <p:nvSpPr>
          <p:cNvPr id="5" name="Shape 1"/>
          <p:cNvSpPr/>
          <p:nvPr/>
        </p:nvSpPr>
        <p:spPr>
          <a:xfrm>
            <a:off x="6858000" y="4953305"/>
            <a:ext cx="10477195" cy="2000707"/>
          </a:xfrm>
          <a:prstGeom prst="roundRect">
            <a:avLst>
              <a:gd name="adj" fmla="val 7633"/>
            </a:avLst>
          </a:prstGeom>
          <a:solidFill>
            <a:srgbClr val="FFFFFF">
              <a:alpha val="6000"/>
            </a:srgbClr>
          </a:solidFill>
          <a:ln w="12700">
            <a:solidFill>
              <a:srgbClr val="FFFFFF">
                <a:alpha val="15000"/>
              </a:srgbClr>
            </a:solidFill>
            <a:prstDash val="solid"/>
          </a:ln>
        </p:spPr>
      </p:sp>
      <p:sp>
        <p:nvSpPr>
          <p:cNvPr id="6" name="Shape 2"/>
          <p:cNvSpPr/>
          <p:nvPr/>
        </p:nvSpPr>
        <p:spPr>
          <a:xfrm>
            <a:off x="6858000" y="7144207"/>
            <a:ext cx="10477195" cy="2000707"/>
          </a:xfrm>
          <a:prstGeom prst="roundRect">
            <a:avLst>
              <a:gd name="adj" fmla="val 7633"/>
            </a:avLst>
          </a:prstGeom>
          <a:solidFill>
            <a:srgbClr val="FFFFFF">
              <a:alpha val="6000"/>
            </a:srgbClr>
          </a:solidFill>
          <a:ln w="12700">
            <a:solidFill>
              <a:srgbClr val="FFFFFF">
                <a:alpha val="15000"/>
              </a:srgbClr>
            </a:solidFill>
            <a:prstDash val="solid"/>
          </a:ln>
        </p:spPr>
      </p:sp>
      <p:sp>
        <p:nvSpPr>
          <p:cNvPr id="7" name="Text 3"/>
          <p:cNvSpPr txBox="1"/>
          <p:nvPr/>
        </p:nvSpPr>
        <p:spPr>
          <a:xfrm>
            <a:off x="952805" y="571500"/>
            <a:ext cx="476311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kern="0" spc="300" dirty="0">
                <a:solidFill>
                  <a:srgbClr val="4DD9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CHAPTER 05 · RIVER SYSTEM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952805" y="933602"/>
            <a:ext cx="13335610" cy="7626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4300" b="1" kern="0" spc="-112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③ 하천차단시스템 도입 필요성</a:t>
            </a:r>
            <a:endParaRPr lang="en-US" sz="4300" dirty="0"/>
          </a:p>
        </p:txBody>
      </p:sp>
      <p:sp>
        <p:nvSpPr>
          <p:cNvPr id="9" name="Text 5"/>
          <p:cNvSpPr txBox="1"/>
          <p:nvPr/>
        </p:nvSpPr>
        <p:spPr>
          <a:xfrm>
            <a:off x="952805" y="1714500"/>
            <a:ext cx="14287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kern="0" spc="-22" dirty="0">
                <a:solidFill>
                  <a:srgbClr val="CBD5E1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행정안전부 정책 방향 — 집중호우 대비 자동차단시설 설치 적극 추진</a:t>
            </a:r>
            <a:endParaRPr lang="en-US" sz="1600" dirty="0"/>
          </a:p>
        </p:txBody>
      </p:sp>
      <p:sp>
        <p:nvSpPr>
          <p:cNvPr id="10" name="Text 6"/>
          <p:cNvSpPr txBox="1"/>
          <p:nvPr/>
        </p:nvSpPr>
        <p:spPr>
          <a:xfrm>
            <a:off x="1238098" y="3095244"/>
            <a:ext cx="381030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188" dirty="0">
                <a:solidFill>
                  <a:srgbClr val="FF6B1A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⚠ 기후위기 · 재난 통계</a:t>
            </a:r>
            <a:endParaRPr lang="en-US" sz="1000" dirty="0"/>
          </a:p>
        </p:txBody>
      </p:sp>
      <p:sp>
        <p:nvSpPr>
          <p:cNvPr id="11" name="Text 7"/>
          <p:cNvSpPr txBox="1"/>
          <p:nvPr/>
        </p:nvSpPr>
        <p:spPr>
          <a:xfrm>
            <a:off x="1238098" y="3524098"/>
            <a:ext cx="51435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kern="0" spc="-37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도시 홍수의 새로운 위험</a:t>
            </a:r>
            <a:endParaRPr lang="en-US" sz="2700" dirty="0"/>
          </a:p>
        </p:txBody>
      </p:sp>
      <p:sp>
        <p:nvSpPr>
          <p:cNvPr id="12" name="Text 8"/>
          <p:cNvSpPr txBox="1"/>
          <p:nvPr/>
        </p:nvSpPr>
        <p:spPr>
          <a:xfrm>
            <a:off x="1238098" y="4524451"/>
            <a:ext cx="5143500" cy="1527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113" dirty="0">
                <a:solidFill>
                  <a:srgbClr val="FF8A47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FLOODED CROSSINGS</a:t>
            </a:r>
            <a:endParaRPr lang="en-US" sz="1000" dirty="0"/>
          </a:p>
        </p:txBody>
      </p:sp>
      <p:sp>
        <p:nvSpPr>
          <p:cNvPr id="13" name="Text 9"/>
          <p:cNvSpPr txBox="1"/>
          <p:nvPr/>
        </p:nvSpPr>
        <p:spPr>
          <a:xfrm>
            <a:off x="1238098" y="4733849"/>
            <a:ext cx="5143500" cy="914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7200" b="1" kern="0" spc="-225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270</a:t>
            </a:r>
            <a:r>
              <a:rPr lang="en-US" sz="2700" b="1" kern="0" spc="-225" dirty="0">
                <a:solidFill>
                  <a:srgbClr val="FF6B1A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 개소</a:t>
            </a:r>
            <a:endParaRPr lang="en-US" sz="7200" dirty="0"/>
          </a:p>
        </p:txBody>
      </p:sp>
      <p:sp>
        <p:nvSpPr>
          <p:cNvPr id="14" name="Text 10"/>
          <p:cNvSpPr txBox="1"/>
          <p:nvPr/>
        </p:nvSpPr>
        <p:spPr>
          <a:xfrm>
            <a:off x="1238098" y="5724144"/>
            <a:ext cx="5143500" cy="3621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dirty="0">
                <a:solidFill>
                  <a:srgbClr val="CBD5E1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전국 집중호우 피해 하상도로</a:t>
            </a:r>
            <a:endParaRPr lang="en-US" sz="1200" dirty="0"/>
          </a:p>
          <a:p>
            <a:pPr marL="0" indent="0" algn="l">
              <a:buNone/>
            </a:pPr>
            <a:r>
              <a:rPr lang="en-US" sz="1200" dirty="0">
                <a:solidFill>
                  <a:srgbClr val="CBD5E1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차단시설 설치 대상 (행정안전부)</a:t>
            </a:r>
            <a:endParaRPr lang="en-US" sz="1200" dirty="0"/>
          </a:p>
        </p:txBody>
      </p:sp>
      <p:sp>
        <p:nvSpPr>
          <p:cNvPr id="15" name="Text 11"/>
          <p:cNvSpPr txBox="1"/>
          <p:nvPr/>
        </p:nvSpPr>
        <p:spPr>
          <a:xfrm>
            <a:off x="1238098" y="6334049"/>
            <a:ext cx="5143500" cy="1527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113" dirty="0">
                <a:solidFill>
                  <a:srgbClr val="4DD9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GOVERNMENT BUDGET</a:t>
            </a:r>
            <a:endParaRPr lang="en-US" sz="1000" dirty="0"/>
          </a:p>
        </p:txBody>
      </p:sp>
      <p:sp>
        <p:nvSpPr>
          <p:cNvPr id="16" name="Text 12"/>
          <p:cNvSpPr txBox="1"/>
          <p:nvPr/>
        </p:nvSpPr>
        <p:spPr>
          <a:xfrm>
            <a:off x="1238098" y="6543446"/>
            <a:ext cx="5143500" cy="914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7200" b="1" kern="0" spc="-225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202</a:t>
            </a:r>
            <a:r>
              <a:rPr lang="en-US" sz="2700" b="1" kern="0" spc="-225" dirty="0">
                <a:solidFill>
                  <a:srgbClr val="4DD9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 억원</a:t>
            </a:r>
            <a:endParaRPr lang="en-US" sz="7200" dirty="0"/>
          </a:p>
        </p:txBody>
      </p:sp>
      <p:sp>
        <p:nvSpPr>
          <p:cNvPr id="17" name="Text 13"/>
          <p:cNvSpPr txBox="1"/>
          <p:nvPr/>
        </p:nvSpPr>
        <p:spPr>
          <a:xfrm>
            <a:off x="1238098" y="7534656"/>
            <a:ext cx="5143500" cy="3621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dirty="0">
                <a:solidFill>
                  <a:srgbClr val="CBD5E1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2024-2025 2년간 지자체</a:t>
            </a:r>
            <a:endParaRPr lang="en-US" sz="1200" dirty="0"/>
          </a:p>
          <a:p>
            <a:pPr marL="0" indent="0" algn="l">
              <a:buNone/>
            </a:pPr>
            <a:r>
              <a:rPr lang="en-US" sz="1200" dirty="0">
                <a:solidFill>
                  <a:srgbClr val="CBD5E1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차단시설 국비 지원 규모</a:t>
            </a:r>
            <a:endParaRPr lang="en-US" sz="1200" dirty="0"/>
          </a:p>
        </p:txBody>
      </p:sp>
      <p:sp>
        <p:nvSpPr>
          <p:cNvPr id="18" name="Text 14"/>
          <p:cNvSpPr txBox="1"/>
          <p:nvPr/>
        </p:nvSpPr>
        <p:spPr>
          <a:xfrm>
            <a:off x="1238098" y="8143646"/>
            <a:ext cx="5143500" cy="17190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100" b="1" kern="0" spc="113" dirty="0">
                <a:solidFill>
                  <a:srgbClr val="FF6B1A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DEADLINE / TARGET</a:t>
            </a:r>
            <a:endParaRPr lang="en-US" sz="1100" dirty="0"/>
          </a:p>
        </p:txBody>
      </p:sp>
      <p:sp>
        <p:nvSpPr>
          <p:cNvPr id="19" name="Text 15"/>
          <p:cNvSpPr txBox="1"/>
          <p:nvPr/>
        </p:nvSpPr>
        <p:spPr>
          <a:xfrm>
            <a:off x="1238098" y="8353044"/>
            <a:ext cx="5143500" cy="5907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900" b="1" kern="0" spc="-22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여름철 우기 전 · 자동차단시설</a:t>
            </a:r>
            <a:endParaRPr lang="en-US" sz="1900" dirty="0"/>
          </a:p>
          <a:p>
            <a:pPr marL="0" indent="0" algn="l">
              <a:buNone/>
            </a:pPr>
            <a:r>
              <a:rPr lang="en-US" sz="1900" b="1" kern="0" spc="-22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설치 완료 촉구 (행정안전부)</a:t>
            </a:r>
            <a:endParaRPr lang="en-US" sz="1900" dirty="0"/>
          </a:p>
        </p:txBody>
      </p:sp>
      <p:sp>
        <p:nvSpPr>
          <p:cNvPr id="20" name="Text 16"/>
          <p:cNvSpPr txBox="1"/>
          <p:nvPr/>
        </p:nvSpPr>
        <p:spPr>
          <a:xfrm>
            <a:off x="6945782" y="3000146"/>
            <a:ext cx="1158545" cy="7626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4800" dirty="0">
                <a:solidFill>
                  <a:srgbClr val="000000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🌧️</a:t>
            </a:r>
            <a:endParaRPr lang="en-US" sz="4800" dirty="0"/>
          </a:p>
        </p:txBody>
      </p:sp>
      <p:sp>
        <p:nvSpPr>
          <p:cNvPr id="21" name="Text 17"/>
          <p:cNvSpPr txBox="1"/>
          <p:nvPr/>
        </p:nvSpPr>
        <p:spPr>
          <a:xfrm>
            <a:off x="8096098" y="3047695"/>
            <a:ext cx="3810305" cy="305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kern="0" spc="150" dirty="0">
                <a:solidFill>
                  <a:srgbClr val="FF8A47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NECESSITY 01 · 기후변화</a:t>
            </a:r>
            <a:endParaRPr lang="en-US" sz="1100" dirty="0"/>
          </a:p>
        </p:txBody>
      </p:sp>
      <p:sp>
        <p:nvSpPr>
          <p:cNvPr id="22" name="Text 18"/>
          <p:cNvSpPr txBox="1"/>
          <p:nvPr/>
        </p:nvSpPr>
        <p:spPr>
          <a:xfrm>
            <a:off x="8096098" y="3333902"/>
            <a:ext cx="8763610" cy="4197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b="1" kern="0" spc="-30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국지성 집중호우 급증 · 예측 불가</a:t>
            </a:r>
            <a:endParaRPr lang="en-US" sz="1900" dirty="0"/>
          </a:p>
        </p:txBody>
      </p:sp>
      <p:sp>
        <p:nvSpPr>
          <p:cNvPr id="23" name="Text 19"/>
          <p:cNvSpPr txBox="1"/>
          <p:nvPr/>
        </p:nvSpPr>
        <p:spPr>
          <a:xfrm>
            <a:off x="8096098" y="3827678"/>
            <a:ext cx="8763610" cy="7927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200" kern="0" spc="-15" dirty="0">
                <a:solidFill>
                  <a:srgbClr val="CBD5E1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등산로·저수지·하천 인근 출입구 등 저지대 </a:t>
            </a:r>
            <a:r>
              <a:rPr lang="en-US" sz="1200" b="1" kern="0" spc="-15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집중호우 시 침수사고 위험</a:t>
            </a:r>
            <a:r>
              <a:rPr lang="en-US" sz="1200" kern="0" spc="-15" dirty="0">
                <a:solidFill>
                  <a:srgbClr val="CBD5E1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 급증.</a:t>
            </a:r>
            <a:endParaRPr lang="en-US" sz="1200" dirty="0"/>
          </a:p>
          <a:p>
            <a:pPr marL="0" indent="0" algn="l">
              <a:lnSpc>
                <a:spcPts val="1920"/>
              </a:lnSpc>
              <a:buNone/>
            </a:pPr>
            <a:r>
              <a:rPr lang="en-US" sz="1200" kern="0" spc="-15" dirty="0">
                <a:solidFill>
                  <a:srgbClr val="CBD5E1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하천에 인접한 하상도로는 지리적으로 침수 위험이 커, 라인 통제 없이는 인명 피해 우려.</a:t>
            </a:r>
            <a:endParaRPr lang="en-US" sz="1200" dirty="0"/>
          </a:p>
        </p:txBody>
      </p:sp>
      <p:sp>
        <p:nvSpPr>
          <p:cNvPr id="24" name="Text 20"/>
          <p:cNvSpPr txBox="1"/>
          <p:nvPr/>
        </p:nvSpPr>
        <p:spPr>
          <a:xfrm>
            <a:off x="7144207" y="5191049"/>
            <a:ext cx="762610" cy="7626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4800" dirty="0">
                <a:solidFill>
                  <a:srgbClr val="000000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👷</a:t>
            </a:r>
            <a:endParaRPr lang="en-US" sz="4800" dirty="0"/>
          </a:p>
        </p:txBody>
      </p:sp>
      <p:sp>
        <p:nvSpPr>
          <p:cNvPr id="25" name="Text 21"/>
          <p:cNvSpPr txBox="1"/>
          <p:nvPr/>
        </p:nvSpPr>
        <p:spPr>
          <a:xfrm>
            <a:off x="8096098" y="5238598"/>
            <a:ext cx="3810305" cy="305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kern="0" spc="150" dirty="0">
                <a:solidFill>
                  <a:srgbClr val="4DD9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NECESSITY 02 · 인력 통제 한계</a:t>
            </a:r>
            <a:endParaRPr lang="en-US" sz="1100" dirty="0"/>
          </a:p>
        </p:txBody>
      </p:sp>
      <p:sp>
        <p:nvSpPr>
          <p:cNvPr id="26" name="Text 22"/>
          <p:cNvSpPr txBox="1"/>
          <p:nvPr/>
        </p:nvSpPr>
        <p:spPr>
          <a:xfrm>
            <a:off x="8096098" y="5524805"/>
            <a:ext cx="8763610" cy="4197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b="1" kern="0" spc="-30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현장 공무원 직접 투입의 한계</a:t>
            </a:r>
            <a:endParaRPr lang="en-US" sz="1900" dirty="0"/>
          </a:p>
        </p:txBody>
      </p:sp>
      <p:sp>
        <p:nvSpPr>
          <p:cNvPr id="27" name="Text 23"/>
          <p:cNvSpPr txBox="1"/>
          <p:nvPr/>
        </p:nvSpPr>
        <p:spPr>
          <a:xfrm>
            <a:off x="8096098" y="6018581"/>
            <a:ext cx="8763610" cy="7927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200" kern="0" spc="-15" dirty="0">
                <a:solidFill>
                  <a:srgbClr val="CBD5E1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안전테이프·간이 통제로는 </a:t>
            </a:r>
            <a:r>
              <a:rPr lang="en-US" sz="1200" b="1" kern="0" spc="-15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즉각적 통제·완벽한 통제력 부족</a:t>
            </a:r>
            <a:r>
              <a:rPr lang="en-US" sz="1200" kern="0" spc="-15" dirty="0">
                <a:solidFill>
                  <a:srgbClr val="CBD5E1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.</a:t>
            </a:r>
            <a:endParaRPr lang="en-US" sz="1200" dirty="0"/>
          </a:p>
          <a:p>
            <a:pPr marL="0" indent="0" algn="l">
              <a:lnSpc>
                <a:spcPts val="1920"/>
              </a:lnSpc>
              <a:buNone/>
            </a:pPr>
            <a:r>
              <a:rPr lang="en-US" sz="1200" kern="0" spc="-15" dirty="0">
                <a:solidFill>
                  <a:srgbClr val="CBD5E1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폭우 상황에서 공무원 현장 투입은 </a:t>
            </a:r>
            <a:r>
              <a:rPr lang="en-US" sz="1200" b="1" kern="0" spc="-15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2차 사고 우려</a:t>
            </a:r>
            <a:r>
              <a:rPr lang="en-US" sz="1200" kern="0" spc="-15" dirty="0">
                <a:solidFill>
                  <a:srgbClr val="CBD5E1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가 커 원격 자동차단 필수.</a:t>
            </a:r>
            <a:endParaRPr lang="en-US" sz="1200" dirty="0"/>
          </a:p>
        </p:txBody>
      </p:sp>
      <p:sp>
        <p:nvSpPr>
          <p:cNvPr id="28" name="Text 24"/>
          <p:cNvSpPr txBox="1"/>
          <p:nvPr/>
        </p:nvSpPr>
        <p:spPr>
          <a:xfrm>
            <a:off x="6945782" y="7381951"/>
            <a:ext cx="1158545" cy="7626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4800" dirty="0">
                <a:solidFill>
                  <a:srgbClr val="000000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🏛️</a:t>
            </a:r>
            <a:endParaRPr lang="en-US" sz="4800" dirty="0"/>
          </a:p>
        </p:txBody>
      </p:sp>
      <p:sp>
        <p:nvSpPr>
          <p:cNvPr id="29" name="Text 25"/>
          <p:cNvSpPr txBox="1"/>
          <p:nvPr/>
        </p:nvSpPr>
        <p:spPr>
          <a:xfrm>
            <a:off x="8096098" y="7429500"/>
            <a:ext cx="3810305" cy="305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kern="0" spc="150" dirty="0">
                <a:solidFill>
                  <a:srgbClr val="FF8A47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NECESSITY 03 · 정부 정책</a:t>
            </a:r>
            <a:endParaRPr lang="en-US" sz="1100" dirty="0"/>
          </a:p>
        </p:txBody>
      </p:sp>
      <p:sp>
        <p:nvSpPr>
          <p:cNvPr id="30" name="Text 26"/>
          <p:cNvSpPr txBox="1"/>
          <p:nvPr/>
        </p:nvSpPr>
        <p:spPr>
          <a:xfrm>
            <a:off x="8096098" y="7715707"/>
            <a:ext cx="8763610" cy="4197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b="1" kern="0" spc="-30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행정안전부 정책 방향 부합</a:t>
            </a:r>
            <a:endParaRPr lang="en-US" sz="1900" dirty="0"/>
          </a:p>
        </p:txBody>
      </p:sp>
      <p:sp>
        <p:nvSpPr>
          <p:cNvPr id="31" name="Text 27"/>
          <p:cNvSpPr txBox="1"/>
          <p:nvPr/>
        </p:nvSpPr>
        <p:spPr>
          <a:xfrm>
            <a:off x="8096098" y="8208569"/>
            <a:ext cx="8763610" cy="7927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200" kern="0" spc="-15" dirty="0">
                <a:solidFill>
                  <a:srgbClr val="CBD5E1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행정안전부는 </a:t>
            </a:r>
            <a:r>
              <a:rPr lang="en-US" sz="1200" b="1" kern="0" spc="-15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"하천·하상도로 자동차단시설 설치"</a:t>
            </a:r>
            <a:r>
              <a:rPr lang="en-US" sz="1200" kern="0" spc="-15" dirty="0">
                <a:solidFill>
                  <a:srgbClr val="CBD5E1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를 지자체에 적극 권고.</a:t>
            </a:r>
            <a:endParaRPr lang="en-US" sz="1200" dirty="0"/>
          </a:p>
          <a:p>
            <a:pPr marL="0" indent="0" algn="l">
              <a:lnSpc>
                <a:spcPts val="1920"/>
              </a:lnSpc>
              <a:buNone/>
            </a:pPr>
            <a:r>
              <a:rPr lang="en-US" sz="1200" kern="0" spc="-15" dirty="0">
                <a:solidFill>
                  <a:srgbClr val="CBD5E1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체계적이고 안전한 시스템 구축이 지방재난안전대책 핵심 과제로 격상.</a:t>
            </a:r>
            <a:endParaRPr lang="en-US" sz="1200" dirty="0"/>
          </a:p>
        </p:txBody>
      </p:sp>
      <p:sp>
        <p:nvSpPr>
          <p:cNvPr id="32" name="Text 28"/>
          <p:cNvSpPr txBox="1"/>
          <p:nvPr/>
        </p:nvSpPr>
        <p:spPr>
          <a:xfrm>
            <a:off x="952805" y="9430207"/>
            <a:ext cx="16383305" cy="3813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kern="0" spc="-22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"국비 지원 대상 · 정부 정책 부합 · 지자체 우선 도입 필요" — </a:t>
            </a:r>
            <a:r>
              <a:rPr lang="en-US" sz="1500" b="1" kern="0" spc="-22" dirty="0">
                <a:solidFill>
                  <a:srgbClr val="FF6B1A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지금이 최적의 도입 시점</a:t>
            </a:r>
            <a:endParaRPr lang="en-US" sz="1500" dirty="0"/>
          </a:p>
        </p:txBody>
      </p:sp>
      <p:sp>
        <p:nvSpPr>
          <p:cNvPr id="33" name="Text 29"/>
          <p:cNvSpPr txBox="1"/>
          <p:nvPr/>
        </p:nvSpPr>
        <p:spPr>
          <a:xfrm>
            <a:off x="952805" y="10049256"/>
            <a:ext cx="1905610" cy="1911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150" dirty="0">
                <a:solidFill>
                  <a:srgbClr val="94A3B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13 / 22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gen-dedup-8c56678a34d35944af99743994c4ea56.png"/>
          <p:cNvPicPr>
            <a:picLocks noChangeAspect="1"/>
          </p:cNvPicPr>
          <p:nvPr/>
        </p:nvPicPr>
        <p:blipFill>
          <a:blip r:embed="rId3"/>
          <a:srcRect l="-201" r="-201"/>
          <a:stretch/>
        </p:blipFill>
        <p:spPr>
          <a:xfrm>
            <a:off x="0" y="0"/>
            <a:ext cx="18288000" cy="75895"/>
          </a:xfrm>
          <a:prstGeom prst="rect">
            <a:avLst/>
          </a:prstGeom>
        </p:spPr>
      </p:pic>
      <p:pic>
        <p:nvPicPr>
          <p:cNvPr id="3" name="Image 1" descr="gen-dedup-e506de533eeea3cfec8e0795a12ab976.png"/>
          <p:cNvPicPr>
            <a:picLocks noChangeAspect="1"/>
          </p:cNvPicPr>
          <p:nvPr/>
        </p:nvPicPr>
        <p:blipFill>
          <a:blip r:embed="rId4"/>
          <a:srcRect t="-15" b="-15"/>
          <a:stretch/>
        </p:blipFill>
        <p:spPr>
          <a:xfrm>
            <a:off x="952805" y="2286000"/>
            <a:ext cx="16383305" cy="952805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52805" y="3524098"/>
            <a:ext cx="13716000" cy="5524805"/>
          </a:xfrm>
          <a:prstGeom prst="roundRect">
            <a:avLst>
              <a:gd name="adj" fmla="val 2764"/>
            </a:avLst>
          </a:prstGeom>
          <a:solidFill>
            <a:srgbClr val="FFFFFF"/>
          </a:solidFill>
          <a:ln w="25400">
            <a:solidFill>
              <a:srgbClr val="E2E7EE"/>
            </a:solidFill>
            <a:prstDash val="solid"/>
          </a:ln>
        </p:spPr>
      </p:sp>
      <p:pic>
        <p:nvPicPr>
          <p:cNvPr id="5" name="Image 2" descr="gen-dedup-80d5a77402a39a3ce211c215e65b60a2.jpg"/>
          <p:cNvPicPr>
            <a:picLocks noChangeAspect="1"/>
          </p:cNvPicPr>
          <p:nvPr/>
        </p:nvPicPr>
        <p:blipFill>
          <a:blip r:embed="rId5"/>
          <a:srcRect l="-17316" r="-17316"/>
          <a:stretch/>
        </p:blipFill>
        <p:spPr>
          <a:xfrm>
            <a:off x="972007" y="3543300"/>
            <a:ext cx="13677595" cy="5486400"/>
          </a:xfrm>
          <a:prstGeom prst="rect">
            <a:avLst/>
          </a:prstGeom>
        </p:spPr>
      </p:pic>
      <p:sp>
        <p:nvSpPr>
          <p:cNvPr id="6" name="Shape 1"/>
          <p:cNvSpPr/>
          <p:nvPr/>
        </p:nvSpPr>
        <p:spPr>
          <a:xfrm>
            <a:off x="14859000" y="3524098"/>
            <a:ext cx="2476195" cy="1714500"/>
          </a:xfrm>
          <a:prstGeom prst="roundRect">
            <a:avLst>
              <a:gd name="adj" fmla="val 6667"/>
            </a:avLst>
          </a:prstGeom>
          <a:solidFill>
            <a:srgbClr val="F5F7FA"/>
          </a:solidFill>
          <a:ln/>
        </p:spPr>
      </p:sp>
      <p:sp>
        <p:nvSpPr>
          <p:cNvPr id="7" name="Shape 2"/>
          <p:cNvSpPr/>
          <p:nvPr/>
        </p:nvSpPr>
        <p:spPr>
          <a:xfrm>
            <a:off x="14859000" y="3524098"/>
            <a:ext cx="2476195" cy="38405"/>
          </a:xfrm>
          <a:prstGeom prst="roundRect">
            <a:avLst>
              <a:gd name="adj" fmla="val 297617"/>
            </a:avLst>
          </a:prstGeom>
          <a:solidFill>
            <a:srgbClr val="FF6B1A"/>
          </a:solidFill>
          <a:ln w="12700">
            <a:solidFill>
              <a:srgbClr val="FF6B1A">
                <a:alpha val="0"/>
              </a:srgbClr>
            </a:solidFill>
            <a:prstDash val="solid"/>
          </a:ln>
        </p:spPr>
      </p:sp>
      <p:sp>
        <p:nvSpPr>
          <p:cNvPr id="8" name="Shape 3"/>
          <p:cNvSpPr/>
          <p:nvPr/>
        </p:nvSpPr>
        <p:spPr>
          <a:xfrm>
            <a:off x="14859000" y="5429707"/>
            <a:ext cx="2476195" cy="1714500"/>
          </a:xfrm>
          <a:prstGeom prst="roundRect">
            <a:avLst>
              <a:gd name="adj" fmla="val 6667"/>
            </a:avLst>
          </a:prstGeom>
          <a:solidFill>
            <a:srgbClr val="F5F7FA"/>
          </a:solidFill>
          <a:ln/>
        </p:spPr>
      </p:sp>
      <p:sp>
        <p:nvSpPr>
          <p:cNvPr id="9" name="Shape 4"/>
          <p:cNvSpPr/>
          <p:nvPr/>
        </p:nvSpPr>
        <p:spPr>
          <a:xfrm>
            <a:off x="14859000" y="5429707"/>
            <a:ext cx="2476195" cy="38405"/>
          </a:xfrm>
          <a:prstGeom prst="roundRect">
            <a:avLst>
              <a:gd name="adj" fmla="val 297617"/>
            </a:avLst>
          </a:prstGeom>
          <a:solidFill>
            <a:srgbClr val="00A3C4"/>
          </a:solidFill>
          <a:ln w="12700">
            <a:solidFill>
              <a:srgbClr val="00A3C4">
                <a:alpha val="0"/>
              </a:srgbClr>
            </a:solidFill>
            <a:prstDash val="solid"/>
          </a:ln>
        </p:spPr>
      </p:sp>
      <p:sp>
        <p:nvSpPr>
          <p:cNvPr id="10" name="Shape 5"/>
          <p:cNvSpPr/>
          <p:nvPr/>
        </p:nvSpPr>
        <p:spPr>
          <a:xfrm>
            <a:off x="14859000" y="7334402"/>
            <a:ext cx="2476195" cy="1714500"/>
          </a:xfrm>
          <a:prstGeom prst="roundRect">
            <a:avLst>
              <a:gd name="adj" fmla="val 6667"/>
            </a:avLst>
          </a:prstGeom>
          <a:solidFill>
            <a:srgbClr val="F5F7FA"/>
          </a:solidFill>
          <a:ln/>
        </p:spPr>
      </p:sp>
      <p:sp>
        <p:nvSpPr>
          <p:cNvPr id="11" name="Shape 6"/>
          <p:cNvSpPr/>
          <p:nvPr/>
        </p:nvSpPr>
        <p:spPr>
          <a:xfrm>
            <a:off x="14859000" y="7334402"/>
            <a:ext cx="2476195" cy="38405"/>
          </a:xfrm>
          <a:prstGeom prst="roundRect">
            <a:avLst>
              <a:gd name="adj" fmla="val 297617"/>
            </a:avLst>
          </a:prstGeom>
          <a:solidFill>
            <a:srgbClr val="0A2A5E"/>
          </a:solidFill>
          <a:ln w="12700">
            <a:solidFill>
              <a:srgbClr val="0A2A5E">
                <a:alpha val="0"/>
              </a:srgbClr>
            </a:solidFill>
            <a:prstDash val="solid"/>
          </a:ln>
        </p:spPr>
      </p:sp>
      <p:pic>
        <p:nvPicPr>
          <p:cNvPr id="12" name="Image 3" descr="gen-dedup-c5e942fda068169a497687eefa832b88.png"/>
          <p:cNvPicPr>
            <a:picLocks noChangeAspect="1"/>
          </p:cNvPicPr>
          <p:nvPr/>
        </p:nvPicPr>
        <p:blipFill>
          <a:blip r:embed="rId6"/>
          <a:srcRect l="-12" r="-12"/>
          <a:stretch/>
        </p:blipFill>
        <p:spPr>
          <a:xfrm>
            <a:off x="952805" y="9239098"/>
            <a:ext cx="16383305" cy="666598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952805" y="571500"/>
            <a:ext cx="476311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kern="0" spc="300" dirty="0">
                <a:solidFill>
                  <a:srgbClr val="00A3C4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CHAPTER 05 · RIVER SYSTEM</a:t>
            </a:r>
            <a:endParaRPr lang="en-US" sz="1500" dirty="0"/>
          </a:p>
        </p:txBody>
      </p:sp>
      <p:sp>
        <p:nvSpPr>
          <p:cNvPr id="14" name="Text 8"/>
          <p:cNvSpPr txBox="1"/>
          <p:nvPr/>
        </p:nvSpPr>
        <p:spPr>
          <a:xfrm>
            <a:off x="952805" y="933602"/>
            <a:ext cx="13335610" cy="7626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4300" b="1" kern="0" spc="-112" dirty="0" err="1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제안</a:t>
            </a:r>
            <a:r>
              <a:rPr lang="en-US" sz="4300" b="1" kern="0" spc="-112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 핵심기술</a:t>
            </a:r>
            <a:endParaRPr lang="en-US" sz="4300" dirty="0"/>
          </a:p>
        </p:txBody>
      </p:sp>
      <p:sp>
        <p:nvSpPr>
          <p:cNvPr id="16" name="Text 10"/>
          <p:cNvSpPr txBox="1"/>
          <p:nvPr/>
        </p:nvSpPr>
        <p:spPr>
          <a:xfrm>
            <a:off x="1333195" y="2441448"/>
            <a:ext cx="15811805" cy="7205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41"/>
              </a:lnSpc>
              <a:buNone/>
            </a:pPr>
            <a:r>
              <a:rPr lang="en-US" sz="1500" b="1" kern="0" spc="-22" dirty="0">
                <a:solidFill>
                  <a:srgbClr val="FF6B1A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직관적으로 한눈에 확인 가능</a:t>
            </a:r>
            <a:r>
              <a:rPr lang="en-US" sz="1500" kern="0" spc="-22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하여 누구나 손쉽게 사용 가능하며, </a:t>
            </a:r>
            <a:r>
              <a:rPr lang="en-US" sz="1500" b="1" kern="0" spc="-22" dirty="0">
                <a:solidFill>
                  <a:srgbClr val="FF6B1A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카메라 화면 안에서 즉시 차단시스템을 작동</a:t>
            </a:r>
            <a:r>
              <a:rPr lang="en-US" sz="1500" kern="0" spc="-22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시켜</a:t>
            </a:r>
            <a:endParaRPr lang="en-US" sz="1500" dirty="0"/>
          </a:p>
          <a:p>
            <a:pPr marL="0" indent="0" algn="l">
              <a:lnSpc>
                <a:spcPts val="2441"/>
              </a:lnSpc>
              <a:buNone/>
            </a:pPr>
            <a:r>
              <a:rPr lang="en-US" sz="1500" kern="0" spc="-22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차단기 하강에 따른 물리적인 사고를 예방할 수 있습니다.</a:t>
            </a:r>
            <a:endParaRPr lang="en-US" sz="1500" dirty="0"/>
          </a:p>
        </p:txBody>
      </p:sp>
      <p:sp>
        <p:nvSpPr>
          <p:cNvPr id="17" name="Text 11"/>
          <p:cNvSpPr txBox="1"/>
          <p:nvPr/>
        </p:nvSpPr>
        <p:spPr>
          <a:xfrm>
            <a:off x="15049195" y="3715207"/>
            <a:ext cx="2095805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3000" dirty="0">
                <a:solidFill>
                  <a:srgbClr val="000000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📊</a:t>
            </a:r>
            <a:endParaRPr lang="en-US" sz="3000" dirty="0"/>
          </a:p>
        </p:txBody>
      </p:sp>
      <p:sp>
        <p:nvSpPr>
          <p:cNvPr id="18" name="Text 12"/>
          <p:cNvSpPr txBox="1"/>
          <p:nvPr/>
        </p:nvSpPr>
        <p:spPr>
          <a:xfrm>
            <a:off x="15049195" y="4229100"/>
            <a:ext cx="2095805" cy="1335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00" b="1" kern="0" spc="113" dirty="0">
                <a:solidFill>
                  <a:srgbClr val="FF6B1A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FEATURE 01</a:t>
            </a:r>
            <a:endParaRPr lang="en-US" sz="900" dirty="0"/>
          </a:p>
        </p:txBody>
      </p:sp>
      <p:sp>
        <p:nvSpPr>
          <p:cNvPr id="19" name="Text 13"/>
          <p:cNvSpPr txBox="1"/>
          <p:nvPr/>
        </p:nvSpPr>
        <p:spPr>
          <a:xfrm>
            <a:off x="15049195" y="4381805"/>
            <a:ext cx="2095805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500" b="1" kern="0" spc="-22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LDMS 대시보드</a:t>
            </a:r>
            <a:endParaRPr lang="en-US" sz="1500" dirty="0"/>
          </a:p>
        </p:txBody>
      </p:sp>
      <p:sp>
        <p:nvSpPr>
          <p:cNvPr id="20" name="Text 14"/>
          <p:cNvSpPr txBox="1"/>
          <p:nvPr/>
        </p:nvSpPr>
        <p:spPr>
          <a:xfrm>
            <a:off x="15049195" y="4647895"/>
            <a:ext cx="2095805" cy="17190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지역 재난현황·기상정보 통합 시각화</a:t>
            </a:r>
            <a:endParaRPr lang="en-US" sz="900" dirty="0"/>
          </a:p>
        </p:txBody>
      </p:sp>
      <p:sp>
        <p:nvSpPr>
          <p:cNvPr id="21" name="Text 15"/>
          <p:cNvSpPr txBox="1"/>
          <p:nvPr/>
        </p:nvSpPr>
        <p:spPr>
          <a:xfrm>
            <a:off x="15049195" y="5619902"/>
            <a:ext cx="2095805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3000" dirty="0">
                <a:solidFill>
                  <a:srgbClr val="000000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📡</a:t>
            </a:r>
            <a:endParaRPr lang="en-US" sz="3000" dirty="0"/>
          </a:p>
        </p:txBody>
      </p:sp>
      <p:sp>
        <p:nvSpPr>
          <p:cNvPr id="22" name="Text 16"/>
          <p:cNvSpPr txBox="1"/>
          <p:nvPr/>
        </p:nvSpPr>
        <p:spPr>
          <a:xfrm>
            <a:off x="15049195" y="6133795"/>
            <a:ext cx="2095805" cy="1335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00" b="1" kern="0" spc="113" dirty="0">
                <a:solidFill>
                  <a:srgbClr val="00A3C4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FEATURE 02</a:t>
            </a:r>
            <a:endParaRPr lang="en-US" sz="900" dirty="0"/>
          </a:p>
        </p:txBody>
      </p:sp>
      <p:sp>
        <p:nvSpPr>
          <p:cNvPr id="23" name="Text 17"/>
          <p:cNvSpPr txBox="1"/>
          <p:nvPr/>
        </p:nvSpPr>
        <p:spPr>
          <a:xfrm>
            <a:off x="15049195" y="6286500"/>
            <a:ext cx="2095805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500" b="1" kern="0" spc="-22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실시간 장비현황</a:t>
            </a:r>
            <a:endParaRPr lang="en-US" sz="1500" dirty="0"/>
          </a:p>
        </p:txBody>
      </p:sp>
      <p:sp>
        <p:nvSpPr>
          <p:cNvPr id="24" name="Text 18"/>
          <p:cNvSpPr txBox="1"/>
          <p:nvPr/>
        </p:nvSpPr>
        <p:spPr>
          <a:xfrm>
            <a:off x="15049195" y="6553505"/>
            <a:ext cx="2095805" cy="17190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CCTV·차단기·수위센서 상태 지도 표시</a:t>
            </a:r>
            <a:endParaRPr lang="en-US" sz="900" dirty="0"/>
          </a:p>
        </p:txBody>
      </p:sp>
      <p:sp>
        <p:nvSpPr>
          <p:cNvPr id="25" name="Text 19"/>
          <p:cNvSpPr txBox="1"/>
          <p:nvPr/>
        </p:nvSpPr>
        <p:spPr>
          <a:xfrm>
            <a:off x="15049195" y="7524598"/>
            <a:ext cx="2095805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3000" dirty="0">
                <a:solidFill>
                  <a:srgbClr val="000000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🎛️</a:t>
            </a:r>
            <a:endParaRPr lang="en-US" sz="3000" dirty="0"/>
          </a:p>
        </p:txBody>
      </p:sp>
      <p:sp>
        <p:nvSpPr>
          <p:cNvPr id="26" name="Text 20"/>
          <p:cNvSpPr txBox="1"/>
          <p:nvPr/>
        </p:nvSpPr>
        <p:spPr>
          <a:xfrm>
            <a:off x="15049195" y="8039405"/>
            <a:ext cx="2095805" cy="1335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00" b="1" kern="0" spc="113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FEATURE 03</a:t>
            </a:r>
            <a:endParaRPr lang="en-US" sz="900" dirty="0"/>
          </a:p>
        </p:txBody>
      </p:sp>
      <p:sp>
        <p:nvSpPr>
          <p:cNvPr id="27" name="Text 21"/>
          <p:cNvSpPr txBox="1"/>
          <p:nvPr/>
        </p:nvSpPr>
        <p:spPr>
          <a:xfrm>
            <a:off x="15049195" y="8191195"/>
            <a:ext cx="2095805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500" b="1" kern="0" spc="-22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차단기 그룹제어</a:t>
            </a:r>
            <a:endParaRPr lang="en-US" sz="1500" dirty="0"/>
          </a:p>
        </p:txBody>
      </p:sp>
      <p:sp>
        <p:nvSpPr>
          <p:cNvPr id="28" name="Text 22"/>
          <p:cNvSpPr txBox="1"/>
          <p:nvPr/>
        </p:nvSpPr>
        <p:spPr>
          <a:xfrm>
            <a:off x="15049195" y="8458200"/>
            <a:ext cx="2095805" cy="17190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CCTV 화면 내 즉시 원격 차단·해제</a:t>
            </a:r>
            <a:endParaRPr lang="en-US" sz="900" dirty="0"/>
          </a:p>
        </p:txBody>
      </p:sp>
      <p:sp>
        <p:nvSpPr>
          <p:cNvPr id="29" name="Text 23"/>
          <p:cNvSpPr txBox="1"/>
          <p:nvPr/>
        </p:nvSpPr>
        <p:spPr>
          <a:xfrm>
            <a:off x="1333195" y="9430207"/>
            <a:ext cx="1581180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kern="0" spc="-22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★ </a:t>
            </a:r>
            <a:r>
              <a:rPr lang="en-US" sz="1600" b="1" kern="0" spc="-22" dirty="0">
                <a:solidFill>
                  <a:srgbClr val="FF8A47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진출입로 차단장치 특허</a:t>
            </a:r>
            <a:r>
              <a:rPr lang="en-US" sz="1600" b="1" kern="0" spc="-22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 (제 10-2355534호) — 국내 특허등록 기반 자체 개발 시스템</a:t>
            </a:r>
            <a:endParaRPr lang="en-US" sz="1600" dirty="0"/>
          </a:p>
        </p:txBody>
      </p:sp>
      <p:sp>
        <p:nvSpPr>
          <p:cNvPr id="30" name="Text 24"/>
          <p:cNvSpPr txBox="1"/>
          <p:nvPr/>
        </p:nvSpPr>
        <p:spPr>
          <a:xfrm>
            <a:off x="952805" y="10049256"/>
            <a:ext cx="1905610" cy="1911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150" dirty="0">
                <a:solidFill>
                  <a:srgbClr val="94A3B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14 / 22</a:t>
            </a:r>
            <a:endParaRPr lang="en-US" sz="1000" dirty="0"/>
          </a:p>
        </p:txBody>
      </p:sp>
      <p:sp>
        <p:nvSpPr>
          <p:cNvPr id="31" name="Text 16">
            <a:extLst>
              <a:ext uri="{FF2B5EF4-FFF2-40B4-BE49-F238E27FC236}">
                <a16:creationId xmlns:a16="http://schemas.microsoft.com/office/drawing/2014/main" id="{1DE8FFA2-71CA-27E6-283D-B688B48632A8}"/>
              </a:ext>
            </a:extLst>
          </p:cNvPr>
          <p:cNvSpPr txBox="1"/>
          <p:nvPr/>
        </p:nvSpPr>
        <p:spPr>
          <a:xfrm>
            <a:off x="952805" y="1714500"/>
            <a:ext cx="14287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ko-KR" altLang="en-US" sz="1600" kern="0" spc="-22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특허 기술 및 시스템 특장점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gen-dedup-8c56678a34d35944af99743994c4ea56.png"/>
          <p:cNvPicPr>
            <a:picLocks noChangeAspect="1"/>
          </p:cNvPicPr>
          <p:nvPr/>
        </p:nvPicPr>
        <p:blipFill>
          <a:blip r:embed="rId3"/>
          <a:srcRect l="-201" r="-201"/>
          <a:stretch/>
        </p:blipFill>
        <p:spPr>
          <a:xfrm>
            <a:off x="0" y="0"/>
            <a:ext cx="18288000" cy="75895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952805" y="2762402"/>
            <a:ext cx="16383305" cy="3810305"/>
          </a:xfrm>
          <a:prstGeom prst="roundRect">
            <a:avLst>
              <a:gd name="adj" fmla="val 4992"/>
            </a:avLst>
          </a:prstGeom>
          <a:solidFill>
            <a:srgbClr val="F5F7F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952805" y="7429500"/>
            <a:ext cx="3952951" cy="1714500"/>
          </a:xfrm>
          <a:prstGeom prst="roundRect">
            <a:avLst>
              <a:gd name="adj" fmla="val 7787"/>
            </a:avLst>
          </a:prstGeom>
          <a:solidFill>
            <a:srgbClr val="F5F7FA"/>
          </a:solidFill>
          <a:ln/>
        </p:spPr>
      </p:sp>
      <p:sp>
        <p:nvSpPr>
          <p:cNvPr id="5" name="Shape 2"/>
          <p:cNvSpPr/>
          <p:nvPr/>
        </p:nvSpPr>
        <p:spPr>
          <a:xfrm>
            <a:off x="952805" y="7429500"/>
            <a:ext cx="57607" cy="1714500"/>
          </a:xfrm>
          <a:prstGeom prst="roundRect">
            <a:avLst>
              <a:gd name="adj" fmla="val 231747"/>
            </a:avLst>
          </a:prstGeom>
          <a:solidFill>
            <a:srgbClr val="FF6B1A"/>
          </a:solidFill>
          <a:ln w="12700">
            <a:solidFill>
              <a:srgbClr val="FF6B1A">
                <a:alpha val="0"/>
              </a:srgbClr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5095951" y="7429500"/>
            <a:ext cx="3952951" cy="1714500"/>
          </a:xfrm>
          <a:prstGeom prst="roundRect">
            <a:avLst>
              <a:gd name="adj" fmla="val 7787"/>
            </a:avLst>
          </a:prstGeom>
          <a:solidFill>
            <a:srgbClr val="F5F7FA"/>
          </a:solidFill>
          <a:ln/>
        </p:spPr>
      </p:sp>
      <p:sp>
        <p:nvSpPr>
          <p:cNvPr id="7" name="Shape 4"/>
          <p:cNvSpPr/>
          <p:nvPr/>
        </p:nvSpPr>
        <p:spPr>
          <a:xfrm>
            <a:off x="5095951" y="7429500"/>
            <a:ext cx="57607" cy="1714500"/>
          </a:xfrm>
          <a:prstGeom prst="roundRect">
            <a:avLst>
              <a:gd name="adj" fmla="val 231747"/>
            </a:avLst>
          </a:prstGeom>
          <a:solidFill>
            <a:srgbClr val="00A3C4"/>
          </a:solidFill>
          <a:ln w="12700">
            <a:solidFill>
              <a:srgbClr val="00A3C4">
                <a:alpha val="0"/>
              </a:srgbClr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9239098" y="7429500"/>
            <a:ext cx="3952951" cy="1714500"/>
          </a:xfrm>
          <a:prstGeom prst="roundRect">
            <a:avLst>
              <a:gd name="adj" fmla="val 7787"/>
            </a:avLst>
          </a:prstGeom>
          <a:solidFill>
            <a:srgbClr val="F5F7FA"/>
          </a:solidFill>
          <a:ln/>
        </p:spPr>
      </p:sp>
      <p:sp>
        <p:nvSpPr>
          <p:cNvPr id="9" name="Shape 6"/>
          <p:cNvSpPr/>
          <p:nvPr/>
        </p:nvSpPr>
        <p:spPr>
          <a:xfrm>
            <a:off x="9239098" y="7429500"/>
            <a:ext cx="57607" cy="1714500"/>
          </a:xfrm>
          <a:prstGeom prst="roundRect">
            <a:avLst>
              <a:gd name="adj" fmla="val 231747"/>
            </a:avLst>
          </a:prstGeom>
          <a:solidFill>
            <a:srgbClr val="0A2A5E"/>
          </a:solidFill>
          <a:ln w="12700">
            <a:solidFill>
              <a:srgbClr val="0A2A5E">
                <a:alpha val="0"/>
              </a:srgbClr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13382244" y="7429500"/>
            <a:ext cx="3952951" cy="1714500"/>
          </a:xfrm>
          <a:prstGeom prst="roundRect">
            <a:avLst>
              <a:gd name="adj" fmla="val 7787"/>
            </a:avLst>
          </a:prstGeom>
          <a:solidFill>
            <a:srgbClr val="F5F7FA"/>
          </a:solidFill>
          <a:ln/>
        </p:spPr>
      </p:sp>
      <p:sp>
        <p:nvSpPr>
          <p:cNvPr id="11" name="Shape 8"/>
          <p:cNvSpPr/>
          <p:nvPr/>
        </p:nvSpPr>
        <p:spPr>
          <a:xfrm>
            <a:off x="13382244" y="7429500"/>
            <a:ext cx="57607" cy="1714500"/>
          </a:xfrm>
          <a:prstGeom prst="roundRect">
            <a:avLst>
              <a:gd name="adj" fmla="val 231747"/>
            </a:avLst>
          </a:prstGeom>
          <a:solidFill>
            <a:srgbClr val="FF6B1A"/>
          </a:solidFill>
          <a:ln w="12700">
            <a:solidFill>
              <a:srgbClr val="FF6B1A">
                <a:alpha val="0"/>
              </a:srgbClr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1429207" y="3715207"/>
            <a:ext cx="2667305" cy="2476195"/>
          </a:xfrm>
          <a:prstGeom prst="roundRect">
            <a:avLst>
              <a:gd name="adj" fmla="val 5391"/>
            </a:avLst>
          </a:prstGeom>
          <a:solidFill>
            <a:srgbClr val="FFFFFF"/>
          </a:solidFill>
          <a:ln w="25400">
            <a:solidFill>
              <a:srgbClr val="00A3C4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4858207" y="3715207"/>
            <a:ext cx="2667305" cy="2476195"/>
          </a:xfrm>
          <a:prstGeom prst="roundRect">
            <a:avLst>
              <a:gd name="adj" fmla="val 5391"/>
            </a:avLst>
          </a:prstGeom>
          <a:solidFill>
            <a:srgbClr val="FFFFFF"/>
          </a:solidFill>
          <a:ln w="25400">
            <a:solidFill>
              <a:srgbClr val="0A2A5E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8287207" y="3715207"/>
            <a:ext cx="2667305" cy="2476195"/>
          </a:xfrm>
          <a:prstGeom prst="roundRect">
            <a:avLst>
              <a:gd name="adj" fmla="val 5391"/>
            </a:avLst>
          </a:prstGeom>
          <a:solidFill>
            <a:srgbClr val="FFFFFF"/>
          </a:solidFill>
          <a:ln w="25400">
            <a:solidFill>
              <a:srgbClr val="FF6B1A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11716207" y="3715207"/>
            <a:ext cx="2667305" cy="2476195"/>
          </a:xfrm>
          <a:prstGeom prst="roundRect">
            <a:avLst>
              <a:gd name="adj" fmla="val 5391"/>
            </a:avLst>
          </a:prstGeom>
          <a:solidFill>
            <a:srgbClr val="FFFFFF"/>
          </a:solidFill>
          <a:ln w="25400">
            <a:solidFill>
              <a:srgbClr val="00A3C4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15145207" y="3715207"/>
            <a:ext cx="2095805" cy="2476195"/>
          </a:xfrm>
          <a:prstGeom prst="roundRect">
            <a:avLst>
              <a:gd name="adj" fmla="val 6370"/>
            </a:avLst>
          </a:prstGeom>
          <a:solidFill>
            <a:srgbClr val="FFFFFF"/>
          </a:solidFill>
          <a:ln w="25400">
            <a:solidFill>
              <a:srgbClr val="0A2A5E"/>
            </a:solidFill>
            <a:prstDash val="solid"/>
          </a:ln>
        </p:spPr>
      </p:sp>
      <p:pic>
        <p:nvPicPr>
          <p:cNvPr id="17" name="Image 1" descr="gen-dedup-8b0e731042720d71fca5b92fa6b31ed9.png"/>
          <p:cNvPicPr>
            <a:picLocks noChangeAspect="1"/>
          </p:cNvPicPr>
          <p:nvPr/>
        </p:nvPicPr>
        <p:blipFill>
          <a:blip r:embed="rId4"/>
          <a:srcRect t="-11" b="-11"/>
          <a:stretch/>
        </p:blipFill>
        <p:spPr>
          <a:xfrm>
            <a:off x="2095805" y="3810305"/>
            <a:ext cx="1333195" cy="342900"/>
          </a:xfrm>
          <a:prstGeom prst="rect">
            <a:avLst/>
          </a:prstGeom>
        </p:spPr>
      </p:pic>
      <p:pic>
        <p:nvPicPr>
          <p:cNvPr id="18" name="Image 2" descr="gen-dedup-8d138b5833944d67d007e779a0b21471.png"/>
          <p:cNvPicPr>
            <a:picLocks noChangeAspect="1"/>
          </p:cNvPicPr>
          <p:nvPr/>
        </p:nvPicPr>
        <p:blipFill>
          <a:blip r:embed="rId5"/>
          <a:srcRect t="-11" b="-11"/>
          <a:stretch/>
        </p:blipFill>
        <p:spPr>
          <a:xfrm>
            <a:off x="5524805" y="3810305"/>
            <a:ext cx="1333195" cy="342900"/>
          </a:xfrm>
          <a:prstGeom prst="rect">
            <a:avLst/>
          </a:prstGeom>
        </p:spPr>
      </p:pic>
      <p:pic>
        <p:nvPicPr>
          <p:cNvPr id="19" name="Image 3" descr="gen-dedup-720f46b09dbe93d60b1ba59cf1ffdedd.png"/>
          <p:cNvPicPr>
            <a:picLocks noChangeAspect="1"/>
          </p:cNvPicPr>
          <p:nvPr/>
        </p:nvPicPr>
        <p:blipFill>
          <a:blip r:embed="rId6"/>
          <a:srcRect t="-11" b="-11"/>
          <a:stretch/>
        </p:blipFill>
        <p:spPr>
          <a:xfrm>
            <a:off x="8953805" y="3810305"/>
            <a:ext cx="1333195" cy="342900"/>
          </a:xfrm>
          <a:prstGeom prst="rect">
            <a:avLst/>
          </a:prstGeom>
        </p:spPr>
      </p:pic>
      <p:pic>
        <p:nvPicPr>
          <p:cNvPr id="20" name="Image 4" descr="gen-dedup-8b0e731042720d71fca5b92fa6b31ed9.png"/>
          <p:cNvPicPr>
            <a:picLocks noChangeAspect="1"/>
          </p:cNvPicPr>
          <p:nvPr/>
        </p:nvPicPr>
        <p:blipFill>
          <a:blip r:embed="rId4"/>
          <a:srcRect t="-11" b="-11"/>
          <a:stretch/>
        </p:blipFill>
        <p:spPr>
          <a:xfrm>
            <a:off x="12382805" y="3810305"/>
            <a:ext cx="1333195" cy="342900"/>
          </a:xfrm>
          <a:prstGeom prst="rect">
            <a:avLst/>
          </a:prstGeom>
        </p:spPr>
      </p:pic>
      <p:pic>
        <p:nvPicPr>
          <p:cNvPr id="21" name="Image 5" descr="gen-dedup-76687247c800f00daea7558ac90091b6.png"/>
          <p:cNvPicPr>
            <a:picLocks noChangeAspect="1"/>
          </p:cNvPicPr>
          <p:nvPr/>
        </p:nvPicPr>
        <p:blipFill>
          <a:blip r:embed="rId7"/>
          <a:srcRect l="-10" r="-10"/>
          <a:stretch/>
        </p:blipFill>
        <p:spPr>
          <a:xfrm>
            <a:off x="15430500" y="3810305"/>
            <a:ext cx="1524305" cy="342900"/>
          </a:xfrm>
          <a:prstGeom prst="rect">
            <a:avLst/>
          </a:prstGeom>
        </p:spPr>
      </p:pic>
      <p:sp>
        <p:nvSpPr>
          <p:cNvPr id="22" name="Text 14"/>
          <p:cNvSpPr txBox="1"/>
          <p:nvPr/>
        </p:nvSpPr>
        <p:spPr>
          <a:xfrm>
            <a:off x="952805" y="571500"/>
            <a:ext cx="476311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kern="0" spc="300" dirty="0">
                <a:solidFill>
                  <a:srgbClr val="00A3C4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CHAPTER 05 · RIVER SYSTEM</a:t>
            </a:r>
            <a:endParaRPr lang="en-US" sz="1500" dirty="0"/>
          </a:p>
        </p:txBody>
      </p:sp>
      <p:sp>
        <p:nvSpPr>
          <p:cNvPr id="23" name="Text 15"/>
          <p:cNvSpPr txBox="1"/>
          <p:nvPr/>
        </p:nvSpPr>
        <p:spPr>
          <a:xfrm>
            <a:off x="952805" y="933602"/>
            <a:ext cx="13335610" cy="7626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4300" b="1" kern="0" spc="-112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시스템 구성도</a:t>
            </a:r>
            <a:endParaRPr lang="en-US" sz="4300" dirty="0"/>
          </a:p>
        </p:txBody>
      </p:sp>
      <p:sp>
        <p:nvSpPr>
          <p:cNvPr id="24" name="Text 16"/>
          <p:cNvSpPr txBox="1"/>
          <p:nvPr/>
        </p:nvSpPr>
        <p:spPr>
          <a:xfrm>
            <a:off x="952805" y="1714500"/>
            <a:ext cx="14287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kern="0" spc="-22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수위센서 → 서버 → 차단기·경광등·전광판·CCTV·방송 5중 통합 자동 연동</a:t>
            </a:r>
            <a:endParaRPr lang="en-US" sz="1600" dirty="0"/>
          </a:p>
        </p:txBody>
      </p:sp>
      <p:sp>
        <p:nvSpPr>
          <p:cNvPr id="25" name="Text 17"/>
          <p:cNvSpPr txBox="1"/>
          <p:nvPr/>
        </p:nvSpPr>
        <p:spPr>
          <a:xfrm>
            <a:off x="1238098" y="3000146"/>
            <a:ext cx="762061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kern="0" spc="-22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▸ 5단계 자동 통합 플로우</a:t>
            </a:r>
            <a:endParaRPr lang="en-US" sz="1600" dirty="0"/>
          </a:p>
        </p:txBody>
      </p:sp>
      <p:sp>
        <p:nvSpPr>
          <p:cNvPr id="26" name="Text 18"/>
          <p:cNvSpPr txBox="1"/>
          <p:nvPr/>
        </p:nvSpPr>
        <p:spPr>
          <a:xfrm>
            <a:off x="2095805" y="3877056"/>
            <a:ext cx="133411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kern="0" spc="75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STEP 01</a:t>
            </a:r>
            <a:endParaRPr lang="en-US" sz="1000" dirty="0"/>
          </a:p>
        </p:txBody>
      </p:sp>
      <p:sp>
        <p:nvSpPr>
          <p:cNvPr id="27" name="Text 19"/>
          <p:cNvSpPr txBox="1"/>
          <p:nvPr/>
        </p:nvSpPr>
        <p:spPr>
          <a:xfrm>
            <a:off x="1429207" y="4381805"/>
            <a:ext cx="2667305" cy="7626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5200" dirty="0">
                <a:solidFill>
                  <a:srgbClr val="000000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📡</a:t>
            </a:r>
            <a:endParaRPr lang="en-US" sz="5200" dirty="0"/>
          </a:p>
        </p:txBody>
      </p:sp>
      <p:sp>
        <p:nvSpPr>
          <p:cNvPr id="28" name="Text 20"/>
          <p:cNvSpPr txBox="1"/>
          <p:nvPr/>
        </p:nvSpPr>
        <p:spPr>
          <a:xfrm>
            <a:off x="1429207" y="5286146"/>
            <a:ext cx="266730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kern="0" spc="-22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초음파 수위센서</a:t>
            </a:r>
            <a:endParaRPr lang="en-US" sz="1600" dirty="0"/>
          </a:p>
        </p:txBody>
      </p:sp>
      <p:sp>
        <p:nvSpPr>
          <p:cNvPr id="29" name="Text 21"/>
          <p:cNvSpPr txBox="1"/>
          <p:nvPr/>
        </p:nvSpPr>
        <p:spPr>
          <a:xfrm>
            <a:off x="1429207" y="5647334"/>
            <a:ext cx="2667305" cy="496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575"/>
              </a:lnSpc>
              <a:buNone/>
            </a:pPr>
            <a:r>
              <a:rPr lang="en-US" sz="10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실시간 수위 측정</a:t>
            </a:r>
            <a:endParaRPr lang="en-US" sz="1000" dirty="0"/>
          </a:p>
          <a:p>
            <a:pPr marL="0" indent="0" algn="ctr">
              <a:lnSpc>
                <a:spcPts val="1575"/>
              </a:lnSpc>
              <a:buNone/>
            </a:pPr>
            <a:r>
              <a:rPr lang="en-US" sz="10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기준선 초과 감지</a:t>
            </a:r>
            <a:endParaRPr lang="en-US" sz="1000" dirty="0"/>
          </a:p>
        </p:txBody>
      </p:sp>
      <p:sp>
        <p:nvSpPr>
          <p:cNvPr id="30" name="Text 22"/>
          <p:cNvSpPr txBox="1"/>
          <p:nvPr/>
        </p:nvSpPr>
        <p:spPr>
          <a:xfrm>
            <a:off x="4190695" y="4667098"/>
            <a:ext cx="571500" cy="571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3900" b="1" dirty="0">
                <a:solidFill>
                  <a:srgbClr val="FF6B1A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▶</a:t>
            </a:r>
            <a:endParaRPr lang="en-US" sz="3900" dirty="0"/>
          </a:p>
        </p:txBody>
      </p:sp>
      <p:sp>
        <p:nvSpPr>
          <p:cNvPr id="31" name="Text 23"/>
          <p:cNvSpPr txBox="1"/>
          <p:nvPr/>
        </p:nvSpPr>
        <p:spPr>
          <a:xfrm>
            <a:off x="5524805" y="3877056"/>
            <a:ext cx="133411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kern="0" spc="75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STEP 02</a:t>
            </a:r>
            <a:endParaRPr lang="en-US" sz="1000" dirty="0"/>
          </a:p>
        </p:txBody>
      </p:sp>
      <p:sp>
        <p:nvSpPr>
          <p:cNvPr id="32" name="Text 24"/>
          <p:cNvSpPr txBox="1"/>
          <p:nvPr/>
        </p:nvSpPr>
        <p:spPr>
          <a:xfrm>
            <a:off x="4858207" y="4381805"/>
            <a:ext cx="2667305" cy="7626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5200" dirty="0">
                <a:solidFill>
                  <a:srgbClr val="000000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🖥️</a:t>
            </a:r>
            <a:endParaRPr lang="en-US" sz="5200" dirty="0"/>
          </a:p>
        </p:txBody>
      </p:sp>
      <p:sp>
        <p:nvSpPr>
          <p:cNvPr id="33" name="Text 25"/>
          <p:cNvSpPr txBox="1"/>
          <p:nvPr/>
        </p:nvSpPr>
        <p:spPr>
          <a:xfrm>
            <a:off x="4858207" y="5286146"/>
            <a:ext cx="266730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kern="0" spc="-22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통합관제 서버</a:t>
            </a:r>
            <a:endParaRPr lang="en-US" sz="1600" dirty="0"/>
          </a:p>
        </p:txBody>
      </p:sp>
      <p:sp>
        <p:nvSpPr>
          <p:cNvPr id="34" name="Text 26"/>
          <p:cNvSpPr txBox="1"/>
          <p:nvPr/>
        </p:nvSpPr>
        <p:spPr>
          <a:xfrm>
            <a:off x="4858207" y="5647334"/>
            <a:ext cx="2667305" cy="496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575"/>
              </a:lnSpc>
              <a:buNone/>
            </a:pPr>
            <a:r>
              <a:rPr lang="en-US" sz="10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센서 수신·상황 판단</a:t>
            </a:r>
            <a:endParaRPr lang="en-US" sz="1000" dirty="0"/>
          </a:p>
          <a:p>
            <a:pPr marL="0" indent="0" algn="ctr">
              <a:lnSpc>
                <a:spcPts val="1575"/>
              </a:lnSpc>
              <a:buNone/>
            </a:pPr>
            <a:r>
              <a:rPr lang="en-US" sz="10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자동/수동 명령 발신</a:t>
            </a:r>
            <a:endParaRPr lang="en-US" sz="1000" dirty="0"/>
          </a:p>
        </p:txBody>
      </p:sp>
      <p:sp>
        <p:nvSpPr>
          <p:cNvPr id="35" name="Text 27"/>
          <p:cNvSpPr txBox="1"/>
          <p:nvPr/>
        </p:nvSpPr>
        <p:spPr>
          <a:xfrm>
            <a:off x="7619695" y="4667098"/>
            <a:ext cx="571500" cy="571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3900" b="1" dirty="0">
                <a:solidFill>
                  <a:srgbClr val="FF6B1A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▶</a:t>
            </a:r>
            <a:endParaRPr lang="en-US" sz="3900" dirty="0"/>
          </a:p>
        </p:txBody>
      </p:sp>
      <p:sp>
        <p:nvSpPr>
          <p:cNvPr id="36" name="Text 28"/>
          <p:cNvSpPr txBox="1"/>
          <p:nvPr/>
        </p:nvSpPr>
        <p:spPr>
          <a:xfrm>
            <a:off x="8953805" y="3877056"/>
            <a:ext cx="133411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kern="0" spc="75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STEP 03</a:t>
            </a:r>
            <a:endParaRPr lang="en-US" sz="1000" dirty="0"/>
          </a:p>
        </p:txBody>
      </p:sp>
      <p:sp>
        <p:nvSpPr>
          <p:cNvPr id="37" name="Text 29"/>
          <p:cNvSpPr txBox="1"/>
          <p:nvPr/>
        </p:nvSpPr>
        <p:spPr>
          <a:xfrm>
            <a:off x="8287207" y="4381805"/>
            <a:ext cx="2667305" cy="7626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5200" dirty="0">
                <a:solidFill>
                  <a:srgbClr val="000000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📹</a:t>
            </a:r>
            <a:endParaRPr lang="en-US" sz="5200" dirty="0"/>
          </a:p>
        </p:txBody>
      </p:sp>
      <p:sp>
        <p:nvSpPr>
          <p:cNvPr id="38" name="Text 30"/>
          <p:cNvSpPr txBox="1"/>
          <p:nvPr/>
        </p:nvSpPr>
        <p:spPr>
          <a:xfrm>
            <a:off x="8287207" y="5286146"/>
            <a:ext cx="266730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kern="0" spc="-22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CCTV 원격 확인</a:t>
            </a:r>
            <a:endParaRPr lang="en-US" sz="1600" dirty="0"/>
          </a:p>
        </p:txBody>
      </p:sp>
      <p:sp>
        <p:nvSpPr>
          <p:cNvPr id="39" name="Text 31"/>
          <p:cNvSpPr txBox="1"/>
          <p:nvPr/>
        </p:nvSpPr>
        <p:spPr>
          <a:xfrm>
            <a:off x="8287207" y="5647334"/>
            <a:ext cx="2667305" cy="496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575"/>
              </a:lnSpc>
              <a:buNone/>
            </a:pPr>
            <a:r>
              <a:rPr lang="en-US" sz="10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상황실 실시간 영상</a:t>
            </a:r>
            <a:endParaRPr lang="en-US" sz="1000" dirty="0"/>
          </a:p>
          <a:p>
            <a:pPr marL="0" indent="0" algn="ctr">
              <a:lnSpc>
                <a:spcPts val="1575"/>
              </a:lnSpc>
              <a:buNone/>
            </a:pPr>
            <a:r>
              <a:rPr lang="en-US" sz="10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담당자 최종 판단</a:t>
            </a:r>
            <a:endParaRPr lang="en-US" sz="1000" dirty="0"/>
          </a:p>
        </p:txBody>
      </p:sp>
      <p:sp>
        <p:nvSpPr>
          <p:cNvPr id="40" name="Text 32"/>
          <p:cNvSpPr txBox="1"/>
          <p:nvPr/>
        </p:nvSpPr>
        <p:spPr>
          <a:xfrm>
            <a:off x="11048695" y="4667098"/>
            <a:ext cx="571500" cy="571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3900" b="1" dirty="0">
                <a:solidFill>
                  <a:srgbClr val="FF6B1A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▶</a:t>
            </a:r>
            <a:endParaRPr lang="en-US" sz="3900" dirty="0"/>
          </a:p>
        </p:txBody>
      </p:sp>
      <p:sp>
        <p:nvSpPr>
          <p:cNvPr id="41" name="Text 33"/>
          <p:cNvSpPr txBox="1"/>
          <p:nvPr/>
        </p:nvSpPr>
        <p:spPr>
          <a:xfrm>
            <a:off x="12382805" y="3877056"/>
            <a:ext cx="133411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kern="0" spc="75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STEP 04</a:t>
            </a:r>
            <a:endParaRPr lang="en-US" sz="1000" dirty="0"/>
          </a:p>
        </p:txBody>
      </p:sp>
      <p:sp>
        <p:nvSpPr>
          <p:cNvPr id="42" name="Text 34"/>
          <p:cNvSpPr txBox="1"/>
          <p:nvPr/>
        </p:nvSpPr>
        <p:spPr>
          <a:xfrm>
            <a:off x="11716207" y="4381805"/>
            <a:ext cx="2667305" cy="7626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5200" dirty="0">
                <a:solidFill>
                  <a:srgbClr val="000000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🚧</a:t>
            </a:r>
            <a:endParaRPr lang="en-US" sz="5200" dirty="0"/>
          </a:p>
        </p:txBody>
      </p:sp>
      <p:sp>
        <p:nvSpPr>
          <p:cNvPr id="43" name="Text 35"/>
          <p:cNvSpPr txBox="1"/>
          <p:nvPr/>
        </p:nvSpPr>
        <p:spPr>
          <a:xfrm>
            <a:off x="11716207" y="5286146"/>
            <a:ext cx="266730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kern="0" spc="-22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자동 차단기 작동</a:t>
            </a:r>
            <a:endParaRPr lang="en-US" sz="1600" dirty="0"/>
          </a:p>
        </p:txBody>
      </p:sp>
      <p:sp>
        <p:nvSpPr>
          <p:cNvPr id="44" name="Text 36"/>
          <p:cNvSpPr txBox="1"/>
          <p:nvPr/>
        </p:nvSpPr>
        <p:spPr>
          <a:xfrm>
            <a:off x="11716207" y="5647334"/>
            <a:ext cx="2667305" cy="496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575"/>
              </a:lnSpc>
              <a:buNone/>
            </a:pPr>
            <a:r>
              <a:rPr lang="en-US" sz="10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보행자·차량 안전차단</a:t>
            </a:r>
            <a:endParaRPr lang="en-US" sz="1000" dirty="0"/>
          </a:p>
          <a:p>
            <a:pPr marL="0" indent="0" algn="ctr">
              <a:lnSpc>
                <a:spcPts val="1575"/>
              </a:lnSpc>
              <a:buNone/>
            </a:pPr>
            <a:r>
              <a:rPr lang="en-US" sz="10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수동 개폐 병행 가능</a:t>
            </a:r>
            <a:endParaRPr lang="en-US" sz="1000" dirty="0"/>
          </a:p>
        </p:txBody>
      </p:sp>
      <p:sp>
        <p:nvSpPr>
          <p:cNvPr id="45" name="Text 37"/>
          <p:cNvSpPr txBox="1"/>
          <p:nvPr/>
        </p:nvSpPr>
        <p:spPr>
          <a:xfrm>
            <a:off x="14477695" y="4667098"/>
            <a:ext cx="571500" cy="571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3900" b="1" dirty="0">
                <a:solidFill>
                  <a:srgbClr val="FF6B1A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▶</a:t>
            </a:r>
            <a:endParaRPr lang="en-US" sz="3900" dirty="0"/>
          </a:p>
        </p:txBody>
      </p:sp>
      <p:sp>
        <p:nvSpPr>
          <p:cNvPr id="46" name="Text 38"/>
          <p:cNvSpPr txBox="1"/>
          <p:nvPr/>
        </p:nvSpPr>
        <p:spPr>
          <a:xfrm>
            <a:off x="15430500" y="3877056"/>
            <a:ext cx="152430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kern="0" spc="75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STEP 05</a:t>
            </a:r>
            <a:endParaRPr lang="en-US" sz="1000" dirty="0"/>
          </a:p>
        </p:txBody>
      </p:sp>
      <p:sp>
        <p:nvSpPr>
          <p:cNvPr id="47" name="Text 39"/>
          <p:cNvSpPr txBox="1"/>
          <p:nvPr/>
        </p:nvSpPr>
        <p:spPr>
          <a:xfrm>
            <a:off x="15145207" y="4381805"/>
            <a:ext cx="2095805" cy="7626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5200" dirty="0">
                <a:solidFill>
                  <a:srgbClr val="000000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🚨</a:t>
            </a:r>
            <a:endParaRPr lang="en-US" sz="5200" dirty="0"/>
          </a:p>
        </p:txBody>
      </p:sp>
      <p:sp>
        <p:nvSpPr>
          <p:cNvPr id="48" name="Text 40"/>
          <p:cNvSpPr txBox="1"/>
          <p:nvPr/>
        </p:nvSpPr>
        <p:spPr>
          <a:xfrm>
            <a:off x="15145207" y="5286146"/>
            <a:ext cx="209580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kern="0" spc="-22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경보 발령</a:t>
            </a:r>
            <a:endParaRPr lang="en-US" sz="1500" dirty="0"/>
          </a:p>
        </p:txBody>
      </p:sp>
      <p:sp>
        <p:nvSpPr>
          <p:cNvPr id="49" name="Text 41"/>
          <p:cNvSpPr txBox="1"/>
          <p:nvPr/>
        </p:nvSpPr>
        <p:spPr>
          <a:xfrm>
            <a:off x="15145207" y="5647334"/>
            <a:ext cx="2095805" cy="496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575"/>
              </a:lnSpc>
              <a:buNone/>
            </a:pPr>
            <a:r>
              <a:rPr lang="en-US" sz="10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경광등·전광판</a:t>
            </a:r>
            <a:endParaRPr lang="en-US" sz="1000" dirty="0"/>
          </a:p>
          <a:p>
            <a:pPr marL="0" indent="0" algn="ctr">
              <a:lnSpc>
                <a:spcPts val="1575"/>
              </a:lnSpc>
              <a:buNone/>
            </a:pPr>
            <a:r>
              <a:rPr lang="en-US" sz="10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안내방송 동시</a:t>
            </a:r>
            <a:endParaRPr lang="en-US" sz="1000" dirty="0"/>
          </a:p>
        </p:txBody>
      </p:sp>
      <p:sp>
        <p:nvSpPr>
          <p:cNvPr id="50" name="Text 42"/>
          <p:cNvSpPr txBox="1"/>
          <p:nvPr/>
        </p:nvSpPr>
        <p:spPr>
          <a:xfrm>
            <a:off x="952805" y="6858000"/>
            <a:ext cx="7620610" cy="4197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b="1" kern="0" spc="-37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4대 필수 장비 구성</a:t>
            </a:r>
            <a:endParaRPr lang="en-US" sz="1900" dirty="0"/>
          </a:p>
        </p:txBody>
      </p:sp>
      <p:sp>
        <p:nvSpPr>
          <p:cNvPr id="51" name="Text 43"/>
          <p:cNvSpPr txBox="1"/>
          <p:nvPr/>
        </p:nvSpPr>
        <p:spPr>
          <a:xfrm>
            <a:off x="1238098" y="7619695"/>
            <a:ext cx="3381451" cy="3813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2500" dirty="0">
                <a:solidFill>
                  <a:srgbClr val="000000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🚨</a:t>
            </a:r>
            <a:endParaRPr lang="en-US" sz="2500" dirty="0"/>
          </a:p>
        </p:txBody>
      </p:sp>
      <p:sp>
        <p:nvSpPr>
          <p:cNvPr id="52" name="Text 44"/>
          <p:cNvSpPr txBox="1"/>
          <p:nvPr/>
        </p:nvSpPr>
        <p:spPr>
          <a:xfrm>
            <a:off x="1238098" y="8058607"/>
            <a:ext cx="3381451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경고방송 시스템</a:t>
            </a:r>
            <a:endParaRPr lang="en-US" sz="1500" dirty="0"/>
          </a:p>
        </p:txBody>
      </p:sp>
      <p:sp>
        <p:nvSpPr>
          <p:cNvPr id="53" name="Text 45"/>
          <p:cNvSpPr txBox="1"/>
          <p:nvPr/>
        </p:nvSpPr>
        <p:spPr>
          <a:xfrm>
            <a:off x="1238098" y="8304581"/>
            <a:ext cx="3381451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경광등 · 스피커</a:t>
            </a:r>
            <a:endParaRPr lang="en-US" sz="1000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0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경고음원 방송 · 관리자 수동방송</a:t>
            </a:r>
            <a:endParaRPr lang="en-US" sz="1000" dirty="0"/>
          </a:p>
        </p:txBody>
      </p:sp>
      <p:sp>
        <p:nvSpPr>
          <p:cNvPr id="54" name="Text 46"/>
          <p:cNvSpPr txBox="1"/>
          <p:nvPr/>
        </p:nvSpPr>
        <p:spPr>
          <a:xfrm>
            <a:off x="5381244" y="7619695"/>
            <a:ext cx="3381451" cy="3813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2500" dirty="0">
                <a:solidFill>
                  <a:srgbClr val="000000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🚧</a:t>
            </a:r>
            <a:endParaRPr lang="en-US" sz="2500" dirty="0"/>
          </a:p>
        </p:txBody>
      </p:sp>
      <p:sp>
        <p:nvSpPr>
          <p:cNvPr id="55" name="Text 47"/>
          <p:cNvSpPr txBox="1"/>
          <p:nvPr/>
        </p:nvSpPr>
        <p:spPr>
          <a:xfrm>
            <a:off x="5381244" y="8058607"/>
            <a:ext cx="3381451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안전 차단기</a:t>
            </a:r>
            <a:endParaRPr lang="en-US" sz="1500" dirty="0"/>
          </a:p>
        </p:txBody>
      </p:sp>
      <p:sp>
        <p:nvSpPr>
          <p:cNvPr id="56" name="Text 48"/>
          <p:cNvSpPr txBox="1"/>
          <p:nvPr/>
        </p:nvSpPr>
        <p:spPr>
          <a:xfrm>
            <a:off x="5381244" y="8304581"/>
            <a:ext cx="3381451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보행자·차량 자동 차단</a:t>
            </a:r>
            <a:endParaRPr lang="en-US" sz="1000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0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관리자 수동 개폐 기능</a:t>
            </a:r>
            <a:endParaRPr lang="en-US" sz="1000" dirty="0"/>
          </a:p>
        </p:txBody>
      </p:sp>
      <p:sp>
        <p:nvSpPr>
          <p:cNvPr id="57" name="Text 49"/>
          <p:cNvSpPr txBox="1"/>
          <p:nvPr/>
        </p:nvSpPr>
        <p:spPr>
          <a:xfrm>
            <a:off x="9525305" y="7619695"/>
            <a:ext cx="3381451" cy="3813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2500" dirty="0">
                <a:solidFill>
                  <a:srgbClr val="000000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📺</a:t>
            </a:r>
            <a:endParaRPr lang="en-US" sz="2500" dirty="0"/>
          </a:p>
        </p:txBody>
      </p:sp>
      <p:sp>
        <p:nvSpPr>
          <p:cNvPr id="58" name="Text 50"/>
          <p:cNvSpPr txBox="1"/>
          <p:nvPr/>
        </p:nvSpPr>
        <p:spPr>
          <a:xfrm>
            <a:off x="9525305" y="8058607"/>
            <a:ext cx="3381451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전광판 (VMS)</a:t>
            </a:r>
            <a:endParaRPr lang="en-US" sz="1500" dirty="0"/>
          </a:p>
        </p:txBody>
      </p:sp>
      <p:sp>
        <p:nvSpPr>
          <p:cNvPr id="59" name="Text 51"/>
          <p:cNvSpPr txBox="1"/>
          <p:nvPr/>
        </p:nvSpPr>
        <p:spPr>
          <a:xfrm>
            <a:off x="9525305" y="8304581"/>
            <a:ext cx="3381451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평시 안내정보 표출</a:t>
            </a:r>
            <a:endParaRPr lang="en-US" sz="1000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0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침수 시 진입 경고 표출</a:t>
            </a:r>
            <a:endParaRPr lang="en-US" sz="1000" dirty="0"/>
          </a:p>
        </p:txBody>
      </p:sp>
      <p:sp>
        <p:nvSpPr>
          <p:cNvPr id="60" name="Text 52"/>
          <p:cNvSpPr txBox="1"/>
          <p:nvPr/>
        </p:nvSpPr>
        <p:spPr>
          <a:xfrm>
            <a:off x="13668451" y="7619695"/>
            <a:ext cx="3381451" cy="3813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2500" dirty="0">
                <a:solidFill>
                  <a:srgbClr val="000000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📹</a:t>
            </a:r>
            <a:endParaRPr lang="en-US" sz="2500" dirty="0"/>
          </a:p>
        </p:txBody>
      </p:sp>
      <p:sp>
        <p:nvSpPr>
          <p:cNvPr id="61" name="Text 53"/>
          <p:cNvSpPr txBox="1"/>
          <p:nvPr/>
        </p:nvSpPr>
        <p:spPr>
          <a:xfrm>
            <a:off x="13668451" y="8058607"/>
            <a:ext cx="3381451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모니터링 CCTV</a:t>
            </a:r>
            <a:endParaRPr lang="en-US" sz="1500" dirty="0"/>
          </a:p>
        </p:txBody>
      </p:sp>
      <p:sp>
        <p:nvSpPr>
          <p:cNvPr id="62" name="Text 54"/>
          <p:cNvSpPr txBox="1"/>
          <p:nvPr/>
        </p:nvSpPr>
        <p:spPr>
          <a:xfrm>
            <a:off x="13668451" y="8304581"/>
            <a:ext cx="3381451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차단기 작동상태 확인</a:t>
            </a:r>
            <a:endParaRPr lang="en-US" sz="1000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0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보행자 출입 여부 모니터링</a:t>
            </a:r>
            <a:endParaRPr lang="en-US" sz="1000" dirty="0"/>
          </a:p>
        </p:txBody>
      </p:sp>
      <p:sp>
        <p:nvSpPr>
          <p:cNvPr id="63" name="Text 55"/>
          <p:cNvSpPr txBox="1"/>
          <p:nvPr/>
        </p:nvSpPr>
        <p:spPr>
          <a:xfrm>
            <a:off x="952805" y="9430207"/>
            <a:ext cx="16383305" cy="3813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kern="0" spc="-22" dirty="0">
                <a:solidFill>
                  <a:srgbClr val="FF6B1A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특허 제10-2355534호</a:t>
            </a:r>
            <a:r>
              <a:rPr lang="en-US" sz="1500" b="1" kern="0" spc="-22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 "진출입로 차단장치" 기반 · GIS E-Map · LDMS 대시보드 · 실시간 장비현황 · 차단기 그룹제어</a:t>
            </a:r>
            <a:endParaRPr lang="en-US" sz="1500" dirty="0"/>
          </a:p>
        </p:txBody>
      </p:sp>
      <p:sp>
        <p:nvSpPr>
          <p:cNvPr id="64" name="Text 56"/>
          <p:cNvSpPr txBox="1"/>
          <p:nvPr/>
        </p:nvSpPr>
        <p:spPr>
          <a:xfrm>
            <a:off x="952805" y="10049256"/>
            <a:ext cx="1905610" cy="1911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150" dirty="0">
                <a:solidFill>
                  <a:srgbClr val="94A3B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15 / 22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gen-dedup-8c56678a34d35944af99743994c4ea56.png"/>
          <p:cNvPicPr>
            <a:picLocks noChangeAspect="1"/>
          </p:cNvPicPr>
          <p:nvPr/>
        </p:nvPicPr>
        <p:blipFill>
          <a:blip r:embed="rId3"/>
          <a:srcRect l="-201" r="-201"/>
          <a:stretch/>
        </p:blipFill>
        <p:spPr>
          <a:xfrm>
            <a:off x="0" y="0"/>
            <a:ext cx="18288000" cy="75895"/>
          </a:xfrm>
          <a:prstGeom prst="rect">
            <a:avLst/>
          </a:prstGeom>
        </p:spPr>
      </p:pic>
      <p:pic>
        <p:nvPicPr>
          <p:cNvPr id="3" name="Image 1" descr="gen-dedup-65a5059a837f5d41da024890d7e10814.png"/>
          <p:cNvPicPr>
            <a:picLocks noChangeAspect="1"/>
          </p:cNvPicPr>
          <p:nvPr/>
        </p:nvPicPr>
        <p:blipFill>
          <a:blip r:embed="rId4"/>
          <a:srcRect l="-21" r="-21"/>
          <a:stretch/>
        </p:blipFill>
        <p:spPr>
          <a:xfrm>
            <a:off x="952805" y="2286000"/>
            <a:ext cx="16383305" cy="761695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52805" y="3762756"/>
            <a:ext cx="8572500" cy="5286146"/>
          </a:xfrm>
          <a:prstGeom prst="roundRect">
            <a:avLst>
              <a:gd name="adj" fmla="val 2889"/>
            </a:avLst>
          </a:prstGeom>
          <a:solidFill>
            <a:srgbClr val="FFFFFF"/>
          </a:solidFill>
          <a:ln w="25400">
            <a:solidFill>
              <a:srgbClr val="E2E7EE"/>
            </a:solidFill>
            <a:prstDash val="solid"/>
          </a:ln>
        </p:spPr>
      </p:sp>
      <p:sp>
        <p:nvSpPr>
          <p:cNvPr id="6" name="Shape 1"/>
          <p:cNvSpPr/>
          <p:nvPr/>
        </p:nvSpPr>
        <p:spPr>
          <a:xfrm>
            <a:off x="9715500" y="3762756"/>
            <a:ext cx="7619695" cy="5286146"/>
          </a:xfrm>
          <a:prstGeom prst="roundRect">
            <a:avLst>
              <a:gd name="adj" fmla="val 2889"/>
            </a:avLst>
          </a:prstGeom>
          <a:solidFill>
            <a:srgbClr val="FFFFFF"/>
          </a:solidFill>
          <a:ln w="25400">
            <a:solidFill>
              <a:srgbClr val="E2E7EE"/>
            </a:solidFill>
            <a:prstDash val="solid"/>
          </a:ln>
        </p:spPr>
      </p:sp>
      <p:pic>
        <p:nvPicPr>
          <p:cNvPr id="7" name="Image 3" descr="gen-dedup-5fc0f3af5c0b98edb4fdf54916c7293e.jpg"/>
          <p:cNvPicPr>
            <a:picLocks noChangeAspect="1"/>
          </p:cNvPicPr>
          <p:nvPr/>
        </p:nvPicPr>
        <p:blipFill>
          <a:blip r:embed="rId5"/>
          <a:srcRect t="-7724" b="-7724"/>
          <a:stretch/>
        </p:blipFill>
        <p:spPr>
          <a:xfrm>
            <a:off x="9734702" y="3781044"/>
            <a:ext cx="7582205" cy="5248656"/>
          </a:xfrm>
          <a:prstGeom prst="rect">
            <a:avLst/>
          </a:prstGeom>
        </p:spPr>
      </p:pic>
      <p:pic>
        <p:nvPicPr>
          <p:cNvPr id="8" name="Image 4" descr="gen-dedup-c5e942fda068169a497687eefa832b88.png"/>
          <p:cNvPicPr>
            <a:picLocks noChangeAspect="1"/>
          </p:cNvPicPr>
          <p:nvPr/>
        </p:nvPicPr>
        <p:blipFill>
          <a:blip r:embed="rId6"/>
          <a:srcRect l="-12" r="-12"/>
          <a:stretch/>
        </p:blipFill>
        <p:spPr>
          <a:xfrm>
            <a:off x="952805" y="9239098"/>
            <a:ext cx="16383305" cy="666598"/>
          </a:xfrm>
          <a:prstGeom prst="rect">
            <a:avLst/>
          </a:prstGeom>
        </p:spPr>
      </p:pic>
      <p:sp>
        <p:nvSpPr>
          <p:cNvPr id="9" name="Text 2"/>
          <p:cNvSpPr txBox="1"/>
          <p:nvPr/>
        </p:nvSpPr>
        <p:spPr>
          <a:xfrm>
            <a:off x="952805" y="571500"/>
            <a:ext cx="476311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kern="0" spc="300" dirty="0">
                <a:solidFill>
                  <a:srgbClr val="00A3C4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CHAPTER 05 · RIVER SYSTEM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1333195" y="2432304"/>
            <a:ext cx="15811805" cy="5971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00" kern="0" spc="-22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· 진출입 차단 시스템과 영상감시 시스템의 결합으로 </a:t>
            </a:r>
            <a:r>
              <a:rPr lang="en-US" sz="1300" b="1" kern="0" spc="-22" dirty="0">
                <a:solidFill>
                  <a:srgbClr val="FF6B1A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상황실에서 원격 차단기 운용 → 재난안전사고 예방</a:t>
            </a:r>
            <a:endParaRPr lang="en-US" sz="1300" dirty="0"/>
          </a:p>
          <a:p>
            <a:pPr marL="0" indent="0" algn="l">
              <a:lnSpc>
                <a:spcPts val="2025"/>
              </a:lnSpc>
              <a:buNone/>
            </a:pPr>
            <a:r>
              <a:rPr lang="en-US" sz="1300" kern="0" spc="-22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· 현장상황 및 예산에 따른 </a:t>
            </a:r>
            <a:r>
              <a:rPr lang="en-US" sz="1300" b="1" kern="0" spc="-22" dirty="0">
                <a:solidFill>
                  <a:srgbClr val="FF6B1A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유연한 장비 추천</a:t>
            </a:r>
            <a:r>
              <a:rPr lang="en-US" sz="1300" kern="0" spc="-22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으로 시스템 구성 제안 가능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952805" y="3286354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4000"/>
              </a:lnSpc>
              <a:buNone/>
            </a:pPr>
            <a:r>
              <a:rPr lang="en-US" sz="1000" b="1" kern="0" spc="-22" dirty="0">
                <a:solidFill>
                  <a:srgbClr val="FFFFFF"/>
                </a:solidFill>
                <a:highlight>
                  <a:srgbClr val="FF6B1A"/>
                </a:highlight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 STEP A </a:t>
            </a:r>
            <a:r>
              <a:rPr lang="en-US" sz="1500" b="1" kern="0" spc="-22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주요 장비 (Product)</a:t>
            </a:r>
            <a:endParaRPr lang="en-US" sz="1500" dirty="0"/>
          </a:p>
        </p:txBody>
      </p:sp>
      <p:sp>
        <p:nvSpPr>
          <p:cNvPr id="14" name="Text 7"/>
          <p:cNvSpPr txBox="1"/>
          <p:nvPr/>
        </p:nvSpPr>
        <p:spPr>
          <a:xfrm>
            <a:off x="9715500" y="3286354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4000"/>
              </a:lnSpc>
              <a:buNone/>
            </a:pPr>
            <a:r>
              <a:rPr lang="en-US" sz="1000" b="1" kern="0" spc="-22" dirty="0">
                <a:solidFill>
                  <a:srgbClr val="FFFFFF"/>
                </a:solidFill>
                <a:highlight>
                  <a:srgbClr val="00A3C4"/>
                </a:highlight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 STEP B </a:t>
            </a:r>
            <a:r>
              <a:rPr lang="en-US" sz="1500" b="1" kern="0" spc="-22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시스템 구성도 (Topology)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1333195" y="9391802"/>
            <a:ext cx="15811805" cy="4197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kern="0" spc="-22" dirty="0">
                <a:solidFill>
                  <a:srgbClr val="FF8A47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현장장비</a:t>
            </a:r>
            <a:r>
              <a:rPr lang="en-US" sz="1200" b="1" kern="0" spc="-22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 CCTV · 네트워크 스위치 · 보행자 안전차단기 · 초음파 수위센서 · 경광등/스피커 · 전광판 | </a:t>
            </a:r>
            <a:r>
              <a:rPr lang="en-US" sz="1200" b="1" kern="0" spc="-22" dirty="0">
                <a:solidFill>
                  <a:srgbClr val="4DD9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재난상황실</a:t>
            </a:r>
            <a:r>
              <a:rPr lang="en-US" sz="1200" b="1" kern="0" spc="-22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 F/W · 행정망 · 연계/운용 서버 · 통합관제센터(CMS) · 수위 수집 서버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952805" y="10049256"/>
            <a:ext cx="1905610" cy="1911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150" dirty="0">
                <a:solidFill>
                  <a:srgbClr val="94A3B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16 / 22</a:t>
            </a:r>
            <a:endParaRPr lang="en-US" sz="1000" dirty="0"/>
          </a:p>
        </p:txBody>
      </p:sp>
      <p:sp>
        <p:nvSpPr>
          <p:cNvPr id="17" name="Text 15">
            <a:extLst>
              <a:ext uri="{FF2B5EF4-FFF2-40B4-BE49-F238E27FC236}">
                <a16:creationId xmlns:a16="http://schemas.microsoft.com/office/drawing/2014/main" id="{837A55CA-ABA5-E1E7-01FC-92BE6CA1D10D}"/>
              </a:ext>
            </a:extLst>
          </p:cNvPr>
          <p:cNvSpPr txBox="1"/>
          <p:nvPr/>
        </p:nvSpPr>
        <p:spPr>
          <a:xfrm>
            <a:off x="952805" y="933602"/>
            <a:ext cx="13335610" cy="7626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ko-KR" altLang="en-US" sz="4300" b="1" kern="0" spc="-112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장비</a:t>
            </a:r>
            <a:r>
              <a:rPr lang="en-US" sz="4300" b="1" kern="0" spc="-112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 </a:t>
            </a:r>
            <a:r>
              <a:rPr lang="en-US" sz="4300" b="1" kern="0" spc="-112" dirty="0" err="1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구성도</a:t>
            </a:r>
            <a:r>
              <a:rPr lang="en-US" sz="4300" b="1" kern="0" spc="-112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 – </a:t>
            </a:r>
            <a:r>
              <a:rPr lang="ko-KR" altLang="en-US" sz="4300" b="1" kern="0" spc="-112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현장시스템 </a:t>
            </a:r>
            <a:r>
              <a:rPr lang="en-US" altLang="ko-KR" sz="4300" b="1" kern="0" spc="-112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(CCTV / </a:t>
            </a:r>
            <a:r>
              <a:rPr lang="ko-KR" altLang="en-US" sz="4300" b="1" kern="0" spc="-112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서버</a:t>
            </a:r>
            <a:r>
              <a:rPr lang="en-US" altLang="ko-KR" sz="4300" b="1" kern="0" spc="-112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)</a:t>
            </a:r>
            <a:endParaRPr lang="en-US" sz="4300" dirty="0"/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CD36DDE1-93A7-7A9A-67DC-EDDA15B09340}"/>
              </a:ext>
            </a:extLst>
          </p:cNvPr>
          <p:cNvSpPr txBox="1"/>
          <p:nvPr/>
        </p:nvSpPr>
        <p:spPr>
          <a:xfrm>
            <a:off x="952805" y="1714500"/>
            <a:ext cx="14287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ko-KR" altLang="en-US" sz="1600" kern="0" spc="-22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현장에 맞게 설계</a:t>
            </a:r>
            <a:r>
              <a:rPr lang="en-US" altLang="ko-KR" sz="1600" kern="0" spc="-22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. </a:t>
            </a:r>
            <a:r>
              <a:rPr lang="ko-KR" altLang="en-US" sz="1600" kern="0" spc="-22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주요장비 및 시스템 구성도</a:t>
            </a:r>
            <a:endParaRPr lang="en-US" sz="1600" dirty="0"/>
          </a:p>
        </p:txBody>
      </p:sp>
      <p:pic>
        <p:nvPicPr>
          <p:cNvPr id="20" name="그림 19">
            <a:extLst>
              <a:ext uri="{FF2B5EF4-FFF2-40B4-BE49-F238E27FC236}">
                <a16:creationId xmlns:a16="http://schemas.microsoft.com/office/drawing/2014/main" id="{0C428037-6A13-B0B4-E269-9124C9BB481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4090" y="3819451"/>
            <a:ext cx="8447570" cy="521025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gen-dedup-8c56678a34d35944af99743994c4ea56.png"/>
          <p:cNvPicPr>
            <a:picLocks noChangeAspect="1"/>
          </p:cNvPicPr>
          <p:nvPr/>
        </p:nvPicPr>
        <p:blipFill>
          <a:blip r:embed="rId3"/>
          <a:srcRect l="-201" r="-201"/>
          <a:stretch/>
        </p:blipFill>
        <p:spPr>
          <a:xfrm>
            <a:off x="0" y="0"/>
            <a:ext cx="18288000" cy="75895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952805" y="3238805"/>
            <a:ext cx="4190695" cy="3810305"/>
          </a:xfrm>
          <a:prstGeom prst="roundRect">
            <a:avLst>
              <a:gd name="adj" fmla="val 4008"/>
            </a:avLst>
          </a:prstGeom>
          <a:solidFill>
            <a:srgbClr val="FFFFFF"/>
          </a:solidFill>
          <a:ln w="25400">
            <a:solidFill>
              <a:srgbClr val="E2E7EE"/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6096305" y="3238805"/>
            <a:ext cx="4190695" cy="3810305"/>
          </a:xfrm>
          <a:prstGeom prst="roundRect">
            <a:avLst>
              <a:gd name="adj" fmla="val 4008"/>
            </a:avLst>
          </a:prstGeom>
          <a:solidFill>
            <a:srgbClr val="FFFFFF"/>
          </a:solidFill>
          <a:ln w="38100">
            <a:solidFill>
              <a:srgbClr val="00A3C4"/>
            </a:solidFill>
            <a:prstDash val="solid"/>
          </a:ln>
        </p:spPr>
      </p:sp>
      <p:pic>
        <p:nvPicPr>
          <p:cNvPr id="5" name="Image 1" descr="gen-dedup-df3bfdea63af598dfdf356f0447a7e0b.png"/>
          <p:cNvPicPr>
            <a:picLocks noChangeAspect="1"/>
          </p:cNvPicPr>
          <p:nvPr/>
        </p:nvPicPr>
        <p:blipFill>
          <a:blip r:embed="rId4"/>
          <a:srcRect t="-2" b="-2"/>
          <a:stretch/>
        </p:blipFill>
        <p:spPr>
          <a:xfrm>
            <a:off x="10668305" y="3238805"/>
            <a:ext cx="6667805" cy="3810305"/>
          </a:xfrm>
          <a:prstGeom prst="rect">
            <a:avLst/>
          </a:prstGeom>
        </p:spPr>
      </p:pic>
      <p:pic>
        <p:nvPicPr>
          <p:cNvPr id="6" name="Image 2" descr="gen-dedup-492d5c5dcfea8e222449e1ea8894e32e.png"/>
          <p:cNvPicPr>
            <a:picLocks noChangeAspect="1"/>
          </p:cNvPicPr>
          <p:nvPr/>
        </p:nvPicPr>
        <p:blipFill>
          <a:blip r:embed="rId5"/>
          <a:srcRect l="-5" r="-5"/>
          <a:stretch/>
        </p:blipFill>
        <p:spPr>
          <a:xfrm>
            <a:off x="952805" y="7334402"/>
            <a:ext cx="16383305" cy="1809598"/>
          </a:xfrm>
          <a:prstGeom prst="rect">
            <a:avLst/>
          </a:prstGeom>
        </p:spPr>
      </p:pic>
      <p:pic>
        <p:nvPicPr>
          <p:cNvPr id="7" name="Image 3" descr="gen-dedup-0d5883dfe98b95c1f31170d544fe0675.png"/>
          <p:cNvPicPr>
            <a:picLocks noChangeAspect="1"/>
          </p:cNvPicPr>
          <p:nvPr/>
        </p:nvPicPr>
        <p:blipFill>
          <a:blip r:embed="rId6"/>
          <a:srcRect t="-4" b="-4"/>
          <a:stretch/>
        </p:blipFill>
        <p:spPr>
          <a:xfrm>
            <a:off x="952805" y="3238805"/>
            <a:ext cx="4190695" cy="571500"/>
          </a:xfrm>
          <a:prstGeom prst="rect">
            <a:avLst/>
          </a:prstGeom>
        </p:spPr>
      </p:pic>
      <p:pic>
        <p:nvPicPr>
          <p:cNvPr id="8" name="Image 4" descr="gen-dedup-47ac4c1690cf428e3fbd4e0f05661d07.png"/>
          <p:cNvPicPr>
            <a:picLocks noChangeAspect="1"/>
          </p:cNvPicPr>
          <p:nvPr/>
        </p:nvPicPr>
        <p:blipFill>
          <a:blip r:embed="rId7"/>
          <a:srcRect t="-4" b="-4"/>
          <a:stretch/>
        </p:blipFill>
        <p:spPr>
          <a:xfrm>
            <a:off x="6096305" y="3238805"/>
            <a:ext cx="4190695" cy="571500"/>
          </a:xfrm>
          <a:prstGeom prst="rect">
            <a:avLst/>
          </a:prstGeom>
        </p:spPr>
      </p:pic>
      <p:sp>
        <p:nvSpPr>
          <p:cNvPr id="9" name="Shape 2"/>
          <p:cNvSpPr/>
          <p:nvPr/>
        </p:nvSpPr>
        <p:spPr>
          <a:xfrm>
            <a:off x="11048695" y="4619549"/>
            <a:ext cx="1904695" cy="1714500"/>
          </a:xfrm>
          <a:prstGeom prst="roundRect">
            <a:avLst>
              <a:gd name="adj" fmla="val 5547"/>
            </a:avLst>
          </a:prstGeom>
          <a:solidFill>
            <a:srgbClr val="FFFFFF">
              <a:alpha val="8000"/>
            </a:srgbClr>
          </a:solidFill>
          <a:ln w="12700">
            <a:solidFill>
              <a:srgbClr val="FFFFFF">
                <a:alpha val="20000"/>
              </a:srgbClr>
            </a:solidFill>
            <a:prstDash val="solid"/>
          </a:ln>
        </p:spPr>
      </p:sp>
      <p:sp>
        <p:nvSpPr>
          <p:cNvPr id="10" name="Shape 3"/>
          <p:cNvSpPr/>
          <p:nvPr/>
        </p:nvSpPr>
        <p:spPr>
          <a:xfrm>
            <a:off x="13144500" y="4619549"/>
            <a:ext cx="1904695" cy="1714500"/>
          </a:xfrm>
          <a:prstGeom prst="roundRect">
            <a:avLst>
              <a:gd name="adj" fmla="val 5547"/>
            </a:avLst>
          </a:prstGeom>
          <a:solidFill>
            <a:srgbClr val="FFFFFF">
              <a:alpha val="8000"/>
            </a:srgbClr>
          </a:solidFill>
          <a:ln w="12700">
            <a:solidFill>
              <a:srgbClr val="FFFFFF">
                <a:alpha val="20000"/>
              </a:srgbClr>
            </a:solidFill>
            <a:prstDash val="solid"/>
          </a:ln>
        </p:spPr>
      </p:sp>
      <p:sp>
        <p:nvSpPr>
          <p:cNvPr id="11" name="Shape 4"/>
          <p:cNvSpPr/>
          <p:nvPr/>
        </p:nvSpPr>
        <p:spPr>
          <a:xfrm>
            <a:off x="15240305" y="4619549"/>
            <a:ext cx="1904695" cy="1714500"/>
          </a:xfrm>
          <a:prstGeom prst="roundRect">
            <a:avLst>
              <a:gd name="adj" fmla="val 5547"/>
            </a:avLst>
          </a:prstGeom>
          <a:solidFill>
            <a:srgbClr val="FFFFFF">
              <a:alpha val="8000"/>
            </a:srgbClr>
          </a:solidFill>
          <a:ln w="12700">
            <a:solidFill>
              <a:srgbClr val="FFFFFF">
                <a:alpha val="20000"/>
              </a:srgbClr>
            </a:solidFill>
            <a:prstDash val="solid"/>
          </a:ln>
        </p:spPr>
      </p:sp>
      <p:sp>
        <p:nvSpPr>
          <p:cNvPr id="12" name="Text 5"/>
          <p:cNvSpPr txBox="1"/>
          <p:nvPr/>
        </p:nvSpPr>
        <p:spPr>
          <a:xfrm>
            <a:off x="952805" y="571500"/>
            <a:ext cx="476311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kern="0" spc="300" dirty="0">
                <a:solidFill>
                  <a:srgbClr val="00A3C4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CHAPTER 05 · RIVER SYSTEM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952805" y="933602"/>
            <a:ext cx="13335610" cy="7626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4300" b="1" kern="0" spc="-112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원격 통제 &amp; GIS E-Map</a:t>
            </a:r>
            <a:endParaRPr lang="en-US" sz="4300" dirty="0"/>
          </a:p>
        </p:txBody>
      </p:sp>
      <p:sp>
        <p:nvSpPr>
          <p:cNvPr id="14" name="Text 7"/>
          <p:cNvSpPr txBox="1"/>
          <p:nvPr/>
        </p:nvSpPr>
        <p:spPr>
          <a:xfrm>
            <a:off x="952805" y="1714500"/>
            <a:ext cx="14287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kern="0" spc="-22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상황실에서 원격으로 실시간 현장 확인 · CCTV 화면 안에서 즉시 차단시스템 작동</a:t>
            </a:r>
            <a:endParaRPr lang="en-US" sz="1600" dirty="0"/>
          </a:p>
        </p:txBody>
      </p:sp>
      <p:sp>
        <p:nvSpPr>
          <p:cNvPr id="15" name="Text 8"/>
          <p:cNvSpPr txBox="1"/>
          <p:nvPr/>
        </p:nvSpPr>
        <p:spPr>
          <a:xfrm>
            <a:off x="952805" y="2667305"/>
            <a:ext cx="8572500" cy="4197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b="1" kern="0" spc="-37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기존 방식 vs. 원격 통제 방식</a:t>
            </a:r>
            <a:endParaRPr lang="en-US" sz="1900" dirty="0"/>
          </a:p>
        </p:txBody>
      </p:sp>
      <p:sp>
        <p:nvSpPr>
          <p:cNvPr id="16" name="Text 9"/>
          <p:cNvSpPr txBox="1"/>
          <p:nvPr/>
        </p:nvSpPr>
        <p:spPr>
          <a:xfrm>
            <a:off x="1238098" y="3381451"/>
            <a:ext cx="3810305" cy="305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kern="0" spc="75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AS-IS · 기존 인력 통제</a:t>
            </a:r>
            <a:endParaRPr lang="en-US" sz="1300" dirty="0"/>
          </a:p>
        </p:txBody>
      </p:sp>
      <p:sp>
        <p:nvSpPr>
          <p:cNvPr id="17" name="Text 10"/>
          <p:cNvSpPr txBox="1"/>
          <p:nvPr/>
        </p:nvSpPr>
        <p:spPr>
          <a:xfrm>
            <a:off x="1238098" y="4000500"/>
            <a:ext cx="3620110" cy="7626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5200" dirty="0">
                <a:solidFill>
                  <a:srgbClr val="000000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👷‍♀️👷</a:t>
            </a:r>
            <a:endParaRPr lang="en-US" sz="5200" dirty="0"/>
          </a:p>
        </p:txBody>
      </p:sp>
      <p:sp>
        <p:nvSpPr>
          <p:cNvPr id="18" name="Text 11"/>
          <p:cNvSpPr txBox="1"/>
          <p:nvPr/>
        </p:nvSpPr>
        <p:spPr>
          <a:xfrm>
            <a:off x="1238098" y="4953305"/>
            <a:ext cx="3620110" cy="4197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kern="0" spc="-22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현장 직접 출동 통제</a:t>
            </a:r>
            <a:endParaRPr lang="en-US" sz="1600" dirty="0"/>
          </a:p>
        </p:txBody>
      </p:sp>
      <p:sp>
        <p:nvSpPr>
          <p:cNvPr id="19" name="Text 12"/>
          <p:cNvSpPr txBox="1"/>
          <p:nvPr/>
        </p:nvSpPr>
        <p:spPr>
          <a:xfrm>
            <a:off x="1238098" y="5441594"/>
            <a:ext cx="3620110" cy="14648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913"/>
              </a:lnSpc>
              <a:buNone/>
            </a:pPr>
            <a:r>
              <a:rPr lang="en-US" sz="11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안전테이프·간이 통제로 </a:t>
            </a:r>
            <a:endParaRPr lang="en-US" sz="1100" dirty="0"/>
          </a:p>
          <a:p>
            <a:pPr marL="0" indent="0" algn="ctr">
              <a:lnSpc>
                <a:spcPts val="1913"/>
              </a:lnSpc>
              <a:buNone/>
            </a:pPr>
            <a:r>
              <a:rPr lang="en-US" sz="11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즉각적 통제·완벽한 통제력 </a:t>
            </a:r>
            <a:r>
              <a:rPr lang="en-US" sz="1100" b="1" dirty="0">
                <a:solidFill>
                  <a:srgbClr val="FF6B1A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부족</a:t>
            </a:r>
            <a:endParaRPr lang="en-US" sz="1100" dirty="0"/>
          </a:p>
          <a:p>
            <a:pPr marL="0" indent="0" algn="ctr">
              <a:lnSpc>
                <a:spcPts val="1913"/>
              </a:lnSpc>
              <a:buNone/>
            </a:pPr>
            <a:endParaRPr lang="en-US" sz="1100" dirty="0"/>
          </a:p>
          <a:p>
            <a:pPr marL="0" indent="0" algn="ctr">
              <a:lnSpc>
                <a:spcPts val="1913"/>
              </a:lnSpc>
              <a:buNone/>
            </a:pPr>
            <a:r>
              <a:rPr lang="en-US" sz="11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폭우 상황 공무원 투입 </a:t>
            </a:r>
            <a:endParaRPr lang="en-US" sz="1100" dirty="0"/>
          </a:p>
          <a:p>
            <a:pPr marL="0" indent="0" algn="ctr">
              <a:lnSpc>
                <a:spcPts val="1913"/>
              </a:lnSpc>
              <a:buNone/>
            </a:pPr>
            <a:r>
              <a:rPr lang="en-US" sz="1100" b="1" dirty="0">
                <a:solidFill>
                  <a:srgbClr val="FF6B1A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2차 사고 우려</a:t>
            </a:r>
            <a:endParaRPr lang="en-US" sz="1100" dirty="0"/>
          </a:p>
        </p:txBody>
      </p:sp>
      <p:sp>
        <p:nvSpPr>
          <p:cNvPr id="20" name="Text 13"/>
          <p:cNvSpPr txBox="1"/>
          <p:nvPr/>
        </p:nvSpPr>
        <p:spPr>
          <a:xfrm>
            <a:off x="5286146" y="4524451"/>
            <a:ext cx="667512" cy="9528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4800" b="1" dirty="0">
                <a:solidFill>
                  <a:srgbClr val="FF6B1A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▶</a:t>
            </a:r>
            <a:endParaRPr lang="en-US" sz="4800" dirty="0"/>
          </a:p>
        </p:txBody>
      </p:sp>
      <p:sp>
        <p:nvSpPr>
          <p:cNvPr id="21" name="Text 14"/>
          <p:cNvSpPr txBox="1"/>
          <p:nvPr/>
        </p:nvSpPr>
        <p:spPr>
          <a:xfrm>
            <a:off x="6381598" y="3381451"/>
            <a:ext cx="3810305" cy="305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kern="0" spc="75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TO-BE · 원격 자동 통제</a:t>
            </a:r>
            <a:endParaRPr lang="en-US" sz="1300" dirty="0"/>
          </a:p>
        </p:txBody>
      </p:sp>
      <p:sp>
        <p:nvSpPr>
          <p:cNvPr id="22" name="Text 15"/>
          <p:cNvSpPr txBox="1"/>
          <p:nvPr/>
        </p:nvSpPr>
        <p:spPr>
          <a:xfrm>
            <a:off x="6381598" y="4000500"/>
            <a:ext cx="3620110" cy="7626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5200" dirty="0">
                <a:solidFill>
                  <a:srgbClr val="000000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🖥️📡</a:t>
            </a:r>
            <a:endParaRPr lang="en-US" sz="5200" dirty="0"/>
          </a:p>
        </p:txBody>
      </p:sp>
      <p:sp>
        <p:nvSpPr>
          <p:cNvPr id="23" name="Text 16"/>
          <p:cNvSpPr txBox="1"/>
          <p:nvPr/>
        </p:nvSpPr>
        <p:spPr>
          <a:xfrm>
            <a:off x="6381598" y="4953305"/>
            <a:ext cx="3620110" cy="4197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kern="0" spc="-22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상황실 실시간 원격</a:t>
            </a:r>
            <a:endParaRPr lang="en-US" sz="1600" dirty="0"/>
          </a:p>
        </p:txBody>
      </p:sp>
      <p:sp>
        <p:nvSpPr>
          <p:cNvPr id="24" name="Text 17"/>
          <p:cNvSpPr txBox="1"/>
          <p:nvPr/>
        </p:nvSpPr>
        <p:spPr>
          <a:xfrm>
            <a:off x="6381598" y="5441594"/>
            <a:ext cx="3620110" cy="14648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913"/>
              </a:lnSpc>
              <a:buNone/>
            </a:pPr>
            <a:r>
              <a:rPr lang="en-US" sz="11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현장 CCTV로 실시간 확인 후 </a:t>
            </a:r>
            <a:endParaRPr lang="en-US" sz="1100" dirty="0"/>
          </a:p>
          <a:p>
            <a:pPr marL="0" indent="0" algn="ctr">
              <a:lnSpc>
                <a:spcPts val="1913"/>
              </a:lnSpc>
              <a:buNone/>
            </a:pPr>
            <a:r>
              <a:rPr lang="en-US" sz="11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즉시 </a:t>
            </a:r>
            <a:r>
              <a:rPr lang="en-US" sz="1100" b="1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원격 차단기 작동</a:t>
            </a:r>
            <a:endParaRPr lang="en-US" sz="1100" dirty="0"/>
          </a:p>
          <a:p>
            <a:pPr marL="0" indent="0" algn="ctr">
              <a:lnSpc>
                <a:spcPts val="1913"/>
              </a:lnSpc>
              <a:buNone/>
            </a:pPr>
            <a:endParaRPr lang="en-US" sz="1100" dirty="0"/>
          </a:p>
          <a:p>
            <a:pPr marL="0" indent="0" algn="ctr">
              <a:lnSpc>
                <a:spcPts val="1913"/>
              </a:lnSpc>
              <a:buNone/>
            </a:pPr>
            <a:r>
              <a:rPr lang="en-US" sz="1100" b="1" dirty="0">
                <a:solidFill>
                  <a:srgbClr val="00A3C4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2차 사고 예방</a:t>
            </a:r>
            <a:r>
              <a:rPr lang="en-US" sz="11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 · 인력 안전 확보</a:t>
            </a:r>
            <a:endParaRPr lang="en-US" sz="1100" dirty="0"/>
          </a:p>
          <a:p>
            <a:pPr marL="0" indent="0" algn="ctr">
              <a:lnSpc>
                <a:spcPts val="1913"/>
              </a:lnSpc>
              <a:buNone/>
            </a:pPr>
            <a:r>
              <a:rPr lang="en-US" sz="11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완벽한 통제력 확보</a:t>
            </a:r>
            <a:endParaRPr lang="en-US" sz="1100" dirty="0"/>
          </a:p>
        </p:txBody>
      </p:sp>
      <p:sp>
        <p:nvSpPr>
          <p:cNvPr id="25" name="Text 18"/>
          <p:cNvSpPr txBox="1"/>
          <p:nvPr/>
        </p:nvSpPr>
        <p:spPr>
          <a:xfrm>
            <a:off x="11048695" y="3524098"/>
            <a:ext cx="381030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150" dirty="0">
                <a:solidFill>
                  <a:srgbClr val="4DD9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● LIVE · 상황실 대시보드</a:t>
            </a:r>
            <a:endParaRPr lang="en-US" sz="1000" dirty="0"/>
          </a:p>
        </p:txBody>
      </p:sp>
      <p:sp>
        <p:nvSpPr>
          <p:cNvPr id="26" name="Text 19"/>
          <p:cNvSpPr txBox="1"/>
          <p:nvPr/>
        </p:nvSpPr>
        <p:spPr>
          <a:xfrm>
            <a:off x="11048695" y="3857854"/>
            <a:ext cx="6096305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kern="0" spc="-37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통합 GIS E-Map 관제</a:t>
            </a:r>
            <a:endParaRPr lang="en-US" sz="2400" dirty="0"/>
          </a:p>
        </p:txBody>
      </p:sp>
      <p:sp>
        <p:nvSpPr>
          <p:cNvPr id="27" name="Text 20"/>
          <p:cNvSpPr txBox="1"/>
          <p:nvPr/>
        </p:nvSpPr>
        <p:spPr>
          <a:xfrm>
            <a:off x="11239805" y="4809744"/>
            <a:ext cx="1524305" cy="3813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2500" dirty="0">
                <a:solidFill>
                  <a:srgbClr val="000000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🗺️</a:t>
            </a:r>
            <a:endParaRPr lang="en-US" sz="2500" dirty="0"/>
          </a:p>
        </p:txBody>
      </p:sp>
      <p:sp>
        <p:nvSpPr>
          <p:cNvPr id="28" name="Text 21"/>
          <p:cNvSpPr txBox="1"/>
          <p:nvPr/>
        </p:nvSpPr>
        <p:spPr>
          <a:xfrm>
            <a:off x="11239805" y="5248656"/>
            <a:ext cx="1524305" cy="1435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00" b="1" kern="0" spc="75" dirty="0">
                <a:solidFill>
                  <a:srgbClr val="4DD9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MODULE 01</a:t>
            </a:r>
            <a:endParaRPr lang="en-US" sz="900" dirty="0"/>
          </a:p>
        </p:txBody>
      </p:sp>
      <p:sp>
        <p:nvSpPr>
          <p:cNvPr id="29" name="Text 22"/>
          <p:cNvSpPr txBox="1"/>
          <p:nvPr/>
        </p:nvSpPr>
        <p:spPr>
          <a:xfrm>
            <a:off x="11239805" y="5429707"/>
            <a:ext cx="1524305" cy="1911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LDMS 대시보드</a:t>
            </a:r>
            <a:endParaRPr lang="en-US" sz="1200" dirty="0"/>
          </a:p>
        </p:txBody>
      </p:sp>
      <p:sp>
        <p:nvSpPr>
          <p:cNvPr id="30" name="Text 23"/>
          <p:cNvSpPr txBox="1"/>
          <p:nvPr/>
        </p:nvSpPr>
        <p:spPr>
          <a:xfrm>
            <a:off x="11239805" y="5646420"/>
            <a:ext cx="1524305" cy="336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900" dirty="0">
                <a:solidFill>
                  <a:srgbClr val="CBD5E1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지역 재난현황</a:t>
            </a:r>
            <a:endParaRPr lang="en-US" sz="90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900" dirty="0">
                <a:solidFill>
                  <a:srgbClr val="CBD5E1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전체 실시간 뷰</a:t>
            </a:r>
            <a:endParaRPr lang="en-US" sz="900" dirty="0"/>
          </a:p>
        </p:txBody>
      </p:sp>
      <p:sp>
        <p:nvSpPr>
          <p:cNvPr id="31" name="Text 24"/>
          <p:cNvSpPr txBox="1"/>
          <p:nvPr/>
        </p:nvSpPr>
        <p:spPr>
          <a:xfrm>
            <a:off x="13334695" y="4809744"/>
            <a:ext cx="1524305" cy="3813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2500" dirty="0">
                <a:solidFill>
                  <a:srgbClr val="000000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📊</a:t>
            </a:r>
            <a:endParaRPr lang="en-US" sz="2500" dirty="0"/>
          </a:p>
        </p:txBody>
      </p:sp>
      <p:sp>
        <p:nvSpPr>
          <p:cNvPr id="32" name="Text 25"/>
          <p:cNvSpPr txBox="1"/>
          <p:nvPr/>
        </p:nvSpPr>
        <p:spPr>
          <a:xfrm>
            <a:off x="13334695" y="5248656"/>
            <a:ext cx="1524305" cy="1435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00" b="1" kern="0" spc="75" dirty="0">
                <a:solidFill>
                  <a:srgbClr val="4DD9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MODULE 02</a:t>
            </a:r>
            <a:endParaRPr lang="en-US" sz="900" dirty="0"/>
          </a:p>
        </p:txBody>
      </p:sp>
      <p:sp>
        <p:nvSpPr>
          <p:cNvPr id="33" name="Text 26"/>
          <p:cNvSpPr txBox="1"/>
          <p:nvPr/>
        </p:nvSpPr>
        <p:spPr>
          <a:xfrm>
            <a:off x="13334695" y="5429707"/>
            <a:ext cx="1524305" cy="1911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실시간 장비현황</a:t>
            </a:r>
            <a:endParaRPr lang="en-US" sz="1200" dirty="0"/>
          </a:p>
        </p:txBody>
      </p:sp>
      <p:sp>
        <p:nvSpPr>
          <p:cNvPr id="34" name="Text 27"/>
          <p:cNvSpPr txBox="1"/>
          <p:nvPr/>
        </p:nvSpPr>
        <p:spPr>
          <a:xfrm>
            <a:off x="13334695" y="5646420"/>
            <a:ext cx="1524305" cy="336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900" dirty="0">
                <a:solidFill>
                  <a:srgbClr val="CBD5E1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차단기·CCTV·</a:t>
            </a:r>
            <a:endParaRPr lang="en-US" sz="90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900" dirty="0">
                <a:solidFill>
                  <a:srgbClr val="CBD5E1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센서 상태 확인</a:t>
            </a:r>
            <a:endParaRPr lang="en-US" sz="900" dirty="0"/>
          </a:p>
        </p:txBody>
      </p:sp>
      <p:sp>
        <p:nvSpPr>
          <p:cNvPr id="35" name="Text 28"/>
          <p:cNvSpPr txBox="1"/>
          <p:nvPr/>
        </p:nvSpPr>
        <p:spPr>
          <a:xfrm>
            <a:off x="15430500" y="4809744"/>
            <a:ext cx="1524305" cy="3813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2500" dirty="0">
                <a:solidFill>
                  <a:srgbClr val="000000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🎛️</a:t>
            </a:r>
            <a:endParaRPr lang="en-US" sz="2500" dirty="0"/>
          </a:p>
        </p:txBody>
      </p:sp>
      <p:sp>
        <p:nvSpPr>
          <p:cNvPr id="36" name="Text 29"/>
          <p:cNvSpPr txBox="1"/>
          <p:nvPr/>
        </p:nvSpPr>
        <p:spPr>
          <a:xfrm>
            <a:off x="15430500" y="5248656"/>
            <a:ext cx="1524305" cy="1435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00" b="1" kern="0" spc="75" dirty="0">
                <a:solidFill>
                  <a:srgbClr val="4DD9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MODULE 03</a:t>
            </a:r>
            <a:endParaRPr lang="en-US" sz="900" dirty="0"/>
          </a:p>
        </p:txBody>
      </p:sp>
      <p:sp>
        <p:nvSpPr>
          <p:cNvPr id="37" name="Text 30"/>
          <p:cNvSpPr txBox="1"/>
          <p:nvPr/>
        </p:nvSpPr>
        <p:spPr>
          <a:xfrm>
            <a:off x="15430500" y="5429707"/>
            <a:ext cx="1524305" cy="1911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차단기 그룹제어</a:t>
            </a:r>
            <a:endParaRPr lang="en-US" sz="1200" dirty="0"/>
          </a:p>
        </p:txBody>
      </p:sp>
      <p:sp>
        <p:nvSpPr>
          <p:cNvPr id="38" name="Text 31"/>
          <p:cNvSpPr txBox="1"/>
          <p:nvPr/>
        </p:nvSpPr>
        <p:spPr>
          <a:xfrm>
            <a:off x="15430500" y="5646420"/>
            <a:ext cx="1524305" cy="336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900" dirty="0">
                <a:solidFill>
                  <a:srgbClr val="CBD5E1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지역별 일괄</a:t>
            </a:r>
            <a:endParaRPr lang="en-US" sz="900" dirty="0"/>
          </a:p>
          <a:p>
            <a:pPr marL="0" indent="0" algn="l">
              <a:lnSpc>
                <a:spcPts val="1260"/>
              </a:lnSpc>
              <a:buNone/>
            </a:pPr>
            <a:r>
              <a:rPr lang="en-US" sz="900" dirty="0">
                <a:solidFill>
                  <a:srgbClr val="CBD5E1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제어 · 명령 발송</a:t>
            </a:r>
            <a:endParaRPr lang="en-US" sz="900" dirty="0"/>
          </a:p>
        </p:txBody>
      </p:sp>
      <p:sp>
        <p:nvSpPr>
          <p:cNvPr id="39" name="Text 32"/>
          <p:cNvSpPr txBox="1"/>
          <p:nvPr/>
        </p:nvSpPr>
        <p:spPr>
          <a:xfrm>
            <a:off x="11048695" y="6620256"/>
            <a:ext cx="6096305" cy="286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-15" dirty="0">
                <a:solidFill>
                  <a:srgbClr val="FF8A47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"누구나 손쉽게 사용 가능한 직관적 UI · CCTV 화면 안에서 즉시 차단 작동"</a:t>
            </a:r>
            <a:endParaRPr lang="en-US" sz="1200" dirty="0"/>
          </a:p>
        </p:txBody>
      </p:sp>
      <p:sp>
        <p:nvSpPr>
          <p:cNvPr id="40" name="Text 33"/>
          <p:cNvSpPr txBox="1"/>
          <p:nvPr/>
        </p:nvSpPr>
        <p:spPr>
          <a:xfrm>
            <a:off x="1333195" y="7619695"/>
            <a:ext cx="381030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188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★ 대표 원격 차단 사례</a:t>
            </a:r>
            <a:endParaRPr lang="en-US" sz="1000" dirty="0"/>
          </a:p>
        </p:txBody>
      </p:sp>
      <p:sp>
        <p:nvSpPr>
          <p:cNvPr id="41" name="Text 34"/>
          <p:cNvSpPr txBox="1"/>
          <p:nvPr/>
        </p:nvSpPr>
        <p:spPr>
          <a:xfrm>
            <a:off x="1333195" y="8001000"/>
            <a:ext cx="8572500" cy="571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3300" b="1" kern="0" spc="-75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서울시 청계천 원격 차단시스템</a:t>
            </a:r>
            <a:endParaRPr lang="en-US" sz="3300" dirty="0"/>
          </a:p>
        </p:txBody>
      </p:sp>
      <p:sp>
        <p:nvSpPr>
          <p:cNvPr id="42" name="Text 35"/>
          <p:cNvSpPr txBox="1"/>
          <p:nvPr/>
        </p:nvSpPr>
        <p:spPr>
          <a:xfrm>
            <a:off x="1333195" y="8620049"/>
            <a:ext cx="10001707" cy="3813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kern="0" spc="-15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상황실 원격 통제로 폭우 시 즉시 하천 진입 통제 · 시민 인명피해 원천 차단</a:t>
            </a:r>
            <a:endParaRPr lang="en-US" sz="1200" dirty="0"/>
          </a:p>
        </p:txBody>
      </p:sp>
      <p:sp>
        <p:nvSpPr>
          <p:cNvPr id="43" name="Text 36"/>
          <p:cNvSpPr txBox="1"/>
          <p:nvPr/>
        </p:nvSpPr>
        <p:spPr>
          <a:xfrm>
            <a:off x="13811098" y="7619695"/>
            <a:ext cx="3238805" cy="9528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buNone/>
            </a:pPr>
            <a:r>
              <a:rPr lang="en-US" sz="7500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🏙️</a:t>
            </a:r>
            <a:endParaRPr lang="en-US" sz="7500" dirty="0"/>
          </a:p>
        </p:txBody>
      </p:sp>
      <p:sp>
        <p:nvSpPr>
          <p:cNvPr id="44" name="Text 37"/>
          <p:cNvSpPr txBox="1"/>
          <p:nvPr/>
        </p:nvSpPr>
        <p:spPr>
          <a:xfrm>
            <a:off x="13811098" y="8648395"/>
            <a:ext cx="3238805" cy="1527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buNone/>
            </a:pPr>
            <a:r>
              <a:rPr lang="en-US" sz="1000" b="1" kern="0" spc="150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SEOUL · CHEONGGYECHEON</a:t>
            </a:r>
            <a:endParaRPr lang="en-US" sz="1000" dirty="0"/>
          </a:p>
        </p:txBody>
      </p:sp>
      <p:sp>
        <p:nvSpPr>
          <p:cNvPr id="45" name="Text 38"/>
          <p:cNvSpPr txBox="1"/>
          <p:nvPr/>
        </p:nvSpPr>
        <p:spPr>
          <a:xfrm>
            <a:off x="952805" y="9430207"/>
            <a:ext cx="16383305" cy="3813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kern="0" spc="-22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현장 인력 </a:t>
            </a:r>
            <a:r>
              <a:rPr lang="en-US" sz="1500" b="1" kern="0" spc="-22" dirty="0">
                <a:solidFill>
                  <a:srgbClr val="FF6B1A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Zero 투입</a:t>
            </a:r>
            <a:r>
              <a:rPr lang="en-US" sz="1500" b="1" kern="0" spc="-22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 · 상황실에서 실시간으로 관제 · 시민 안전 최우선</a:t>
            </a:r>
            <a:endParaRPr lang="en-US" sz="1500" dirty="0"/>
          </a:p>
        </p:txBody>
      </p:sp>
      <p:sp>
        <p:nvSpPr>
          <p:cNvPr id="46" name="Text 39"/>
          <p:cNvSpPr txBox="1"/>
          <p:nvPr/>
        </p:nvSpPr>
        <p:spPr>
          <a:xfrm>
            <a:off x="952805" y="10049256"/>
            <a:ext cx="1905610" cy="1911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150" dirty="0">
                <a:solidFill>
                  <a:srgbClr val="94A3B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17 / 22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그림 37">
            <a:extLst>
              <a:ext uri="{FF2B5EF4-FFF2-40B4-BE49-F238E27FC236}">
                <a16:creationId xmlns:a16="http://schemas.microsoft.com/office/drawing/2014/main" id="{F94EA61B-0C34-22A8-F54B-B22059C5F5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301" y="2603805"/>
            <a:ext cx="7687748" cy="6763694"/>
          </a:xfrm>
          <a:prstGeom prst="rect">
            <a:avLst/>
          </a:prstGeom>
        </p:spPr>
      </p:pic>
      <p:pic>
        <p:nvPicPr>
          <p:cNvPr id="2" name="Image 0" descr="gen-dedup-8c56678a34d35944af99743994c4ea56.png"/>
          <p:cNvPicPr>
            <a:picLocks noChangeAspect="1"/>
          </p:cNvPicPr>
          <p:nvPr/>
        </p:nvPicPr>
        <p:blipFill>
          <a:blip r:embed="rId4"/>
          <a:srcRect l="-201" r="-201"/>
          <a:stretch/>
        </p:blipFill>
        <p:spPr>
          <a:xfrm>
            <a:off x="0" y="0"/>
            <a:ext cx="18288000" cy="75895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8953805" y="3429000"/>
            <a:ext cx="8382305" cy="1238098"/>
          </a:xfrm>
          <a:prstGeom prst="roundRect">
            <a:avLst>
              <a:gd name="adj" fmla="val 9232"/>
            </a:avLst>
          </a:prstGeom>
          <a:solidFill>
            <a:srgbClr val="F5F7FA"/>
          </a:solidFill>
          <a:ln/>
        </p:spPr>
      </p:sp>
      <p:sp>
        <p:nvSpPr>
          <p:cNvPr id="5" name="Shape 1"/>
          <p:cNvSpPr/>
          <p:nvPr/>
        </p:nvSpPr>
        <p:spPr>
          <a:xfrm>
            <a:off x="8953805" y="3429000"/>
            <a:ext cx="57607" cy="1238098"/>
          </a:xfrm>
          <a:prstGeom prst="roundRect">
            <a:avLst>
              <a:gd name="adj" fmla="val 198413"/>
            </a:avLst>
          </a:prstGeom>
          <a:solidFill>
            <a:srgbClr val="FF6B1A"/>
          </a:solidFill>
          <a:ln w="12700">
            <a:solidFill>
              <a:srgbClr val="FF6B1A">
                <a:alpha val="0"/>
              </a:srgbClr>
            </a:solidFill>
            <a:prstDash val="solid"/>
          </a:ln>
        </p:spPr>
      </p:sp>
      <p:sp>
        <p:nvSpPr>
          <p:cNvPr id="6" name="Shape 2"/>
          <p:cNvSpPr/>
          <p:nvPr/>
        </p:nvSpPr>
        <p:spPr>
          <a:xfrm>
            <a:off x="8953805" y="4858207"/>
            <a:ext cx="8382305" cy="1238098"/>
          </a:xfrm>
          <a:prstGeom prst="roundRect">
            <a:avLst>
              <a:gd name="adj" fmla="val 9232"/>
            </a:avLst>
          </a:prstGeom>
          <a:solidFill>
            <a:srgbClr val="F5F7FA"/>
          </a:solidFill>
          <a:ln/>
        </p:spPr>
      </p:sp>
      <p:sp>
        <p:nvSpPr>
          <p:cNvPr id="7" name="Shape 3"/>
          <p:cNvSpPr/>
          <p:nvPr/>
        </p:nvSpPr>
        <p:spPr>
          <a:xfrm>
            <a:off x="8953805" y="4858207"/>
            <a:ext cx="57607" cy="1238098"/>
          </a:xfrm>
          <a:prstGeom prst="roundRect">
            <a:avLst>
              <a:gd name="adj" fmla="val 198413"/>
            </a:avLst>
          </a:prstGeom>
          <a:solidFill>
            <a:srgbClr val="00A3C4"/>
          </a:solidFill>
          <a:ln w="12700">
            <a:solidFill>
              <a:srgbClr val="00A3C4">
                <a:alpha val="0"/>
              </a:srgbClr>
            </a:solidFill>
            <a:prstDash val="solid"/>
          </a:ln>
        </p:spPr>
      </p:sp>
      <p:sp>
        <p:nvSpPr>
          <p:cNvPr id="8" name="Shape 4"/>
          <p:cNvSpPr/>
          <p:nvPr/>
        </p:nvSpPr>
        <p:spPr>
          <a:xfrm>
            <a:off x="8953805" y="6286500"/>
            <a:ext cx="8382305" cy="1238098"/>
          </a:xfrm>
          <a:prstGeom prst="roundRect">
            <a:avLst>
              <a:gd name="adj" fmla="val 9232"/>
            </a:avLst>
          </a:prstGeom>
          <a:solidFill>
            <a:srgbClr val="F5F7FA"/>
          </a:solidFill>
          <a:ln/>
        </p:spPr>
      </p:sp>
      <p:sp>
        <p:nvSpPr>
          <p:cNvPr id="9" name="Shape 5"/>
          <p:cNvSpPr/>
          <p:nvPr/>
        </p:nvSpPr>
        <p:spPr>
          <a:xfrm>
            <a:off x="8953805" y="6286500"/>
            <a:ext cx="57607" cy="1238098"/>
          </a:xfrm>
          <a:prstGeom prst="roundRect">
            <a:avLst>
              <a:gd name="adj" fmla="val 198413"/>
            </a:avLst>
          </a:prstGeom>
          <a:solidFill>
            <a:srgbClr val="0A2A5E"/>
          </a:solidFill>
          <a:ln w="12700">
            <a:solidFill>
              <a:srgbClr val="0A2A5E">
                <a:alpha val="0"/>
              </a:srgbClr>
            </a:solidFill>
            <a:prstDash val="solid"/>
          </a:ln>
        </p:spPr>
      </p:sp>
      <p:pic>
        <p:nvPicPr>
          <p:cNvPr id="10" name="Image 2" descr="gen-dedup-32b546c0a9cd6c3d9023c29c372675e4.png"/>
          <p:cNvPicPr>
            <a:picLocks noChangeAspect="1"/>
          </p:cNvPicPr>
          <p:nvPr/>
        </p:nvPicPr>
        <p:blipFill>
          <a:blip r:embed="rId5"/>
          <a:srcRect l="-8" r="-8"/>
          <a:stretch/>
        </p:blipFill>
        <p:spPr>
          <a:xfrm>
            <a:off x="8953805" y="7715707"/>
            <a:ext cx="8382305" cy="1238098"/>
          </a:xfrm>
          <a:prstGeom prst="rect">
            <a:avLst/>
          </a:prstGeom>
        </p:spPr>
      </p:pic>
      <p:sp>
        <p:nvSpPr>
          <p:cNvPr id="12" name="Text 6"/>
          <p:cNvSpPr txBox="1"/>
          <p:nvPr/>
        </p:nvSpPr>
        <p:spPr>
          <a:xfrm>
            <a:off x="952805" y="571500"/>
            <a:ext cx="476311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kern="0" spc="300" dirty="0">
                <a:solidFill>
                  <a:srgbClr val="00A3C4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CHAPTER 05 · RIVER SYSTEM</a:t>
            </a:r>
            <a:endParaRPr lang="en-US" sz="1500" dirty="0"/>
          </a:p>
        </p:txBody>
      </p:sp>
      <p:sp>
        <p:nvSpPr>
          <p:cNvPr id="13" name="Text 7"/>
          <p:cNvSpPr txBox="1"/>
          <p:nvPr/>
        </p:nvSpPr>
        <p:spPr>
          <a:xfrm>
            <a:off x="952805" y="933602"/>
            <a:ext cx="13335610" cy="7626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4300" b="1" kern="0" spc="-112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도입 지자체 실적 지도</a:t>
            </a:r>
            <a:endParaRPr lang="en-US" sz="4300" dirty="0"/>
          </a:p>
        </p:txBody>
      </p:sp>
      <p:sp>
        <p:nvSpPr>
          <p:cNvPr id="14" name="Text 8"/>
          <p:cNvSpPr txBox="1"/>
          <p:nvPr/>
        </p:nvSpPr>
        <p:spPr>
          <a:xfrm>
            <a:off x="952805" y="1714500"/>
            <a:ext cx="14287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kern="0" spc="-22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Nationwide Track Record — 수도권 · 충청 · 부산 등 전국 도입 검증</a:t>
            </a:r>
            <a:endParaRPr lang="en-US" sz="1600" dirty="0"/>
          </a:p>
        </p:txBody>
      </p:sp>
      <p:sp>
        <p:nvSpPr>
          <p:cNvPr id="16" name="Text 10"/>
          <p:cNvSpPr txBox="1"/>
          <p:nvPr/>
        </p:nvSpPr>
        <p:spPr>
          <a:xfrm>
            <a:off x="8953805" y="2762402"/>
            <a:ext cx="7620610" cy="4197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b="1" kern="0" spc="-37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주요 도입 지자체</a:t>
            </a:r>
            <a:endParaRPr lang="en-US" sz="1900" dirty="0"/>
          </a:p>
        </p:txBody>
      </p:sp>
      <p:sp>
        <p:nvSpPr>
          <p:cNvPr id="17" name="Text 11"/>
          <p:cNvSpPr txBox="1"/>
          <p:nvPr/>
        </p:nvSpPr>
        <p:spPr>
          <a:xfrm>
            <a:off x="9334195" y="3619195"/>
            <a:ext cx="952805" cy="5056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3300" dirty="0">
                <a:solidFill>
                  <a:srgbClr val="000000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🏙️</a:t>
            </a:r>
            <a:endParaRPr lang="en-US" sz="3300" dirty="0"/>
          </a:p>
        </p:txBody>
      </p:sp>
      <p:sp>
        <p:nvSpPr>
          <p:cNvPr id="18" name="Text 12"/>
          <p:cNvSpPr txBox="1"/>
          <p:nvPr/>
        </p:nvSpPr>
        <p:spPr>
          <a:xfrm>
            <a:off x="10382098" y="3600907"/>
            <a:ext cx="238201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150" dirty="0">
                <a:solidFill>
                  <a:srgbClr val="FF6B1A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METRO · SEOUL</a:t>
            </a:r>
            <a:endParaRPr lang="en-US" sz="1000" dirty="0"/>
          </a:p>
        </p:txBody>
      </p:sp>
      <p:sp>
        <p:nvSpPr>
          <p:cNvPr id="19" name="Text 13"/>
          <p:cNvSpPr txBox="1"/>
          <p:nvPr/>
        </p:nvSpPr>
        <p:spPr>
          <a:xfrm>
            <a:off x="10382098" y="3886200"/>
            <a:ext cx="2382012" cy="4197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2100" b="1" kern="0" spc="-37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서울시 (10개구)</a:t>
            </a:r>
            <a:endParaRPr lang="en-US" sz="2100" dirty="0"/>
          </a:p>
        </p:txBody>
      </p:sp>
      <p:sp>
        <p:nvSpPr>
          <p:cNvPr id="20" name="Text 14"/>
          <p:cNvSpPr txBox="1"/>
          <p:nvPr/>
        </p:nvSpPr>
        <p:spPr>
          <a:xfrm>
            <a:off x="12859207" y="3600907"/>
            <a:ext cx="4286707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청계천</a:t>
            </a:r>
            <a:r>
              <a:rPr lang="en-US" sz="11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 원격차단 대표 사례</a:t>
            </a:r>
            <a:endParaRPr lang="en-US" sz="1100" dirty="0"/>
          </a:p>
        </p:txBody>
      </p:sp>
      <p:sp>
        <p:nvSpPr>
          <p:cNvPr id="21" name="Text 15"/>
          <p:cNvSpPr txBox="1"/>
          <p:nvPr/>
        </p:nvSpPr>
        <p:spPr>
          <a:xfrm>
            <a:off x="12859207" y="3822192"/>
            <a:ext cx="4286707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서초구·성복천</a:t>
            </a:r>
            <a:r>
              <a:rPr lang="en-US" sz="11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 등 다수 하천</a:t>
            </a:r>
            <a:endParaRPr lang="en-US" sz="1100" dirty="0"/>
          </a:p>
        </p:txBody>
      </p:sp>
      <p:sp>
        <p:nvSpPr>
          <p:cNvPr id="22" name="Text 16"/>
          <p:cNvSpPr txBox="1"/>
          <p:nvPr/>
        </p:nvSpPr>
        <p:spPr>
          <a:xfrm>
            <a:off x="12859207" y="4100170"/>
            <a:ext cx="4286707" cy="20025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FF6B1A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상황실 통합 관제 표준 구축</a:t>
            </a:r>
            <a:endParaRPr lang="en-US" sz="900" dirty="0"/>
          </a:p>
        </p:txBody>
      </p:sp>
      <p:sp>
        <p:nvSpPr>
          <p:cNvPr id="23" name="Text 17"/>
          <p:cNvSpPr txBox="1"/>
          <p:nvPr/>
        </p:nvSpPr>
        <p:spPr>
          <a:xfrm>
            <a:off x="9334195" y="5048402"/>
            <a:ext cx="952805" cy="5056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3300" dirty="0">
                <a:solidFill>
                  <a:srgbClr val="000000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🏞️</a:t>
            </a:r>
            <a:endParaRPr lang="en-US" sz="3300" dirty="0"/>
          </a:p>
        </p:txBody>
      </p:sp>
      <p:sp>
        <p:nvSpPr>
          <p:cNvPr id="24" name="Text 18"/>
          <p:cNvSpPr txBox="1"/>
          <p:nvPr/>
        </p:nvSpPr>
        <p:spPr>
          <a:xfrm>
            <a:off x="10382098" y="5029200"/>
            <a:ext cx="238201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150" dirty="0">
                <a:solidFill>
                  <a:srgbClr val="00A3C4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GYEONGGI · 5+ CITIES</a:t>
            </a:r>
            <a:endParaRPr lang="en-US" sz="1000" dirty="0"/>
          </a:p>
        </p:txBody>
      </p:sp>
      <p:sp>
        <p:nvSpPr>
          <p:cNvPr id="25" name="Text 19"/>
          <p:cNvSpPr txBox="1"/>
          <p:nvPr/>
        </p:nvSpPr>
        <p:spPr>
          <a:xfrm>
            <a:off x="10382098" y="5315407"/>
            <a:ext cx="3810305" cy="4197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2100" b="1" kern="0" spc="-37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경기 · 5개 지자체</a:t>
            </a:r>
            <a:endParaRPr lang="en-US" sz="2100" dirty="0"/>
          </a:p>
        </p:txBody>
      </p:sp>
      <p:sp>
        <p:nvSpPr>
          <p:cNvPr id="26" name="Text 20"/>
          <p:cNvSpPr txBox="1"/>
          <p:nvPr/>
        </p:nvSpPr>
        <p:spPr>
          <a:xfrm>
            <a:off x="14287500" y="5004511"/>
            <a:ext cx="2857500" cy="9774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44"/>
              </a:lnSpc>
              <a:buNone/>
            </a:pPr>
            <a:r>
              <a:rPr lang="en-US" sz="11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남양주 마석우천 · 수원 원천리천</a:t>
            </a:r>
            <a:endParaRPr lang="en-US" sz="1100" dirty="0"/>
          </a:p>
          <a:p>
            <a:pPr marL="0" indent="0" algn="l">
              <a:lnSpc>
                <a:spcPts val="1744"/>
              </a:lnSpc>
              <a:buNone/>
            </a:pPr>
            <a:r>
              <a:rPr lang="en-US" sz="11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하남 덕풍천 · 용인 수지구·성복천</a:t>
            </a:r>
            <a:endParaRPr lang="en-US" sz="1100" dirty="0"/>
          </a:p>
          <a:p>
            <a:pPr marL="0" indent="0" algn="l">
              <a:lnSpc>
                <a:spcPts val="1744"/>
              </a:lnSpc>
              <a:buNone/>
            </a:pPr>
            <a:r>
              <a:rPr lang="en-US" sz="900" b="1" dirty="0">
                <a:solidFill>
                  <a:srgbClr val="00A3C4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아산 매곡천 하상도로</a:t>
            </a:r>
            <a:endParaRPr lang="en-US" sz="1100" dirty="0"/>
          </a:p>
        </p:txBody>
      </p:sp>
      <p:sp>
        <p:nvSpPr>
          <p:cNvPr id="27" name="Text 21"/>
          <p:cNvSpPr txBox="1"/>
          <p:nvPr/>
        </p:nvSpPr>
        <p:spPr>
          <a:xfrm>
            <a:off x="9334195" y="6476695"/>
            <a:ext cx="952805" cy="5056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3300" dirty="0">
                <a:solidFill>
                  <a:srgbClr val="000000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🌉</a:t>
            </a:r>
            <a:endParaRPr lang="en-US" sz="3300" dirty="0"/>
          </a:p>
        </p:txBody>
      </p:sp>
      <p:sp>
        <p:nvSpPr>
          <p:cNvPr id="28" name="Text 22"/>
          <p:cNvSpPr txBox="1"/>
          <p:nvPr/>
        </p:nvSpPr>
        <p:spPr>
          <a:xfrm>
            <a:off x="10382098" y="6458407"/>
            <a:ext cx="381030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150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CHUNGCHEONG &amp; INCHEON</a:t>
            </a:r>
            <a:endParaRPr lang="en-US" sz="1000" dirty="0"/>
          </a:p>
        </p:txBody>
      </p:sp>
      <p:sp>
        <p:nvSpPr>
          <p:cNvPr id="29" name="Text 23"/>
          <p:cNvSpPr txBox="1"/>
          <p:nvPr/>
        </p:nvSpPr>
        <p:spPr>
          <a:xfrm>
            <a:off x="10382098" y="6743700"/>
            <a:ext cx="3810305" cy="4197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2100" b="1" kern="0" spc="-37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아산 · 논산 · 인천</a:t>
            </a:r>
            <a:endParaRPr lang="en-US" sz="2100" dirty="0"/>
          </a:p>
        </p:txBody>
      </p:sp>
      <p:sp>
        <p:nvSpPr>
          <p:cNvPr id="30" name="Text 24"/>
          <p:cNvSpPr txBox="1"/>
          <p:nvPr/>
        </p:nvSpPr>
        <p:spPr>
          <a:xfrm>
            <a:off x="14287500" y="6433718"/>
            <a:ext cx="2857500" cy="9774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44"/>
              </a:lnSpc>
              <a:buNone/>
            </a:pPr>
            <a:r>
              <a:rPr lang="en-US" sz="11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아산시 </a:t>
            </a:r>
            <a:r>
              <a:rPr lang="en-US" sz="1100" b="1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NDMS 연동</a:t>
            </a:r>
            <a:r>
              <a:rPr lang="en-US" sz="11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 표준 시행</a:t>
            </a:r>
            <a:endParaRPr lang="en-US" sz="1100" dirty="0"/>
          </a:p>
          <a:p>
            <a:pPr marL="0" indent="0" algn="l">
              <a:lnSpc>
                <a:spcPts val="1744"/>
              </a:lnSpc>
              <a:buNone/>
            </a:pPr>
            <a:r>
              <a:rPr lang="en-US" sz="11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논산시 세월교 · 인천 부평구</a:t>
            </a:r>
            <a:endParaRPr lang="en-US" sz="1100" dirty="0"/>
          </a:p>
          <a:p>
            <a:pPr marL="0" indent="0" algn="l">
              <a:lnSpc>
                <a:spcPts val="1744"/>
              </a:lnSpc>
              <a:buNone/>
            </a:pPr>
            <a:r>
              <a:rPr lang="en-US" sz="900" b="1" dirty="0">
                <a:solidFill>
                  <a:srgbClr val="00A3C4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국가재난관리시스템 통합</a:t>
            </a:r>
            <a:endParaRPr lang="en-US" sz="1100" dirty="0"/>
          </a:p>
        </p:txBody>
      </p:sp>
      <p:sp>
        <p:nvSpPr>
          <p:cNvPr id="31" name="Text 25"/>
          <p:cNvSpPr txBox="1"/>
          <p:nvPr/>
        </p:nvSpPr>
        <p:spPr>
          <a:xfrm>
            <a:off x="9334195" y="7905902"/>
            <a:ext cx="952805" cy="5056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3300" dirty="0">
                <a:solidFill>
                  <a:srgbClr val="000000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🏢</a:t>
            </a:r>
            <a:endParaRPr lang="en-US" sz="3300" dirty="0"/>
          </a:p>
        </p:txBody>
      </p:sp>
      <p:sp>
        <p:nvSpPr>
          <p:cNvPr id="32" name="Text 26"/>
          <p:cNvSpPr txBox="1"/>
          <p:nvPr/>
        </p:nvSpPr>
        <p:spPr>
          <a:xfrm>
            <a:off x="10382098" y="7886700"/>
            <a:ext cx="381030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150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BUSAN · HEADQUARTER</a:t>
            </a:r>
            <a:endParaRPr lang="en-US" sz="1000" dirty="0"/>
          </a:p>
        </p:txBody>
      </p:sp>
      <p:sp>
        <p:nvSpPr>
          <p:cNvPr id="33" name="Text 27"/>
          <p:cNvSpPr txBox="1"/>
          <p:nvPr/>
        </p:nvSpPr>
        <p:spPr>
          <a:xfrm>
            <a:off x="10382098" y="8172907"/>
            <a:ext cx="3810305" cy="4197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ko-KR" altLang="en-US" sz="2100" b="1" kern="0" spc="-37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부산광역시 본사 소재지</a:t>
            </a:r>
            <a:endParaRPr lang="en-US" sz="2100" dirty="0"/>
          </a:p>
        </p:txBody>
      </p:sp>
      <p:sp>
        <p:nvSpPr>
          <p:cNvPr id="34" name="Text 28"/>
          <p:cNvSpPr txBox="1"/>
          <p:nvPr/>
        </p:nvSpPr>
        <p:spPr>
          <a:xfrm>
            <a:off x="14287500" y="7862011"/>
            <a:ext cx="2857500" cy="9774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44"/>
              </a:lnSpc>
              <a:buNone/>
            </a:pPr>
            <a:r>
              <a:rPr lang="ko-KR" altLang="en-US" sz="1200" b="1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해운대구</a:t>
            </a:r>
            <a:r>
              <a:rPr lang="en-US" altLang="ko-KR" sz="1200" b="1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. </a:t>
            </a:r>
            <a:r>
              <a:rPr lang="ko-KR" altLang="en-US" sz="1200" b="1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사상구</a:t>
            </a:r>
            <a:r>
              <a:rPr lang="en-US" altLang="ko-KR" sz="1200" b="1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. </a:t>
            </a:r>
            <a:r>
              <a:rPr lang="ko-KR" altLang="en-US" sz="1200" b="1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수영구</a:t>
            </a:r>
            <a:r>
              <a:rPr lang="en-US" altLang="ko-KR" sz="1200" b="1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. </a:t>
            </a:r>
            <a:r>
              <a:rPr lang="ko-KR" altLang="en-US" sz="1200" b="1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사하구</a:t>
            </a:r>
            <a:r>
              <a:rPr lang="en-US" altLang="ko-KR" sz="1200" b="1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. </a:t>
            </a:r>
            <a:r>
              <a:rPr lang="ko-KR" altLang="en-US" sz="1200" b="1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북구</a:t>
            </a:r>
            <a:r>
              <a:rPr lang="en-US" altLang="ko-KR" sz="1200" b="1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.</a:t>
            </a:r>
          </a:p>
          <a:p>
            <a:pPr marL="0" indent="0" algn="l">
              <a:lnSpc>
                <a:spcPts val="1744"/>
              </a:lnSpc>
              <a:buNone/>
            </a:pPr>
            <a:r>
              <a:rPr lang="en-US" altLang="ko-KR" sz="1200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(</a:t>
            </a:r>
            <a:r>
              <a:rPr lang="ko-KR" altLang="en-US" sz="1200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하천 및 하상도로 차단시스템 구축</a:t>
            </a:r>
            <a:r>
              <a:rPr lang="en-US" altLang="ko-KR" sz="1200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)</a:t>
            </a:r>
          </a:p>
          <a:p>
            <a:pPr marL="0" indent="0" algn="l">
              <a:lnSpc>
                <a:spcPts val="1744"/>
              </a:lnSpc>
              <a:buNone/>
            </a:pPr>
            <a:endParaRPr lang="en-US" altLang="ko-KR" sz="1200" dirty="0">
              <a:solidFill>
                <a:srgbClr val="FFFFFF"/>
              </a:solidFill>
              <a:latin typeface="Pretendard Variable" pitchFamily="34" charset="0"/>
              <a:ea typeface="Pretendard Variable" pitchFamily="34" charset="-122"/>
              <a:cs typeface="Pretendard Variable" pitchFamily="34" charset="-120"/>
            </a:endParaRPr>
          </a:p>
          <a:p>
            <a:pPr marL="0" indent="0" algn="l">
              <a:lnSpc>
                <a:spcPts val="1744"/>
              </a:lnSpc>
              <a:buNone/>
            </a:pPr>
            <a:r>
              <a:rPr lang="ko-KR" altLang="en-US" sz="1600" b="1" dirty="0">
                <a:solidFill>
                  <a:schemeClr val="accent1">
                    <a:lumMod val="75000"/>
                  </a:schemeClr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→ 부산 첫 대규모 실적 확보 </a:t>
            </a:r>
            <a:r>
              <a:rPr lang="en-US" altLang="ko-KR" sz="1600" b="1" dirty="0">
                <a:solidFill>
                  <a:schemeClr val="accent1">
                    <a:lumMod val="75000"/>
                  </a:schemeClr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 </a:t>
            </a:r>
            <a:endParaRPr lang="en-US" sz="1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5" name="Text 29"/>
          <p:cNvSpPr txBox="1"/>
          <p:nvPr/>
        </p:nvSpPr>
        <p:spPr>
          <a:xfrm>
            <a:off x="952805" y="9430207"/>
            <a:ext cx="16383305" cy="3813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kern="0" spc="-22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수도권 · 충청 · 부산 전국 실증 완료 — </a:t>
            </a:r>
            <a:r>
              <a:rPr lang="en-US" sz="1500" b="1" kern="0" spc="-22" dirty="0">
                <a:solidFill>
                  <a:srgbClr val="FF6B1A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"레퍼런스가 확실한 시스템, 지자체 도입 리스크 최소"</a:t>
            </a:r>
            <a:endParaRPr lang="en-US" sz="1500" dirty="0"/>
          </a:p>
        </p:txBody>
      </p:sp>
      <p:sp>
        <p:nvSpPr>
          <p:cNvPr id="36" name="Text 30"/>
          <p:cNvSpPr txBox="1"/>
          <p:nvPr/>
        </p:nvSpPr>
        <p:spPr>
          <a:xfrm>
            <a:off x="952805" y="10049256"/>
            <a:ext cx="1905610" cy="1911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150" dirty="0">
                <a:solidFill>
                  <a:srgbClr val="94A3B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18 / 22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gen-dedup-4e90d1403b85df36431eeb1b79799e2a.png"/>
          <p:cNvPicPr>
            <a:picLocks noChangeAspect="1"/>
          </p:cNvPicPr>
          <p:nvPr/>
        </p:nvPicPr>
        <p:blipFill>
          <a:blip r:embed="rId3"/>
          <a:srcRect l="-201" r="-201"/>
          <a:stretch/>
        </p:blipFill>
        <p:spPr>
          <a:xfrm>
            <a:off x="0" y="0"/>
            <a:ext cx="18288000" cy="75895"/>
          </a:xfrm>
          <a:prstGeom prst="rect">
            <a:avLst/>
          </a:prstGeom>
        </p:spPr>
      </p:pic>
      <p:pic>
        <p:nvPicPr>
          <p:cNvPr id="3" name="Image 1" descr="gen-dedup-84ce3bfd6f426fdcd762bd50f0ea2e58.png"/>
          <p:cNvPicPr>
            <a:picLocks noChangeAspect="1"/>
          </p:cNvPicPr>
          <p:nvPr/>
        </p:nvPicPr>
        <p:blipFill>
          <a:blip r:embed="rId4"/>
          <a:srcRect l="-2" r="-2"/>
          <a:stretch/>
        </p:blipFill>
        <p:spPr>
          <a:xfrm>
            <a:off x="952805" y="2762402"/>
            <a:ext cx="5715000" cy="6476695"/>
          </a:xfrm>
          <a:prstGeom prst="rect">
            <a:avLst/>
          </a:prstGeom>
        </p:spPr>
      </p:pic>
      <p:pic>
        <p:nvPicPr>
          <p:cNvPr id="4" name="Image 2" descr="gen-dedup-8cf8573a24190c61ce21b6a743973da3.jpg"/>
          <p:cNvPicPr>
            <a:picLocks noChangeAspect="1"/>
          </p:cNvPicPr>
          <p:nvPr/>
        </p:nvPicPr>
        <p:blipFill>
          <a:blip r:embed="rId5"/>
          <a:srcRect l="-181" r="-181"/>
          <a:stretch/>
        </p:blipFill>
        <p:spPr>
          <a:xfrm>
            <a:off x="2627986" y="3238805"/>
            <a:ext cx="2371954" cy="5524805"/>
          </a:xfrm>
          <a:prstGeom prst="rect">
            <a:avLst/>
          </a:prstGeom>
        </p:spPr>
      </p:pic>
      <p:pic>
        <p:nvPicPr>
          <p:cNvPr id="5" name="Image 3" descr="gen-dedup-e0b1bd102c19bfe09baa9a6859098299.png"/>
          <p:cNvPicPr>
            <a:picLocks noChangeAspect="1"/>
          </p:cNvPicPr>
          <p:nvPr/>
        </p:nvPicPr>
        <p:blipFill>
          <a:blip r:embed="rId6"/>
          <a:srcRect l="-8" r="-8"/>
          <a:stretch/>
        </p:blipFill>
        <p:spPr>
          <a:xfrm>
            <a:off x="7048195" y="2762402"/>
            <a:ext cx="10287000" cy="1904695"/>
          </a:xfrm>
          <a:prstGeom prst="rect">
            <a:avLst/>
          </a:prstGeom>
        </p:spPr>
      </p:pic>
      <p:sp>
        <p:nvSpPr>
          <p:cNvPr id="6" name="Shape 0"/>
          <p:cNvSpPr/>
          <p:nvPr/>
        </p:nvSpPr>
        <p:spPr>
          <a:xfrm>
            <a:off x="7048195" y="5524805"/>
            <a:ext cx="4953305" cy="1714500"/>
          </a:xfrm>
          <a:prstGeom prst="roundRect">
            <a:avLst>
              <a:gd name="adj" fmla="val 6667"/>
            </a:avLst>
          </a:prstGeom>
          <a:solidFill>
            <a:srgbClr val="F5F7FA"/>
          </a:solidFill>
          <a:ln/>
        </p:spPr>
      </p:sp>
      <p:sp>
        <p:nvSpPr>
          <p:cNvPr id="7" name="Shape 1"/>
          <p:cNvSpPr/>
          <p:nvPr/>
        </p:nvSpPr>
        <p:spPr>
          <a:xfrm>
            <a:off x="7048195" y="5524805"/>
            <a:ext cx="4953305" cy="47549"/>
          </a:xfrm>
          <a:prstGeom prst="roundRect">
            <a:avLst>
              <a:gd name="adj" fmla="val 240384"/>
            </a:avLst>
          </a:prstGeom>
          <a:solidFill>
            <a:srgbClr val="FF6B1A"/>
          </a:solidFill>
          <a:ln w="12700">
            <a:solidFill>
              <a:srgbClr val="FF6B1A">
                <a:alpha val="0"/>
              </a:srgbClr>
            </a:solidFill>
            <a:prstDash val="solid"/>
          </a:ln>
        </p:spPr>
      </p:sp>
      <p:sp>
        <p:nvSpPr>
          <p:cNvPr id="8" name="Shape 2"/>
          <p:cNvSpPr/>
          <p:nvPr/>
        </p:nvSpPr>
        <p:spPr>
          <a:xfrm>
            <a:off x="12191695" y="5524805"/>
            <a:ext cx="5143500" cy="1714500"/>
          </a:xfrm>
          <a:prstGeom prst="roundRect">
            <a:avLst>
              <a:gd name="adj" fmla="val 6667"/>
            </a:avLst>
          </a:prstGeom>
          <a:solidFill>
            <a:srgbClr val="F5F7FA"/>
          </a:solidFill>
          <a:ln/>
        </p:spPr>
      </p:sp>
      <p:sp>
        <p:nvSpPr>
          <p:cNvPr id="9" name="Shape 3"/>
          <p:cNvSpPr/>
          <p:nvPr/>
        </p:nvSpPr>
        <p:spPr>
          <a:xfrm>
            <a:off x="12191695" y="5524805"/>
            <a:ext cx="5143500" cy="47549"/>
          </a:xfrm>
          <a:prstGeom prst="roundRect">
            <a:avLst>
              <a:gd name="adj" fmla="val 240384"/>
            </a:avLst>
          </a:prstGeom>
          <a:solidFill>
            <a:srgbClr val="00A3C4"/>
          </a:solidFill>
          <a:ln w="12700">
            <a:solidFill>
              <a:srgbClr val="00A3C4">
                <a:alpha val="0"/>
              </a:srgbClr>
            </a:solidFill>
            <a:prstDash val="solid"/>
          </a:ln>
        </p:spPr>
      </p:sp>
      <p:sp>
        <p:nvSpPr>
          <p:cNvPr id="10" name="Shape 4"/>
          <p:cNvSpPr/>
          <p:nvPr/>
        </p:nvSpPr>
        <p:spPr>
          <a:xfrm>
            <a:off x="7048195" y="7429500"/>
            <a:ext cx="4953305" cy="1714500"/>
          </a:xfrm>
          <a:prstGeom prst="roundRect">
            <a:avLst>
              <a:gd name="adj" fmla="val 6667"/>
            </a:avLst>
          </a:prstGeom>
          <a:solidFill>
            <a:srgbClr val="F5F7FA"/>
          </a:solidFill>
          <a:ln/>
        </p:spPr>
      </p:sp>
      <p:sp>
        <p:nvSpPr>
          <p:cNvPr id="11" name="Shape 5"/>
          <p:cNvSpPr/>
          <p:nvPr/>
        </p:nvSpPr>
        <p:spPr>
          <a:xfrm>
            <a:off x="7048195" y="7429500"/>
            <a:ext cx="4953305" cy="47549"/>
          </a:xfrm>
          <a:prstGeom prst="roundRect">
            <a:avLst>
              <a:gd name="adj" fmla="val 240384"/>
            </a:avLst>
          </a:prstGeom>
          <a:solidFill>
            <a:srgbClr val="0A2A5E"/>
          </a:solidFill>
          <a:ln w="12700">
            <a:solidFill>
              <a:srgbClr val="0A2A5E">
                <a:alpha val="0"/>
              </a:srgbClr>
            </a:solidFill>
            <a:prstDash val="solid"/>
          </a:ln>
        </p:spPr>
      </p:sp>
      <p:sp>
        <p:nvSpPr>
          <p:cNvPr id="12" name="Shape 6"/>
          <p:cNvSpPr/>
          <p:nvPr/>
        </p:nvSpPr>
        <p:spPr>
          <a:xfrm>
            <a:off x="12191695" y="7429500"/>
            <a:ext cx="5143500" cy="1714500"/>
          </a:xfrm>
          <a:prstGeom prst="roundRect">
            <a:avLst>
              <a:gd name="adj" fmla="val 6667"/>
            </a:avLst>
          </a:prstGeom>
          <a:solidFill>
            <a:srgbClr val="F5F7FA"/>
          </a:solidFill>
          <a:ln/>
        </p:spPr>
      </p:sp>
      <p:sp>
        <p:nvSpPr>
          <p:cNvPr id="13" name="Shape 7"/>
          <p:cNvSpPr/>
          <p:nvPr/>
        </p:nvSpPr>
        <p:spPr>
          <a:xfrm>
            <a:off x="12191695" y="7429500"/>
            <a:ext cx="5143500" cy="47549"/>
          </a:xfrm>
          <a:prstGeom prst="roundRect">
            <a:avLst>
              <a:gd name="adj" fmla="val 240384"/>
            </a:avLst>
          </a:prstGeom>
          <a:solidFill>
            <a:srgbClr val="FF6B1A"/>
          </a:solidFill>
          <a:ln w="12700">
            <a:solidFill>
              <a:srgbClr val="FF6B1A">
                <a:alpha val="0"/>
              </a:srgbClr>
            </a:solidFill>
            <a:prstDash val="solid"/>
          </a:ln>
        </p:spPr>
      </p:sp>
      <p:sp>
        <p:nvSpPr>
          <p:cNvPr id="14" name="Text 8"/>
          <p:cNvSpPr txBox="1"/>
          <p:nvPr/>
        </p:nvSpPr>
        <p:spPr>
          <a:xfrm>
            <a:off x="952805" y="571500"/>
            <a:ext cx="57150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kern="0" spc="300" dirty="0">
                <a:solidFill>
                  <a:srgbClr val="FF6B1A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CHAPTER 06 · EMERGENCY BELL</a:t>
            </a:r>
            <a:endParaRPr lang="en-US" sz="1500" dirty="0"/>
          </a:p>
        </p:txBody>
      </p:sp>
      <p:sp>
        <p:nvSpPr>
          <p:cNvPr id="15" name="Text 9"/>
          <p:cNvSpPr txBox="1"/>
          <p:nvPr/>
        </p:nvSpPr>
        <p:spPr>
          <a:xfrm>
            <a:off x="952805" y="933602"/>
            <a:ext cx="13335610" cy="7626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4300" b="1" kern="0" spc="-112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④ 음성인식 비상벨 개요</a:t>
            </a:r>
            <a:endParaRPr lang="en-US" sz="4300" dirty="0"/>
          </a:p>
        </p:txBody>
      </p:sp>
      <p:sp>
        <p:nvSpPr>
          <p:cNvPr id="16" name="Text 10"/>
          <p:cNvSpPr txBox="1"/>
          <p:nvPr/>
        </p:nvSpPr>
        <p:spPr>
          <a:xfrm>
            <a:off x="952805" y="1714500"/>
            <a:ext cx="14287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kern="0" spc="-22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"더포스" 브랜드 · 안전 사각지대 해소를 위한 스마트 비상 호출 시스템</a:t>
            </a:r>
            <a:endParaRPr lang="en-US" sz="1600" dirty="0"/>
          </a:p>
        </p:txBody>
      </p:sp>
      <p:sp>
        <p:nvSpPr>
          <p:cNvPr id="17" name="Text 11"/>
          <p:cNvSpPr txBox="1"/>
          <p:nvPr/>
        </p:nvSpPr>
        <p:spPr>
          <a:xfrm>
            <a:off x="1238098" y="8762695"/>
            <a:ext cx="5143500" cy="3813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75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▸ </a:t>
            </a:r>
            <a:r>
              <a:rPr lang="en-US" sz="1200" b="1" kern="0" spc="75" dirty="0" err="1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부산</a:t>
            </a:r>
            <a:r>
              <a:rPr lang="en-US" sz="1200" b="1" kern="0" spc="75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 </a:t>
            </a:r>
            <a:r>
              <a:rPr lang="ko-KR" altLang="en-US" sz="1200" b="1" kern="0" spc="75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시민공원</a:t>
            </a:r>
            <a:r>
              <a:rPr lang="en-US" sz="1200" b="1" kern="0" spc="75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 · 우범지역 현장 설치 실제 이미지</a:t>
            </a:r>
            <a:endParaRPr lang="en-US" sz="1200" dirty="0"/>
          </a:p>
        </p:txBody>
      </p:sp>
      <p:sp>
        <p:nvSpPr>
          <p:cNvPr id="18" name="Text 12"/>
          <p:cNvSpPr txBox="1"/>
          <p:nvPr/>
        </p:nvSpPr>
        <p:spPr>
          <a:xfrm>
            <a:off x="7429500" y="3095244"/>
            <a:ext cx="381030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225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★ 검증된 실적</a:t>
            </a:r>
            <a:endParaRPr lang="en-US" sz="1200" dirty="0"/>
          </a:p>
        </p:txBody>
      </p:sp>
      <p:sp>
        <p:nvSpPr>
          <p:cNvPr id="19" name="Text 13"/>
          <p:cNvSpPr txBox="1"/>
          <p:nvPr/>
        </p:nvSpPr>
        <p:spPr>
          <a:xfrm>
            <a:off x="7429500" y="3476549"/>
            <a:ext cx="9525305" cy="9528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5400" b="1" kern="0" spc="-150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전국 </a:t>
            </a:r>
            <a:r>
              <a:rPr lang="en-US" sz="8200" b="1" kern="0" spc="-150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5,000</a:t>
            </a:r>
            <a:r>
              <a:rPr lang="en-US" sz="5400" b="1" kern="0" spc="-150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+ 개소 설치</a:t>
            </a:r>
            <a:endParaRPr lang="en-US" sz="5400" dirty="0"/>
          </a:p>
        </p:txBody>
      </p:sp>
      <p:sp>
        <p:nvSpPr>
          <p:cNvPr id="20" name="Text 14"/>
          <p:cNvSpPr txBox="1"/>
          <p:nvPr/>
        </p:nvSpPr>
        <p:spPr>
          <a:xfrm>
            <a:off x="7429500" y="4476902"/>
            <a:ext cx="9525305" cy="1911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200" kern="0" spc="-15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"더포스" 파트너 자사 서버 기반 원격 모니터링 서비스 검증 완료</a:t>
            </a:r>
            <a:endParaRPr lang="en-US" sz="1200" dirty="0"/>
          </a:p>
        </p:txBody>
      </p:sp>
      <p:sp>
        <p:nvSpPr>
          <p:cNvPr id="21" name="Text 15"/>
          <p:cNvSpPr txBox="1"/>
          <p:nvPr/>
        </p:nvSpPr>
        <p:spPr>
          <a:xfrm>
            <a:off x="7048195" y="4953305"/>
            <a:ext cx="7620610" cy="4197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b="1" kern="0" spc="-37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도입 필요성 · 시민 안전 강화</a:t>
            </a:r>
            <a:endParaRPr lang="en-US" sz="1900" dirty="0"/>
          </a:p>
        </p:txBody>
      </p:sp>
      <p:sp>
        <p:nvSpPr>
          <p:cNvPr id="22" name="Text 16"/>
          <p:cNvSpPr txBox="1"/>
          <p:nvPr/>
        </p:nvSpPr>
        <p:spPr>
          <a:xfrm>
            <a:off x="7334402" y="5715000"/>
            <a:ext cx="4381805" cy="42885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2800" dirty="0">
                <a:solidFill>
                  <a:srgbClr val="000000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🌃</a:t>
            </a:r>
            <a:endParaRPr lang="en-US" sz="2800" dirty="0"/>
          </a:p>
        </p:txBody>
      </p:sp>
      <p:sp>
        <p:nvSpPr>
          <p:cNvPr id="23" name="Text 17"/>
          <p:cNvSpPr txBox="1"/>
          <p:nvPr/>
        </p:nvSpPr>
        <p:spPr>
          <a:xfrm>
            <a:off x="7334402" y="6200546"/>
            <a:ext cx="4381805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범죄예방 효과</a:t>
            </a:r>
            <a:endParaRPr lang="en-US" sz="1500" dirty="0"/>
          </a:p>
        </p:txBody>
      </p:sp>
      <p:sp>
        <p:nvSpPr>
          <p:cNvPr id="24" name="Text 18"/>
          <p:cNvSpPr txBox="1"/>
          <p:nvPr/>
        </p:nvSpPr>
        <p:spPr>
          <a:xfrm>
            <a:off x="7334402" y="6466637"/>
            <a:ext cx="4381805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가시적 안전 장치로</a:t>
            </a:r>
            <a:endParaRPr lang="en-US" sz="1000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0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범죄 심리 위축 · 사각지대 최소화</a:t>
            </a:r>
            <a:endParaRPr lang="en-US" sz="1000" dirty="0"/>
          </a:p>
        </p:txBody>
      </p:sp>
      <p:sp>
        <p:nvSpPr>
          <p:cNvPr id="25" name="Text 19"/>
          <p:cNvSpPr txBox="1"/>
          <p:nvPr/>
        </p:nvSpPr>
        <p:spPr>
          <a:xfrm>
            <a:off x="12477902" y="5715000"/>
            <a:ext cx="4572000" cy="42885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2800" dirty="0">
                <a:solidFill>
                  <a:srgbClr val="000000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⚡</a:t>
            </a:r>
            <a:endParaRPr lang="en-US" sz="2800" dirty="0"/>
          </a:p>
        </p:txBody>
      </p:sp>
      <p:sp>
        <p:nvSpPr>
          <p:cNvPr id="26" name="Text 20"/>
          <p:cNvSpPr txBox="1"/>
          <p:nvPr/>
        </p:nvSpPr>
        <p:spPr>
          <a:xfrm>
            <a:off x="12477902" y="6200546"/>
            <a:ext cx="45720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신속대응 체계</a:t>
            </a:r>
            <a:endParaRPr lang="en-US" sz="1500" dirty="0"/>
          </a:p>
        </p:txBody>
      </p:sp>
      <p:sp>
        <p:nvSpPr>
          <p:cNvPr id="27" name="Text 21"/>
          <p:cNvSpPr txBox="1"/>
          <p:nvPr/>
        </p:nvSpPr>
        <p:spPr>
          <a:xfrm>
            <a:off x="12477902" y="6466637"/>
            <a:ext cx="45720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관제센터 자동연계로</a:t>
            </a:r>
            <a:endParaRPr lang="en-US" sz="1000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0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경찰·보안기관 즉시 출동</a:t>
            </a:r>
            <a:endParaRPr lang="en-US" sz="1000" dirty="0"/>
          </a:p>
        </p:txBody>
      </p:sp>
      <p:sp>
        <p:nvSpPr>
          <p:cNvPr id="28" name="Text 22"/>
          <p:cNvSpPr txBox="1"/>
          <p:nvPr/>
        </p:nvSpPr>
        <p:spPr>
          <a:xfrm>
            <a:off x="7334402" y="7619695"/>
            <a:ext cx="4381805" cy="42885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2800" dirty="0">
                <a:solidFill>
                  <a:srgbClr val="000000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📢</a:t>
            </a:r>
            <a:endParaRPr lang="en-US" sz="2800" dirty="0"/>
          </a:p>
        </p:txBody>
      </p:sp>
      <p:sp>
        <p:nvSpPr>
          <p:cNvPr id="29" name="Text 23"/>
          <p:cNvSpPr txBox="1"/>
          <p:nvPr/>
        </p:nvSpPr>
        <p:spPr>
          <a:xfrm>
            <a:off x="7334402" y="8106156"/>
            <a:ext cx="4381805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시민 안심 강화</a:t>
            </a:r>
            <a:endParaRPr lang="en-US" sz="1500" dirty="0"/>
          </a:p>
        </p:txBody>
      </p:sp>
      <p:sp>
        <p:nvSpPr>
          <p:cNvPr id="30" name="Text 24"/>
          <p:cNvSpPr txBox="1"/>
          <p:nvPr/>
        </p:nvSpPr>
        <p:spPr>
          <a:xfrm>
            <a:off x="7334402" y="8371332"/>
            <a:ext cx="4381805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위급시 신속한 도움요청</a:t>
            </a:r>
            <a:endParaRPr lang="en-US" sz="1000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0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여성·아동 안전 지역 확대</a:t>
            </a:r>
            <a:endParaRPr lang="en-US" sz="1000" dirty="0"/>
          </a:p>
        </p:txBody>
      </p:sp>
      <p:sp>
        <p:nvSpPr>
          <p:cNvPr id="31" name="Text 25"/>
          <p:cNvSpPr txBox="1"/>
          <p:nvPr/>
        </p:nvSpPr>
        <p:spPr>
          <a:xfrm>
            <a:off x="12477902" y="7619695"/>
            <a:ext cx="4572000" cy="42885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2800" dirty="0">
                <a:solidFill>
                  <a:srgbClr val="000000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📹</a:t>
            </a:r>
            <a:endParaRPr lang="en-US" sz="2800" dirty="0"/>
          </a:p>
        </p:txBody>
      </p:sp>
      <p:sp>
        <p:nvSpPr>
          <p:cNvPr id="32" name="Text 26"/>
          <p:cNvSpPr txBox="1"/>
          <p:nvPr/>
        </p:nvSpPr>
        <p:spPr>
          <a:xfrm>
            <a:off x="12477902" y="8106156"/>
            <a:ext cx="45720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방범 인프라 확충</a:t>
            </a:r>
            <a:endParaRPr lang="en-US" sz="1500" dirty="0"/>
          </a:p>
        </p:txBody>
      </p:sp>
      <p:sp>
        <p:nvSpPr>
          <p:cNvPr id="33" name="Text 27"/>
          <p:cNvSpPr txBox="1"/>
          <p:nvPr/>
        </p:nvSpPr>
        <p:spPr>
          <a:xfrm>
            <a:off x="12477902" y="8371332"/>
            <a:ext cx="45720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CCTV 연동 통합 시스템</a:t>
            </a:r>
            <a:endParaRPr lang="en-US" sz="1000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0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안전 사각지대 최소화</a:t>
            </a:r>
            <a:endParaRPr lang="en-US" sz="1000" dirty="0"/>
          </a:p>
        </p:txBody>
      </p:sp>
      <p:sp>
        <p:nvSpPr>
          <p:cNvPr id="34" name="Text 28"/>
          <p:cNvSpPr txBox="1"/>
          <p:nvPr/>
        </p:nvSpPr>
        <p:spPr>
          <a:xfrm>
            <a:off x="952805" y="9430207"/>
            <a:ext cx="16383305" cy="3813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kern="0" spc="-22" dirty="0">
                <a:solidFill>
                  <a:srgbClr val="FF6B1A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우범지역·공원·등산로·주차장</a:t>
            </a:r>
            <a:r>
              <a:rPr lang="en-US" sz="1500" b="1" kern="0" spc="-22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 등 안전 사각지대 우선 도입 대상</a:t>
            </a:r>
            <a:endParaRPr lang="en-US" sz="1500" dirty="0"/>
          </a:p>
        </p:txBody>
      </p:sp>
      <p:sp>
        <p:nvSpPr>
          <p:cNvPr id="35" name="Text 29"/>
          <p:cNvSpPr txBox="1"/>
          <p:nvPr/>
        </p:nvSpPr>
        <p:spPr>
          <a:xfrm>
            <a:off x="952805" y="10049256"/>
            <a:ext cx="1905610" cy="1911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150" dirty="0">
                <a:solidFill>
                  <a:srgbClr val="94A3B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19 / 22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gen-dedup-4e90d1403b85df36431eeb1b79799e2a.png"/>
          <p:cNvPicPr>
            <a:picLocks noChangeAspect="1"/>
          </p:cNvPicPr>
          <p:nvPr/>
        </p:nvPicPr>
        <p:blipFill>
          <a:blip r:embed="rId3"/>
          <a:srcRect l="-201" r="-201"/>
          <a:stretch/>
        </p:blipFill>
        <p:spPr>
          <a:xfrm>
            <a:off x="0" y="0"/>
            <a:ext cx="18288000" cy="75895"/>
          </a:xfrm>
          <a:prstGeom prst="rect">
            <a:avLst/>
          </a:prstGeom>
        </p:spPr>
      </p:pic>
      <p:pic>
        <p:nvPicPr>
          <p:cNvPr id="3" name="Image 1" descr="gen-dedup-45e641b80f95aff8b66cd60e3223f462.png"/>
          <p:cNvPicPr>
            <a:picLocks noChangeAspect="1"/>
          </p:cNvPicPr>
          <p:nvPr/>
        </p:nvPicPr>
        <p:blipFill>
          <a:blip r:embed="rId4"/>
          <a:srcRect t="-9" b="-9"/>
          <a:stretch/>
        </p:blipFill>
        <p:spPr>
          <a:xfrm>
            <a:off x="952805" y="2667305"/>
            <a:ext cx="5333695" cy="3191256"/>
          </a:xfrm>
          <a:prstGeom prst="rect">
            <a:avLst/>
          </a:prstGeom>
        </p:spPr>
      </p:pic>
      <p:pic>
        <p:nvPicPr>
          <p:cNvPr id="4" name="Image 2" descr="gen-dedup-45e641b80f95aff8b66cd60e3223f462.png"/>
          <p:cNvPicPr>
            <a:picLocks noChangeAspect="1"/>
          </p:cNvPicPr>
          <p:nvPr/>
        </p:nvPicPr>
        <p:blipFill>
          <a:blip r:embed="rId4"/>
          <a:srcRect t="-9" b="-9"/>
          <a:stretch/>
        </p:blipFill>
        <p:spPr>
          <a:xfrm>
            <a:off x="6476695" y="2667305"/>
            <a:ext cx="5333695" cy="3191256"/>
          </a:xfrm>
          <a:prstGeom prst="rect">
            <a:avLst/>
          </a:prstGeom>
        </p:spPr>
      </p:pic>
      <p:pic>
        <p:nvPicPr>
          <p:cNvPr id="5" name="Image 3" descr="gen-dedup-45e641b80f95aff8b66cd60e3223f462.png"/>
          <p:cNvPicPr>
            <a:picLocks noChangeAspect="1"/>
          </p:cNvPicPr>
          <p:nvPr/>
        </p:nvPicPr>
        <p:blipFill>
          <a:blip r:embed="rId4"/>
          <a:srcRect t="-9" b="-9"/>
          <a:stretch/>
        </p:blipFill>
        <p:spPr>
          <a:xfrm>
            <a:off x="12001500" y="2667305"/>
            <a:ext cx="5333695" cy="3191256"/>
          </a:xfrm>
          <a:prstGeom prst="rect">
            <a:avLst/>
          </a:prstGeom>
        </p:spPr>
      </p:pic>
      <p:pic>
        <p:nvPicPr>
          <p:cNvPr id="6" name="Image 4" descr="gen-dedup-45e641b80f95aff8b66cd60e3223f462.png"/>
          <p:cNvPicPr>
            <a:picLocks noChangeAspect="1"/>
          </p:cNvPicPr>
          <p:nvPr/>
        </p:nvPicPr>
        <p:blipFill>
          <a:blip r:embed="rId4"/>
          <a:srcRect t="-9" b="-9"/>
          <a:stretch/>
        </p:blipFill>
        <p:spPr>
          <a:xfrm>
            <a:off x="952805" y="6048756"/>
            <a:ext cx="5333695" cy="3191256"/>
          </a:xfrm>
          <a:prstGeom prst="rect">
            <a:avLst/>
          </a:prstGeom>
        </p:spPr>
      </p:pic>
      <p:pic>
        <p:nvPicPr>
          <p:cNvPr id="7" name="Image 5" descr="gen-dedup-45e641b80f95aff8b66cd60e3223f462.png"/>
          <p:cNvPicPr>
            <a:picLocks noChangeAspect="1"/>
          </p:cNvPicPr>
          <p:nvPr/>
        </p:nvPicPr>
        <p:blipFill>
          <a:blip r:embed="rId4"/>
          <a:srcRect t="-9" b="-9"/>
          <a:stretch/>
        </p:blipFill>
        <p:spPr>
          <a:xfrm>
            <a:off x="6476695" y="6048756"/>
            <a:ext cx="5333695" cy="3191256"/>
          </a:xfrm>
          <a:prstGeom prst="rect">
            <a:avLst/>
          </a:prstGeom>
        </p:spPr>
      </p:pic>
      <p:pic>
        <p:nvPicPr>
          <p:cNvPr id="8" name="Image 6" descr="gen-dedup-45e641b80f95aff8b66cd60e3223f462.png"/>
          <p:cNvPicPr>
            <a:picLocks noChangeAspect="1"/>
          </p:cNvPicPr>
          <p:nvPr/>
        </p:nvPicPr>
        <p:blipFill>
          <a:blip r:embed="rId4"/>
          <a:srcRect t="-9" b="-9"/>
          <a:stretch/>
        </p:blipFill>
        <p:spPr>
          <a:xfrm>
            <a:off x="12001500" y="6048756"/>
            <a:ext cx="5333695" cy="3191256"/>
          </a:xfrm>
          <a:prstGeom prst="rect">
            <a:avLst/>
          </a:prstGeom>
        </p:spPr>
      </p:pic>
      <p:pic>
        <p:nvPicPr>
          <p:cNvPr id="9" name="Image 7" descr="gen-dedup-b22862d1dd2a88faf7df258b6a32b155.png"/>
          <p:cNvPicPr>
            <a:picLocks noChangeAspect="1"/>
          </p:cNvPicPr>
          <p:nvPr/>
        </p:nvPicPr>
        <p:blipFill>
          <a:blip r:embed="rId5"/>
          <a:srcRect t="-403" b="-403"/>
          <a:stretch/>
        </p:blipFill>
        <p:spPr>
          <a:xfrm>
            <a:off x="952805" y="2667305"/>
            <a:ext cx="5333695" cy="57607"/>
          </a:xfrm>
          <a:prstGeom prst="rect">
            <a:avLst/>
          </a:prstGeom>
        </p:spPr>
      </p:pic>
      <p:pic>
        <p:nvPicPr>
          <p:cNvPr id="10" name="Image 8" descr="gen-dedup-ac8ecf735b12f33da4438e09eee38fb3.png"/>
          <p:cNvPicPr>
            <a:picLocks noChangeAspect="1"/>
          </p:cNvPicPr>
          <p:nvPr/>
        </p:nvPicPr>
        <p:blipFill>
          <a:blip r:embed="rId6"/>
          <a:srcRect t="-403" b="-403"/>
          <a:stretch/>
        </p:blipFill>
        <p:spPr>
          <a:xfrm>
            <a:off x="6476695" y="2667305"/>
            <a:ext cx="5333695" cy="57607"/>
          </a:xfrm>
          <a:prstGeom prst="rect">
            <a:avLst/>
          </a:prstGeom>
        </p:spPr>
      </p:pic>
      <p:pic>
        <p:nvPicPr>
          <p:cNvPr id="11" name="Image 9" descr="gen-dedup-e6fb075468d4c4fb468f418c079147a0.png"/>
          <p:cNvPicPr>
            <a:picLocks noChangeAspect="1"/>
          </p:cNvPicPr>
          <p:nvPr/>
        </p:nvPicPr>
        <p:blipFill>
          <a:blip r:embed="rId7"/>
          <a:srcRect t="-403" b="-403"/>
          <a:stretch/>
        </p:blipFill>
        <p:spPr>
          <a:xfrm>
            <a:off x="12001500" y="2667305"/>
            <a:ext cx="5333695" cy="57607"/>
          </a:xfrm>
          <a:prstGeom prst="rect">
            <a:avLst/>
          </a:prstGeom>
        </p:spPr>
      </p:pic>
      <p:pic>
        <p:nvPicPr>
          <p:cNvPr id="12" name="Image 10" descr="gen-dedup-e6fb075468d4c4fb468f418c079147a0.png"/>
          <p:cNvPicPr>
            <a:picLocks noChangeAspect="1"/>
          </p:cNvPicPr>
          <p:nvPr/>
        </p:nvPicPr>
        <p:blipFill>
          <a:blip r:embed="rId7"/>
          <a:srcRect t="-403" b="-403"/>
          <a:stretch/>
        </p:blipFill>
        <p:spPr>
          <a:xfrm>
            <a:off x="952805" y="6048756"/>
            <a:ext cx="5333695" cy="57607"/>
          </a:xfrm>
          <a:prstGeom prst="rect">
            <a:avLst/>
          </a:prstGeom>
        </p:spPr>
      </p:pic>
      <p:pic>
        <p:nvPicPr>
          <p:cNvPr id="13" name="Image 11" descr="gen-dedup-b22862d1dd2a88faf7df258b6a32b155.png"/>
          <p:cNvPicPr>
            <a:picLocks noChangeAspect="1"/>
          </p:cNvPicPr>
          <p:nvPr/>
        </p:nvPicPr>
        <p:blipFill>
          <a:blip r:embed="rId5"/>
          <a:srcRect t="-403" b="-403"/>
          <a:stretch/>
        </p:blipFill>
        <p:spPr>
          <a:xfrm>
            <a:off x="6476695" y="6048756"/>
            <a:ext cx="5333695" cy="57607"/>
          </a:xfrm>
          <a:prstGeom prst="rect">
            <a:avLst/>
          </a:prstGeom>
        </p:spPr>
      </p:pic>
      <p:pic>
        <p:nvPicPr>
          <p:cNvPr id="14" name="Image 12" descr="gen-dedup-ac8ecf735b12f33da4438e09eee38fb3.png"/>
          <p:cNvPicPr>
            <a:picLocks noChangeAspect="1"/>
          </p:cNvPicPr>
          <p:nvPr/>
        </p:nvPicPr>
        <p:blipFill>
          <a:blip r:embed="rId6"/>
          <a:srcRect t="-403" b="-403"/>
          <a:stretch/>
        </p:blipFill>
        <p:spPr>
          <a:xfrm>
            <a:off x="12001500" y="6048756"/>
            <a:ext cx="5333695" cy="57607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952805" y="571500"/>
            <a:ext cx="57150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kern="0" spc="300" dirty="0">
                <a:solidFill>
                  <a:srgbClr val="FF6B1A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CHAPTER 06 · EMERGENCY BELL</a:t>
            </a:r>
            <a:endParaRPr lang="en-US" sz="1500" dirty="0"/>
          </a:p>
        </p:txBody>
      </p:sp>
      <p:sp>
        <p:nvSpPr>
          <p:cNvPr id="16" name="Text 1"/>
          <p:cNvSpPr txBox="1"/>
          <p:nvPr/>
        </p:nvSpPr>
        <p:spPr>
          <a:xfrm>
            <a:off x="952805" y="933602"/>
            <a:ext cx="13335610" cy="7626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4300" b="1" kern="0" spc="-112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AI 특장점 6종</a:t>
            </a:r>
            <a:endParaRPr lang="en-US" sz="4300" dirty="0"/>
          </a:p>
        </p:txBody>
      </p:sp>
      <p:sp>
        <p:nvSpPr>
          <p:cNvPr id="17" name="Text 2"/>
          <p:cNvSpPr txBox="1"/>
          <p:nvPr/>
        </p:nvSpPr>
        <p:spPr>
          <a:xfrm>
            <a:off x="952805" y="1714500"/>
            <a:ext cx="14287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kern="0" spc="-22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Six Smart Features — 더포스 브랜드 · 기존 비상벨 대비 압도적 성능 차별화</a:t>
            </a:r>
            <a:endParaRPr lang="en-US" sz="1600" dirty="0"/>
          </a:p>
        </p:txBody>
      </p:sp>
      <p:pic>
        <p:nvPicPr>
          <p:cNvPr id="18" name="Image 13" descr="gen-dedup-de9a3e0092ad610d2a8f4ba4dfddafd6.pn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1238098" y="2952598"/>
            <a:ext cx="952805" cy="952805"/>
          </a:xfrm>
          <a:prstGeom prst="rect">
            <a:avLst/>
          </a:prstGeom>
        </p:spPr>
      </p:pic>
      <p:sp>
        <p:nvSpPr>
          <p:cNvPr id="19" name="Text 3"/>
          <p:cNvSpPr txBox="1"/>
          <p:nvPr/>
        </p:nvSpPr>
        <p:spPr>
          <a:xfrm>
            <a:off x="1238098" y="2952598"/>
            <a:ext cx="952805" cy="9528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4200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🖥️</a:t>
            </a:r>
            <a:endParaRPr lang="en-US" sz="4200" dirty="0"/>
          </a:p>
        </p:txBody>
      </p:sp>
      <p:sp>
        <p:nvSpPr>
          <p:cNvPr id="20" name="Text 4"/>
          <p:cNvSpPr txBox="1"/>
          <p:nvPr/>
        </p:nvSpPr>
        <p:spPr>
          <a:xfrm>
            <a:off x="2381098" y="3047695"/>
            <a:ext cx="3715207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kern="0" spc="150" dirty="0">
                <a:solidFill>
                  <a:srgbClr val="FF6B1A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FEATURE 01</a:t>
            </a:r>
            <a:endParaRPr lang="en-US" sz="1100" dirty="0"/>
          </a:p>
        </p:txBody>
      </p:sp>
      <p:sp>
        <p:nvSpPr>
          <p:cNvPr id="21" name="Text 5"/>
          <p:cNvSpPr txBox="1"/>
          <p:nvPr/>
        </p:nvSpPr>
        <p:spPr>
          <a:xfrm>
            <a:off x="2381098" y="3381451"/>
            <a:ext cx="3715207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kern="0" spc="-37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원격 모니터링</a:t>
            </a:r>
            <a:endParaRPr lang="en-US" sz="2200" dirty="0"/>
          </a:p>
        </p:txBody>
      </p:sp>
      <p:sp>
        <p:nvSpPr>
          <p:cNvPr id="22" name="Text 6"/>
          <p:cNvSpPr txBox="1"/>
          <p:nvPr/>
        </p:nvSpPr>
        <p:spPr>
          <a:xfrm>
            <a:off x="1238098" y="4204411"/>
            <a:ext cx="4858207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80"/>
              </a:lnSpc>
              <a:buNone/>
            </a:pPr>
            <a:r>
              <a:rPr lang="en-US" sz="1200" kern="0" spc="-15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자사 서버를 통해 비상벨 </a:t>
            </a:r>
            <a:r>
              <a:rPr lang="en-US" sz="1200" b="1" kern="0" spc="-15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작동유무 상시 확인</a:t>
            </a:r>
            <a:r>
              <a:rPr lang="en-US" sz="1200" kern="0" spc="-15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.</a:t>
            </a:r>
            <a:endParaRPr lang="en-US" sz="1200" dirty="0"/>
          </a:p>
          <a:p>
            <a:pPr marL="0" indent="0" algn="l">
              <a:lnSpc>
                <a:spcPts val="1980"/>
              </a:lnSpc>
              <a:buNone/>
            </a:pPr>
            <a:endParaRPr lang="en-US" sz="1200" dirty="0"/>
          </a:p>
          <a:p>
            <a:pPr marL="0" indent="0" algn="l">
              <a:lnSpc>
                <a:spcPts val="1980"/>
              </a:lnSpc>
              <a:buNone/>
            </a:pPr>
            <a:r>
              <a:rPr lang="en-US" sz="1200" kern="0" spc="-15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미작동 시 유지관리 서비스 제공 · 긴급 상황 발생 시 미동작 발생 방지.</a:t>
            </a:r>
            <a:endParaRPr lang="en-US" sz="1200" dirty="0"/>
          </a:p>
        </p:txBody>
      </p:sp>
      <p:pic>
        <p:nvPicPr>
          <p:cNvPr id="23" name="Image 14" descr="gen-dedup-2609417a411f2a2a7bcd46c9a1625c8a.png"/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6762902" y="2952598"/>
            <a:ext cx="952805" cy="952805"/>
          </a:xfrm>
          <a:prstGeom prst="rect">
            <a:avLst/>
          </a:prstGeom>
        </p:spPr>
      </p:pic>
      <p:sp>
        <p:nvSpPr>
          <p:cNvPr id="24" name="Text 7"/>
          <p:cNvSpPr txBox="1"/>
          <p:nvPr/>
        </p:nvSpPr>
        <p:spPr>
          <a:xfrm>
            <a:off x="6762902" y="2952598"/>
            <a:ext cx="952805" cy="9528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4200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🚔</a:t>
            </a:r>
            <a:endParaRPr lang="en-US" sz="4200" dirty="0"/>
          </a:p>
        </p:txBody>
      </p:sp>
      <p:sp>
        <p:nvSpPr>
          <p:cNvPr id="25" name="Text 8"/>
          <p:cNvSpPr txBox="1"/>
          <p:nvPr/>
        </p:nvSpPr>
        <p:spPr>
          <a:xfrm>
            <a:off x="7905902" y="3047695"/>
            <a:ext cx="3715207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kern="0" spc="150" dirty="0">
                <a:solidFill>
                  <a:srgbClr val="00A3C4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FEATURE 02</a:t>
            </a:r>
            <a:endParaRPr lang="en-US" sz="1100" dirty="0"/>
          </a:p>
        </p:txBody>
      </p:sp>
      <p:sp>
        <p:nvSpPr>
          <p:cNvPr id="26" name="Text 9"/>
          <p:cNvSpPr txBox="1"/>
          <p:nvPr/>
        </p:nvSpPr>
        <p:spPr>
          <a:xfrm>
            <a:off x="7905902" y="3381451"/>
            <a:ext cx="3715207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kern="0" spc="-37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경찰 자동통화·위치전송</a:t>
            </a:r>
            <a:endParaRPr lang="en-US" sz="2200" dirty="0"/>
          </a:p>
        </p:txBody>
      </p:sp>
      <p:sp>
        <p:nvSpPr>
          <p:cNvPr id="27" name="Text 10"/>
          <p:cNvSpPr txBox="1"/>
          <p:nvPr/>
        </p:nvSpPr>
        <p:spPr>
          <a:xfrm>
            <a:off x="6762902" y="4204411"/>
            <a:ext cx="4858207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80"/>
              </a:lnSpc>
              <a:buNone/>
            </a:pPr>
            <a:r>
              <a:rPr lang="en-US" sz="1200" kern="0" spc="-15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경찰서에 비상벨이 </a:t>
            </a:r>
            <a:r>
              <a:rPr lang="en-US" sz="1200" b="1" kern="0" spc="-15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현장과 음성통화 자동 연결</a:t>
            </a:r>
            <a:r>
              <a:rPr lang="en-US" sz="1200" kern="0" spc="-15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.</a:t>
            </a:r>
            <a:endParaRPr lang="en-US" sz="1200" dirty="0"/>
          </a:p>
          <a:p>
            <a:pPr marL="0" indent="0" algn="l">
              <a:lnSpc>
                <a:spcPts val="1980"/>
              </a:lnSpc>
              <a:buNone/>
            </a:pPr>
            <a:endParaRPr lang="en-US" sz="1200" dirty="0"/>
          </a:p>
          <a:p>
            <a:pPr marL="0" indent="0" algn="l">
              <a:lnSpc>
                <a:spcPts val="1980"/>
              </a:lnSpc>
              <a:buNone/>
            </a:pPr>
            <a:r>
              <a:rPr lang="en-US" sz="1200" kern="0" spc="-15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설치된 장소의 정확한 위치가 전송되어 </a:t>
            </a:r>
            <a:r>
              <a:rPr lang="en-US" sz="1200" b="1" kern="0" spc="-15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즉각적인 현장출동</a:t>
            </a:r>
            <a:r>
              <a:rPr lang="en-US" sz="1200" kern="0" spc="-15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 가능.</a:t>
            </a:r>
            <a:endParaRPr lang="en-US" sz="1200" dirty="0"/>
          </a:p>
        </p:txBody>
      </p:sp>
      <p:pic>
        <p:nvPicPr>
          <p:cNvPr id="28" name="Image 15" descr="gen-dedup-b3ef2d3268c0af7ec3fcc4bfca02e72c.png"/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12287707" y="2952598"/>
            <a:ext cx="952805" cy="952805"/>
          </a:xfrm>
          <a:prstGeom prst="rect">
            <a:avLst/>
          </a:prstGeom>
        </p:spPr>
      </p:pic>
      <p:sp>
        <p:nvSpPr>
          <p:cNvPr id="29" name="Text 11"/>
          <p:cNvSpPr txBox="1"/>
          <p:nvPr/>
        </p:nvSpPr>
        <p:spPr>
          <a:xfrm>
            <a:off x="12287707" y="2952598"/>
            <a:ext cx="952805" cy="9528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4200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🎙️</a:t>
            </a:r>
            <a:endParaRPr lang="en-US" sz="4200" dirty="0"/>
          </a:p>
        </p:txBody>
      </p:sp>
      <p:sp>
        <p:nvSpPr>
          <p:cNvPr id="30" name="Text 12"/>
          <p:cNvSpPr txBox="1"/>
          <p:nvPr/>
        </p:nvSpPr>
        <p:spPr>
          <a:xfrm>
            <a:off x="13430707" y="3047695"/>
            <a:ext cx="3715207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kern="0" spc="150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FEATURE 03</a:t>
            </a:r>
            <a:endParaRPr lang="en-US" sz="1100" dirty="0"/>
          </a:p>
        </p:txBody>
      </p:sp>
      <p:sp>
        <p:nvSpPr>
          <p:cNvPr id="31" name="Text 13"/>
          <p:cNvSpPr txBox="1"/>
          <p:nvPr/>
        </p:nvSpPr>
        <p:spPr>
          <a:xfrm>
            <a:off x="13430707" y="3381451"/>
            <a:ext cx="3715207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kern="0" spc="-37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위급명령어 AI 이중판별</a:t>
            </a:r>
            <a:endParaRPr lang="en-US" sz="2200" dirty="0"/>
          </a:p>
        </p:txBody>
      </p:sp>
      <p:sp>
        <p:nvSpPr>
          <p:cNvPr id="32" name="Text 14"/>
          <p:cNvSpPr txBox="1"/>
          <p:nvPr/>
        </p:nvSpPr>
        <p:spPr>
          <a:xfrm>
            <a:off x="12287707" y="4238244"/>
            <a:ext cx="4858207" cy="1429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-15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"사람살려", "살려주세요"</a:t>
            </a:r>
            <a:r>
              <a:rPr lang="en-US" sz="1200" kern="0" spc="-15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 등 위급명령어와 현장 다량의 음성 데이터를 기반으로 </a:t>
            </a:r>
            <a:r>
              <a:rPr lang="en-US" sz="1200" b="1" kern="0" spc="-15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이중판별</a:t>
            </a:r>
            <a:r>
              <a:rPr lang="en-US" sz="1200" kern="0" spc="-15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하여 오작동을 없앰.</a:t>
            </a:r>
            <a:endParaRPr lang="en-US" sz="1200" dirty="0"/>
          </a:p>
        </p:txBody>
      </p:sp>
      <p:pic>
        <p:nvPicPr>
          <p:cNvPr id="33" name="Image 16" descr="gen-dedup-b3ef2d3268c0af7ec3fcc4bfca02e72c.png"/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1238098" y="6334049"/>
            <a:ext cx="952805" cy="952805"/>
          </a:xfrm>
          <a:prstGeom prst="rect">
            <a:avLst/>
          </a:prstGeom>
        </p:spPr>
      </p:pic>
      <p:sp>
        <p:nvSpPr>
          <p:cNvPr id="34" name="Text 15"/>
          <p:cNvSpPr txBox="1"/>
          <p:nvPr/>
        </p:nvSpPr>
        <p:spPr>
          <a:xfrm>
            <a:off x="1238098" y="6334049"/>
            <a:ext cx="952805" cy="9528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4200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🚻</a:t>
            </a:r>
            <a:endParaRPr lang="en-US" sz="4200" dirty="0"/>
          </a:p>
        </p:txBody>
      </p:sp>
      <p:sp>
        <p:nvSpPr>
          <p:cNvPr id="35" name="Text 16"/>
          <p:cNvSpPr txBox="1"/>
          <p:nvPr/>
        </p:nvSpPr>
        <p:spPr>
          <a:xfrm>
            <a:off x="2381098" y="6429146"/>
            <a:ext cx="3715207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kern="0" spc="150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FEATURE 04</a:t>
            </a:r>
            <a:endParaRPr lang="en-US" sz="1100" dirty="0"/>
          </a:p>
        </p:txBody>
      </p:sp>
      <p:sp>
        <p:nvSpPr>
          <p:cNvPr id="36" name="Text 17"/>
          <p:cNvSpPr txBox="1"/>
          <p:nvPr/>
        </p:nvSpPr>
        <p:spPr>
          <a:xfrm>
            <a:off x="2381098" y="6762902"/>
            <a:ext cx="3715207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kern="0" spc="-37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몰래카메라 탐지</a:t>
            </a:r>
            <a:endParaRPr lang="en-US" sz="2200" dirty="0"/>
          </a:p>
        </p:txBody>
      </p:sp>
      <p:sp>
        <p:nvSpPr>
          <p:cNvPr id="37" name="Text 18"/>
          <p:cNvSpPr txBox="1"/>
          <p:nvPr/>
        </p:nvSpPr>
        <p:spPr>
          <a:xfrm>
            <a:off x="1238098" y="7585862"/>
            <a:ext cx="4858207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80"/>
              </a:lnSpc>
              <a:buNone/>
            </a:pPr>
            <a:r>
              <a:rPr lang="en-US" sz="1200" kern="0" spc="-15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이용시간 패턴 분석 · </a:t>
            </a:r>
            <a:r>
              <a:rPr lang="en-US" sz="1200" b="1" kern="0" spc="-15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화장실 장기 체류 자동 판단</a:t>
            </a:r>
            <a:r>
              <a:rPr lang="en-US" sz="1200" kern="0" spc="-15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.</a:t>
            </a:r>
            <a:endParaRPr lang="en-US" sz="1200" dirty="0"/>
          </a:p>
          <a:p>
            <a:pPr marL="0" indent="0" algn="l">
              <a:lnSpc>
                <a:spcPts val="1980"/>
              </a:lnSpc>
              <a:buNone/>
            </a:pPr>
            <a:endParaRPr lang="en-US" sz="1200" dirty="0"/>
          </a:p>
          <a:p>
            <a:pPr marL="0" indent="0" algn="l">
              <a:lnSpc>
                <a:spcPts val="1980"/>
              </a:lnSpc>
              <a:buNone/>
            </a:pPr>
            <a:r>
              <a:rPr lang="en-US" sz="1200" kern="0" spc="-15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이를 </a:t>
            </a:r>
            <a:r>
              <a:rPr lang="en-US" sz="1200" b="1" kern="0" spc="-15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몰래카메라로 감지</a:t>
            </a:r>
            <a:r>
              <a:rPr lang="en-US" sz="1200" kern="0" spc="-15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하고 스피커로 안내방송 자동 송출.</a:t>
            </a:r>
            <a:endParaRPr lang="en-US" sz="1200" dirty="0"/>
          </a:p>
        </p:txBody>
      </p:sp>
      <p:pic>
        <p:nvPicPr>
          <p:cNvPr id="38" name="Image 17" descr="gen-dedup-de9a3e0092ad610d2a8f4ba4dfddafd6.pn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6762902" y="6334049"/>
            <a:ext cx="952805" cy="952805"/>
          </a:xfrm>
          <a:prstGeom prst="rect">
            <a:avLst/>
          </a:prstGeom>
        </p:spPr>
      </p:pic>
      <p:sp>
        <p:nvSpPr>
          <p:cNvPr id="39" name="Text 19"/>
          <p:cNvSpPr txBox="1"/>
          <p:nvPr/>
        </p:nvSpPr>
        <p:spPr>
          <a:xfrm>
            <a:off x="6762902" y="6334049"/>
            <a:ext cx="952805" cy="9528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4200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🎧</a:t>
            </a:r>
            <a:endParaRPr lang="en-US" sz="4200" dirty="0"/>
          </a:p>
        </p:txBody>
      </p:sp>
      <p:sp>
        <p:nvSpPr>
          <p:cNvPr id="40" name="Text 20"/>
          <p:cNvSpPr txBox="1"/>
          <p:nvPr/>
        </p:nvSpPr>
        <p:spPr>
          <a:xfrm>
            <a:off x="7905902" y="6429146"/>
            <a:ext cx="3715207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kern="0" spc="150" dirty="0">
                <a:solidFill>
                  <a:srgbClr val="FF6B1A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FEATURE 05</a:t>
            </a:r>
            <a:endParaRPr lang="en-US" sz="1100" dirty="0"/>
          </a:p>
        </p:txBody>
      </p:sp>
      <p:sp>
        <p:nvSpPr>
          <p:cNvPr id="41" name="Text 21"/>
          <p:cNvSpPr txBox="1"/>
          <p:nvPr/>
        </p:nvSpPr>
        <p:spPr>
          <a:xfrm>
            <a:off x="7905902" y="6762902"/>
            <a:ext cx="3715207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kern="0" spc="-37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10초 음성 스냅샷</a:t>
            </a:r>
            <a:endParaRPr lang="en-US" sz="2200" dirty="0"/>
          </a:p>
        </p:txBody>
      </p:sp>
      <p:sp>
        <p:nvSpPr>
          <p:cNvPr id="42" name="Text 22"/>
          <p:cNvSpPr txBox="1"/>
          <p:nvPr/>
        </p:nvSpPr>
        <p:spPr>
          <a:xfrm>
            <a:off x="6762902" y="7585862"/>
            <a:ext cx="4858207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80"/>
              </a:lnSpc>
              <a:buNone/>
            </a:pPr>
            <a:r>
              <a:rPr lang="en-US" sz="1200" kern="0" spc="-15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비상벨 작동 전 </a:t>
            </a:r>
            <a:r>
              <a:rPr lang="en-US" sz="1200" b="1" kern="0" spc="-15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10초의 음성을 자동 캡쳐</a:t>
            </a:r>
            <a:r>
              <a:rPr lang="en-US" sz="1200" kern="0" spc="-15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.</a:t>
            </a:r>
            <a:endParaRPr lang="en-US" sz="1200" dirty="0"/>
          </a:p>
          <a:p>
            <a:pPr marL="0" indent="0" algn="l">
              <a:lnSpc>
                <a:spcPts val="1980"/>
              </a:lnSpc>
              <a:buNone/>
            </a:pPr>
            <a:endParaRPr lang="en-US" sz="1200" dirty="0"/>
          </a:p>
          <a:p>
            <a:pPr marL="0" indent="0" algn="l">
              <a:lnSpc>
                <a:spcPts val="1980"/>
              </a:lnSpc>
              <a:buNone/>
            </a:pPr>
            <a:r>
              <a:rPr lang="en-US" sz="1200" kern="0" spc="-15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관리자 페이지에 음성파일로 전달 · 확인 후 </a:t>
            </a:r>
            <a:r>
              <a:rPr lang="en-US" sz="1200" b="1" kern="0" spc="-15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장난전화·진위여부 판단</a:t>
            </a:r>
            <a:r>
              <a:rPr lang="en-US" sz="1200" kern="0" spc="-15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.</a:t>
            </a:r>
            <a:endParaRPr lang="en-US" sz="1200" dirty="0"/>
          </a:p>
        </p:txBody>
      </p:sp>
      <p:pic>
        <p:nvPicPr>
          <p:cNvPr id="43" name="Image 18" descr="gen-dedup-2609417a411f2a2a7bcd46c9a1625c8a.png"/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12287707" y="6334049"/>
            <a:ext cx="952805" cy="952805"/>
          </a:xfrm>
          <a:prstGeom prst="rect">
            <a:avLst/>
          </a:prstGeom>
        </p:spPr>
      </p:pic>
      <p:sp>
        <p:nvSpPr>
          <p:cNvPr id="44" name="Text 23"/>
          <p:cNvSpPr txBox="1"/>
          <p:nvPr/>
        </p:nvSpPr>
        <p:spPr>
          <a:xfrm>
            <a:off x="12287707" y="6334049"/>
            <a:ext cx="952805" cy="9528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4200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🔄</a:t>
            </a:r>
            <a:endParaRPr lang="en-US" sz="4200" dirty="0"/>
          </a:p>
        </p:txBody>
      </p:sp>
      <p:sp>
        <p:nvSpPr>
          <p:cNvPr id="45" name="Text 24"/>
          <p:cNvSpPr txBox="1"/>
          <p:nvPr/>
        </p:nvSpPr>
        <p:spPr>
          <a:xfrm>
            <a:off x="13430707" y="6429146"/>
            <a:ext cx="3715207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kern="0" spc="150" dirty="0">
                <a:solidFill>
                  <a:srgbClr val="00A3C4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FEATURE 06</a:t>
            </a:r>
            <a:endParaRPr lang="en-US" sz="1100" dirty="0"/>
          </a:p>
        </p:txBody>
      </p:sp>
      <p:sp>
        <p:nvSpPr>
          <p:cNvPr id="46" name="Text 25"/>
          <p:cNvSpPr txBox="1"/>
          <p:nvPr/>
        </p:nvSpPr>
        <p:spPr>
          <a:xfrm>
            <a:off x="13430707" y="6762902"/>
            <a:ext cx="3715207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kern="0" spc="-37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셀프체크 · 원격 재부팅</a:t>
            </a:r>
            <a:endParaRPr lang="en-US" sz="2200" dirty="0"/>
          </a:p>
        </p:txBody>
      </p:sp>
      <p:sp>
        <p:nvSpPr>
          <p:cNvPr id="47" name="Text 26"/>
          <p:cNvSpPr txBox="1"/>
          <p:nvPr/>
        </p:nvSpPr>
        <p:spPr>
          <a:xfrm>
            <a:off x="12287707" y="7585862"/>
            <a:ext cx="4858207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80"/>
              </a:lnSpc>
              <a:buNone/>
            </a:pPr>
            <a:r>
              <a:rPr lang="en-US" sz="1200" kern="0" spc="-15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주기적으로 </a:t>
            </a:r>
            <a:r>
              <a:rPr lang="en-US" sz="1200" b="1" kern="0" spc="-15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자체 점검을 수행</a:t>
            </a:r>
            <a:r>
              <a:rPr lang="en-US" sz="1200" kern="0" spc="-15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 · 이상 발생 시 자동 복구.</a:t>
            </a:r>
            <a:endParaRPr lang="en-US" sz="1200" dirty="0"/>
          </a:p>
          <a:p>
            <a:pPr marL="0" indent="0" algn="l">
              <a:lnSpc>
                <a:spcPts val="1980"/>
              </a:lnSpc>
              <a:buNone/>
            </a:pPr>
            <a:endParaRPr lang="en-US" sz="1200" dirty="0"/>
          </a:p>
          <a:p>
            <a:pPr marL="0" indent="0" algn="l">
              <a:lnSpc>
                <a:spcPts val="1980"/>
              </a:lnSpc>
              <a:buNone/>
            </a:pPr>
            <a:r>
              <a:rPr lang="en-US" sz="1200" kern="0" spc="-15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관리자 페이지에서 </a:t>
            </a:r>
            <a:r>
              <a:rPr lang="en-US" sz="1200" b="1" kern="0" spc="-15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원격 재부팅</a:t>
            </a:r>
            <a:r>
              <a:rPr lang="en-US" sz="1200" kern="0" spc="-15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 즉시 실행.</a:t>
            </a:r>
            <a:endParaRPr lang="en-US" sz="1200" dirty="0"/>
          </a:p>
        </p:txBody>
      </p:sp>
      <p:sp>
        <p:nvSpPr>
          <p:cNvPr id="48" name="Text 27"/>
          <p:cNvSpPr txBox="1"/>
          <p:nvPr/>
        </p:nvSpPr>
        <p:spPr>
          <a:xfrm>
            <a:off x="952805" y="9430207"/>
            <a:ext cx="16383305" cy="3813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kern="0" spc="-22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"AI 이중판별 · 자동 통화 · 실시간 모니터링" — </a:t>
            </a:r>
            <a:r>
              <a:rPr lang="en-US" sz="1500" b="1" kern="0" spc="-22" dirty="0">
                <a:solidFill>
                  <a:srgbClr val="FF6B1A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더포스 브랜드만의 6대 차별화 기능</a:t>
            </a:r>
            <a:endParaRPr lang="en-US" sz="1500" dirty="0"/>
          </a:p>
        </p:txBody>
      </p:sp>
      <p:sp>
        <p:nvSpPr>
          <p:cNvPr id="49" name="Text 28"/>
          <p:cNvSpPr txBox="1"/>
          <p:nvPr/>
        </p:nvSpPr>
        <p:spPr>
          <a:xfrm>
            <a:off x="952805" y="10049256"/>
            <a:ext cx="1905610" cy="1911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150" dirty="0">
                <a:solidFill>
                  <a:srgbClr val="94A3B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20 / 22</a:t>
            </a:r>
            <a:endParaRPr lang="en-US" sz="1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2"/>
          <p:cNvSpPr/>
          <p:nvPr/>
        </p:nvSpPr>
        <p:spPr>
          <a:xfrm>
            <a:off x="5095951" y="6762902"/>
            <a:ext cx="3952951" cy="2381098"/>
          </a:xfrm>
          <a:prstGeom prst="roundRect">
            <a:avLst>
              <a:gd name="adj" fmla="val 6413"/>
            </a:avLst>
          </a:prstGeom>
          <a:solidFill>
            <a:srgbClr val="F5F7F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9239098" y="6762902"/>
            <a:ext cx="3952951" cy="2381098"/>
          </a:xfrm>
          <a:prstGeom prst="roundRect">
            <a:avLst>
              <a:gd name="adj" fmla="val 6413"/>
            </a:avLst>
          </a:prstGeom>
          <a:solidFill>
            <a:srgbClr val="F5F7F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1" name="Shape 1">
            <a:extLst>
              <a:ext uri="{FF2B5EF4-FFF2-40B4-BE49-F238E27FC236}">
                <a16:creationId xmlns:a16="http://schemas.microsoft.com/office/drawing/2014/main" id="{68745C07-6C93-2F4B-0266-6886EC0DFEB7}"/>
              </a:ext>
            </a:extLst>
          </p:cNvPr>
          <p:cNvSpPr/>
          <p:nvPr/>
        </p:nvSpPr>
        <p:spPr>
          <a:xfrm>
            <a:off x="5119859" y="6762901"/>
            <a:ext cx="3929043" cy="1527278"/>
          </a:xfrm>
          <a:prstGeom prst="roundRect">
            <a:avLst>
              <a:gd name="adj" fmla="val 6413"/>
            </a:avLst>
          </a:prstGeom>
          <a:solidFill>
            <a:srgbClr val="00A3C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 dirty="0"/>
          </a:p>
        </p:txBody>
      </p:sp>
      <p:sp>
        <p:nvSpPr>
          <p:cNvPr id="62" name="Shape 1">
            <a:extLst>
              <a:ext uri="{FF2B5EF4-FFF2-40B4-BE49-F238E27FC236}">
                <a16:creationId xmlns:a16="http://schemas.microsoft.com/office/drawing/2014/main" id="{11FBE837-F66E-A6F8-15C5-A13E3DF6A829}"/>
              </a:ext>
            </a:extLst>
          </p:cNvPr>
          <p:cNvSpPr/>
          <p:nvPr/>
        </p:nvSpPr>
        <p:spPr>
          <a:xfrm>
            <a:off x="9286914" y="6762901"/>
            <a:ext cx="3905136" cy="1527278"/>
          </a:xfrm>
          <a:prstGeom prst="roundRect">
            <a:avLst>
              <a:gd name="adj" fmla="val 6413"/>
            </a:avLst>
          </a:prstGeom>
          <a:solidFill>
            <a:srgbClr val="00A3C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 dirty="0"/>
          </a:p>
        </p:txBody>
      </p:sp>
      <p:sp>
        <p:nvSpPr>
          <p:cNvPr id="4" name="Shape 1"/>
          <p:cNvSpPr/>
          <p:nvPr/>
        </p:nvSpPr>
        <p:spPr>
          <a:xfrm>
            <a:off x="952805" y="6762902"/>
            <a:ext cx="3952951" cy="2381098"/>
          </a:xfrm>
          <a:prstGeom prst="roundRect">
            <a:avLst>
              <a:gd name="adj" fmla="val 6413"/>
            </a:avLst>
          </a:prstGeom>
          <a:solidFill>
            <a:srgbClr val="F5F7F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0" name="Shape 1">
            <a:extLst>
              <a:ext uri="{FF2B5EF4-FFF2-40B4-BE49-F238E27FC236}">
                <a16:creationId xmlns:a16="http://schemas.microsoft.com/office/drawing/2014/main" id="{1781496A-5B6A-B487-895D-93ED44F5D7D7}"/>
              </a:ext>
            </a:extLst>
          </p:cNvPr>
          <p:cNvSpPr/>
          <p:nvPr/>
        </p:nvSpPr>
        <p:spPr>
          <a:xfrm>
            <a:off x="952806" y="6762901"/>
            <a:ext cx="3952950" cy="1527278"/>
          </a:xfrm>
          <a:prstGeom prst="roundRect">
            <a:avLst>
              <a:gd name="adj" fmla="val 6413"/>
            </a:avLst>
          </a:prstGeom>
          <a:solidFill>
            <a:srgbClr val="00A3C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 dirty="0"/>
          </a:p>
        </p:txBody>
      </p:sp>
      <p:pic>
        <p:nvPicPr>
          <p:cNvPr id="2" name="Image 0" descr="gen-dedup-4e90d1403b85df36431eeb1b79799e2a.png"/>
          <p:cNvPicPr>
            <a:picLocks noChangeAspect="1"/>
          </p:cNvPicPr>
          <p:nvPr/>
        </p:nvPicPr>
        <p:blipFill>
          <a:blip r:embed="rId3"/>
          <a:srcRect l="-201" r="-201"/>
          <a:stretch/>
        </p:blipFill>
        <p:spPr>
          <a:xfrm>
            <a:off x="0" y="0"/>
            <a:ext cx="18288000" cy="75895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952805" y="2667305"/>
            <a:ext cx="16383305" cy="3238805"/>
          </a:xfrm>
          <a:prstGeom prst="roundRect">
            <a:avLst>
              <a:gd name="adj" fmla="val 5872"/>
            </a:avLst>
          </a:prstGeom>
          <a:solidFill>
            <a:srgbClr val="F5F7F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7" name="Image 1" descr="gen-dedup-e25619fbf1d1e962d78c83aaa025d34d.png"/>
          <p:cNvPicPr>
            <a:picLocks noChangeAspect="1"/>
          </p:cNvPicPr>
          <p:nvPr/>
        </p:nvPicPr>
        <p:blipFill>
          <a:blip r:embed="rId4"/>
          <a:srcRect l="-4" r="-4"/>
          <a:stretch/>
        </p:blipFill>
        <p:spPr>
          <a:xfrm>
            <a:off x="13382244" y="6762902"/>
            <a:ext cx="3952951" cy="2381098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1524305" y="3524098"/>
            <a:ext cx="3238805" cy="2095805"/>
          </a:xfrm>
          <a:prstGeom prst="roundRect">
            <a:avLst>
              <a:gd name="adj" fmla="val 6370"/>
            </a:avLst>
          </a:prstGeom>
          <a:solidFill>
            <a:srgbClr val="FFFFFF"/>
          </a:solidFill>
          <a:ln w="25400">
            <a:solidFill>
              <a:srgbClr val="FF6B1A"/>
            </a:solidFill>
            <a:prstDash val="solid"/>
          </a:ln>
        </p:spPr>
      </p:sp>
      <p:sp>
        <p:nvSpPr>
          <p:cNvPr id="9" name="Shape 5"/>
          <p:cNvSpPr/>
          <p:nvPr/>
        </p:nvSpPr>
        <p:spPr>
          <a:xfrm>
            <a:off x="5524805" y="3524098"/>
            <a:ext cx="3238805" cy="2095805"/>
          </a:xfrm>
          <a:prstGeom prst="roundRect">
            <a:avLst>
              <a:gd name="adj" fmla="val 6370"/>
            </a:avLst>
          </a:prstGeom>
          <a:solidFill>
            <a:srgbClr val="FFFFFF"/>
          </a:solidFill>
          <a:ln w="25400">
            <a:solidFill>
              <a:srgbClr val="FF6B1A"/>
            </a:solidFill>
            <a:prstDash val="solid"/>
          </a:ln>
        </p:spPr>
      </p:sp>
      <p:sp>
        <p:nvSpPr>
          <p:cNvPr id="10" name="Shape 6"/>
          <p:cNvSpPr/>
          <p:nvPr/>
        </p:nvSpPr>
        <p:spPr>
          <a:xfrm>
            <a:off x="9525305" y="3524098"/>
            <a:ext cx="3238805" cy="2095805"/>
          </a:xfrm>
          <a:prstGeom prst="roundRect">
            <a:avLst>
              <a:gd name="adj" fmla="val 6370"/>
            </a:avLst>
          </a:prstGeom>
          <a:solidFill>
            <a:srgbClr val="FFFFFF"/>
          </a:solidFill>
          <a:ln w="38100">
            <a:solidFill>
              <a:srgbClr val="00A3C4"/>
            </a:solidFill>
            <a:prstDash val="solid"/>
          </a:ln>
        </p:spPr>
      </p:sp>
      <p:sp>
        <p:nvSpPr>
          <p:cNvPr id="11" name="Shape 7"/>
          <p:cNvSpPr/>
          <p:nvPr/>
        </p:nvSpPr>
        <p:spPr>
          <a:xfrm>
            <a:off x="13525805" y="3524098"/>
            <a:ext cx="3238805" cy="2095805"/>
          </a:xfrm>
          <a:prstGeom prst="roundRect">
            <a:avLst>
              <a:gd name="adj" fmla="val 6370"/>
            </a:avLst>
          </a:prstGeom>
          <a:solidFill>
            <a:srgbClr val="FFFFFF"/>
          </a:solidFill>
          <a:ln w="25400">
            <a:solidFill>
              <a:srgbClr val="0A2A5E"/>
            </a:solidFill>
            <a:prstDash val="solid"/>
          </a:ln>
        </p:spPr>
      </p:sp>
      <p:pic>
        <p:nvPicPr>
          <p:cNvPr id="12" name="Image 2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 rot="5400000">
            <a:off x="2170131" y="6953440"/>
            <a:ext cx="1524305" cy="1143228"/>
          </a:xfrm>
          <a:prstGeom prst="rect">
            <a:avLst/>
          </a:prstGeom>
        </p:spPr>
      </p:pic>
      <p:pic>
        <p:nvPicPr>
          <p:cNvPr id="13" name="Image 3"/>
          <p:cNvPicPr>
            <a:picLocks noChangeAspect="1"/>
          </p:cNvPicPr>
          <p:nvPr/>
        </p:nvPicPr>
        <p:blipFill>
          <a:blip r:embed="rId6"/>
          <a:srcRect l="29245" r="14504"/>
          <a:stretch/>
        </p:blipFill>
        <p:spPr>
          <a:xfrm>
            <a:off x="6500354" y="6766205"/>
            <a:ext cx="1143229" cy="1524305"/>
          </a:xfrm>
          <a:prstGeom prst="rect">
            <a:avLst/>
          </a:prstGeom>
        </p:spPr>
      </p:pic>
      <p:pic>
        <p:nvPicPr>
          <p:cNvPr id="14" name="Image 4"/>
          <p:cNvPicPr>
            <a:picLocks noChangeAspect="1"/>
          </p:cNvPicPr>
          <p:nvPr/>
        </p:nvPicPr>
        <p:blipFill>
          <a:blip r:embed="rId7"/>
          <a:srcRect l="24897" r="18962"/>
          <a:stretch/>
        </p:blipFill>
        <p:spPr>
          <a:xfrm>
            <a:off x="10633522" y="6762902"/>
            <a:ext cx="1143230" cy="1527277"/>
          </a:xfrm>
          <a:prstGeom prst="rect">
            <a:avLst/>
          </a:prstGeom>
        </p:spPr>
      </p:pic>
      <p:sp>
        <p:nvSpPr>
          <p:cNvPr id="15" name="Text 8"/>
          <p:cNvSpPr txBox="1"/>
          <p:nvPr/>
        </p:nvSpPr>
        <p:spPr>
          <a:xfrm>
            <a:off x="952805" y="571500"/>
            <a:ext cx="57150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kern="0" spc="300" dirty="0">
                <a:solidFill>
                  <a:srgbClr val="FF6B1A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CHAPTER 06 · EMERGENCY BELL</a:t>
            </a:r>
            <a:endParaRPr lang="en-US" sz="1500" dirty="0"/>
          </a:p>
        </p:txBody>
      </p:sp>
      <p:sp>
        <p:nvSpPr>
          <p:cNvPr id="16" name="Text 9"/>
          <p:cNvSpPr txBox="1"/>
          <p:nvPr/>
        </p:nvSpPr>
        <p:spPr>
          <a:xfrm>
            <a:off x="952805" y="933602"/>
            <a:ext cx="13335610" cy="7626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4300" b="1" kern="0" spc="-112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CCTV 연동 &amp; 부산 설치 사례</a:t>
            </a:r>
            <a:endParaRPr lang="en-US" sz="4300" dirty="0"/>
          </a:p>
        </p:txBody>
      </p:sp>
      <p:sp>
        <p:nvSpPr>
          <p:cNvPr id="17" name="Text 10"/>
          <p:cNvSpPr txBox="1"/>
          <p:nvPr/>
        </p:nvSpPr>
        <p:spPr>
          <a:xfrm>
            <a:off x="952805" y="1714500"/>
            <a:ext cx="14287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kern="0" spc="-22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비상벨 작동 시 인근 PTZ 카메라 자동회전 · 관제센터 실시간 현장 확인</a:t>
            </a:r>
            <a:endParaRPr lang="en-US" sz="1600" dirty="0"/>
          </a:p>
        </p:txBody>
      </p:sp>
      <p:sp>
        <p:nvSpPr>
          <p:cNvPr id="18" name="Text 11"/>
          <p:cNvSpPr txBox="1"/>
          <p:nvPr/>
        </p:nvSpPr>
        <p:spPr>
          <a:xfrm>
            <a:off x="1238098" y="2905049"/>
            <a:ext cx="762061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kern="0" spc="-22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▸ 비상벨 ↔ CCTV 자동 연동 시나리오</a:t>
            </a:r>
            <a:endParaRPr lang="en-US" sz="1600" dirty="0"/>
          </a:p>
        </p:txBody>
      </p:sp>
      <p:sp>
        <p:nvSpPr>
          <p:cNvPr id="19" name="Shape 12"/>
          <p:cNvSpPr/>
          <p:nvPr/>
        </p:nvSpPr>
        <p:spPr>
          <a:xfrm>
            <a:off x="1714500" y="3715207"/>
            <a:ext cx="571500" cy="342900"/>
          </a:xfrm>
          <a:prstGeom prst="roundRect">
            <a:avLst>
              <a:gd name="adj" fmla="val 44533"/>
            </a:avLst>
          </a:prstGeom>
          <a:solidFill>
            <a:srgbClr val="FF6B1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0" name="Text 13"/>
          <p:cNvSpPr/>
          <p:nvPr/>
        </p:nvSpPr>
        <p:spPr>
          <a:xfrm>
            <a:off x="1714500" y="3715207"/>
            <a:ext cx="571500" cy="3429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none" lIns="76200" tIns="50800" rIns="76200" bIns="50800" rtlCol="0" anchor="ctr"/>
          <a:lstStyle/>
          <a:p>
            <a:pPr marL="0" indent="0" algn="ctr">
              <a:buNone/>
            </a:pPr>
            <a:r>
              <a:rPr lang="en-US" sz="1000" b="1" kern="0" spc="75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①</a:t>
            </a:r>
            <a:endParaRPr lang="en-US" sz="1000" dirty="0"/>
          </a:p>
        </p:txBody>
      </p:sp>
      <p:sp>
        <p:nvSpPr>
          <p:cNvPr id="21" name="Text 14"/>
          <p:cNvSpPr txBox="1"/>
          <p:nvPr/>
        </p:nvSpPr>
        <p:spPr>
          <a:xfrm>
            <a:off x="1524305" y="3816198"/>
            <a:ext cx="3238805" cy="7626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4500" dirty="0">
                <a:solidFill>
                  <a:srgbClr val="000000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🗣️</a:t>
            </a:r>
            <a:endParaRPr lang="en-US" sz="4500" dirty="0"/>
          </a:p>
        </p:txBody>
      </p:sp>
      <p:sp>
        <p:nvSpPr>
          <p:cNvPr id="22" name="Text 15"/>
          <p:cNvSpPr txBox="1"/>
          <p:nvPr/>
        </p:nvSpPr>
        <p:spPr>
          <a:xfrm>
            <a:off x="1524305" y="4673905"/>
            <a:ext cx="3238805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500" b="1" kern="0" spc="-22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위급상황 발생</a:t>
            </a:r>
            <a:endParaRPr lang="en-US" sz="1500" dirty="0"/>
          </a:p>
        </p:txBody>
      </p:sp>
      <p:sp>
        <p:nvSpPr>
          <p:cNvPr id="23" name="Text 16"/>
          <p:cNvSpPr txBox="1"/>
          <p:nvPr/>
        </p:nvSpPr>
        <p:spPr>
          <a:xfrm>
            <a:off x="1524305" y="4993030"/>
            <a:ext cx="3238805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470"/>
              </a:lnSpc>
              <a:buNone/>
            </a:pPr>
            <a:r>
              <a:rPr lang="en-US" sz="10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음성 인식 or</a:t>
            </a:r>
            <a:endParaRPr lang="en-US" sz="1000" dirty="0"/>
          </a:p>
          <a:p>
            <a:pPr marL="0" indent="0" algn="ctr">
              <a:lnSpc>
                <a:spcPts val="1470"/>
              </a:lnSpc>
              <a:buNone/>
            </a:pPr>
            <a:r>
              <a:rPr lang="en-US" sz="10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비상벨 버튼</a:t>
            </a:r>
            <a:endParaRPr lang="en-US" sz="1000" dirty="0"/>
          </a:p>
        </p:txBody>
      </p:sp>
      <p:sp>
        <p:nvSpPr>
          <p:cNvPr id="24" name="Text 17"/>
          <p:cNvSpPr txBox="1"/>
          <p:nvPr/>
        </p:nvSpPr>
        <p:spPr>
          <a:xfrm>
            <a:off x="4858207" y="4238244"/>
            <a:ext cx="571500" cy="571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3300" b="1" dirty="0">
                <a:solidFill>
                  <a:srgbClr val="FF6B1A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→</a:t>
            </a:r>
            <a:endParaRPr lang="en-US" sz="3300" dirty="0"/>
          </a:p>
        </p:txBody>
      </p:sp>
      <p:sp>
        <p:nvSpPr>
          <p:cNvPr id="25" name="Shape 18"/>
          <p:cNvSpPr/>
          <p:nvPr/>
        </p:nvSpPr>
        <p:spPr>
          <a:xfrm>
            <a:off x="5715000" y="3715207"/>
            <a:ext cx="571500" cy="342900"/>
          </a:xfrm>
          <a:prstGeom prst="roundRect">
            <a:avLst>
              <a:gd name="adj" fmla="val 44533"/>
            </a:avLst>
          </a:prstGeom>
          <a:solidFill>
            <a:srgbClr val="FF6B1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6" name="Text 19"/>
          <p:cNvSpPr/>
          <p:nvPr/>
        </p:nvSpPr>
        <p:spPr>
          <a:xfrm>
            <a:off x="5715000" y="3715207"/>
            <a:ext cx="571500" cy="3429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none" lIns="76200" tIns="50800" rIns="76200" bIns="50800" rtlCol="0" anchor="ctr"/>
          <a:lstStyle/>
          <a:p>
            <a:pPr marL="0" indent="0" algn="ctr">
              <a:buNone/>
            </a:pPr>
            <a:r>
              <a:rPr lang="en-US" sz="1000" b="1" kern="0" spc="75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②</a:t>
            </a:r>
            <a:endParaRPr lang="en-US" sz="1000" dirty="0"/>
          </a:p>
        </p:txBody>
      </p:sp>
      <p:sp>
        <p:nvSpPr>
          <p:cNvPr id="27" name="Text 20"/>
          <p:cNvSpPr txBox="1"/>
          <p:nvPr/>
        </p:nvSpPr>
        <p:spPr>
          <a:xfrm>
            <a:off x="5524805" y="3816198"/>
            <a:ext cx="3238805" cy="7626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4500" dirty="0">
                <a:solidFill>
                  <a:srgbClr val="000000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🚨</a:t>
            </a:r>
            <a:endParaRPr lang="en-US" sz="4500" dirty="0"/>
          </a:p>
        </p:txBody>
      </p:sp>
      <p:sp>
        <p:nvSpPr>
          <p:cNvPr id="28" name="Text 21"/>
          <p:cNvSpPr txBox="1"/>
          <p:nvPr/>
        </p:nvSpPr>
        <p:spPr>
          <a:xfrm>
            <a:off x="5524805" y="4673905"/>
            <a:ext cx="3238805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500" b="1" kern="0" spc="-22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비상벨 작동</a:t>
            </a:r>
            <a:endParaRPr lang="en-US" sz="1500" dirty="0"/>
          </a:p>
        </p:txBody>
      </p:sp>
      <p:sp>
        <p:nvSpPr>
          <p:cNvPr id="29" name="Text 22"/>
          <p:cNvSpPr txBox="1"/>
          <p:nvPr/>
        </p:nvSpPr>
        <p:spPr>
          <a:xfrm>
            <a:off x="5524805" y="4993030"/>
            <a:ext cx="3238805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470"/>
              </a:lnSpc>
              <a:buNone/>
            </a:pPr>
            <a:r>
              <a:rPr lang="en-US" sz="10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경광등·비상신호</a:t>
            </a:r>
            <a:endParaRPr lang="en-US" sz="1000" dirty="0"/>
          </a:p>
          <a:p>
            <a:pPr marL="0" indent="0" algn="ctr">
              <a:lnSpc>
                <a:spcPts val="1470"/>
              </a:lnSpc>
              <a:buNone/>
            </a:pPr>
            <a:r>
              <a:rPr lang="en-US" sz="10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관제센터 전송</a:t>
            </a:r>
            <a:endParaRPr lang="en-US" sz="1000" dirty="0"/>
          </a:p>
        </p:txBody>
      </p:sp>
      <p:sp>
        <p:nvSpPr>
          <p:cNvPr id="30" name="Text 23"/>
          <p:cNvSpPr txBox="1"/>
          <p:nvPr/>
        </p:nvSpPr>
        <p:spPr>
          <a:xfrm>
            <a:off x="8858707" y="4238244"/>
            <a:ext cx="571500" cy="571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3300" b="1" dirty="0">
                <a:solidFill>
                  <a:srgbClr val="FF6B1A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→</a:t>
            </a:r>
            <a:endParaRPr lang="en-US" sz="3300" dirty="0"/>
          </a:p>
        </p:txBody>
      </p:sp>
      <p:sp>
        <p:nvSpPr>
          <p:cNvPr id="31" name="Shape 24"/>
          <p:cNvSpPr/>
          <p:nvPr/>
        </p:nvSpPr>
        <p:spPr>
          <a:xfrm>
            <a:off x="9715500" y="3715207"/>
            <a:ext cx="571500" cy="342900"/>
          </a:xfrm>
          <a:prstGeom prst="roundRect">
            <a:avLst>
              <a:gd name="adj" fmla="val 44533"/>
            </a:avLst>
          </a:prstGeom>
          <a:solidFill>
            <a:srgbClr val="00A3C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2" name="Text 25"/>
          <p:cNvSpPr/>
          <p:nvPr/>
        </p:nvSpPr>
        <p:spPr>
          <a:xfrm>
            <a:off x="9715500" y="3715207"/>
            <a:ext cx="571500" cy="3429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none" lIns="76200" tIns="50800" rIns="76200" bIns="50800" rtlCol="0" anchor="ctr"/>
          <a:lstStyle/>
          <a:p>
            <a:pPr marL="0" indent="0" algn="ctr">
              <a:buNone/>
            </a:pPr>
            <a:r>
              <a:rPr lang="en-US" sz="1000" b="1" kern="0" spc="75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③</a:t>
            </a:r>
            <a:endParaRPr lang="en-US" sz="1000" dirty="0"/>
          </a:p>
        </p:txBody>
      </p:sp>
      <p:sp>
        <p:nvSpPr>
          <p:cNvPr id="33" name="Text 26"/>
          <p:cNvSpPr txBox="1"/>
          <p:nvPr/>
        </p:nvSpPr>
        <p:spPr>
          <a:xfrm>
            <a:off x="9525305" y="3816198"/>
            <a:ext cx="3238805" cy="7626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4500" dirty="0">
                <a:solidFill>
                  <a:srgbClr val="000000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📹</a:t>
            </a:r>
            <a:endParaRPr lang="en-US" sz="4500" dirty="0"/>
          </a:p>
        </p:txBody>
      </p:sp>
      <p:sp>
        <p:nvSpPr>
          <p:cNvPr id="34" name="Text 27"/>
          <p:cNvSpPr txBox="1"/>
          <p:nvPr/>
        </p:nvSpPr>
        <p:spPr>
          <a:xfrm>
            <a:off x="9525305" y="4673905"/>
            <a:ext cx="3238805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500" b="1" kern="0" spc="-22" dirty="0">
                <a:solidFill>
                  <a:srgbClr val="00A3C4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PTZ CCTV 자동회전</a:t>
            </a:r>
            <a:endParaRPr lang="en-US" sz="1500" dirty="0"/>
          </a:p>
        </p:txBody>
      </p:sp>
      <p:sp>
        <p:nvSpPr>
          <p:cNvPr id="35" name="Text 28"/>
          <p:cNvSpPr txBox="1"/>
          <p:nvPr/>
        </p:nvSpPr>
        <p:spPr>
          <a:xfrm>
            <a:off x="9525305" y="4993030"/>
            <a:ext cx="3238805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470"/>
              </a:lnSpc>
              <a:buNone/>
            </a:pPr>
            <a:r>
              <a:rPr lang="en-US" sz="10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비상벨 방향으로 </a:t>
            </a:r>
            <a:endParaRPr lang="en-US" sz="1000" dirty="0"/>
          </a:p>
          <a:p>
            <a:pPr marL="0" indent="0" algn="ctr">
              <a:lnSpc>
                <a:spcPts val="1470"/>
              </a:lnSpc>
              <a:buNone/>
            </a:pPr>
            <a:r>
              <a:rPr lang="en-US" sz="10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즉시 촬영·녹화</a:t>
            </a:r>
            <a:endParaRPr lang="en-US" sz="1000" dirty="0"/>
          </a:p>
        </p:txBody>
      </p:sp>
      <p:sp>
        <p:nvSpPr>
          <p:cNvPr id="36" name="Text 29"/>
          <p:cNvSpPr txBox="1"/>
          <p:nvPr/>
        </p:nvSpPr>
        <p:spPr>
          <a:xfrm>
            <a:off x="12859207" y="4238244"/>
            <a:ext cx="571500" cy="571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3300" b="1" dirty="0">
                <a:solidFill>
                  <a:srgbClr val="FF6B1A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→</a:t>
            </a:r>
            <a:endParaRPr lang="en-US" sz="3300" dirty="0"/>
          </a:p>
        </p:txBody>
      </p:sp>
      <p:sp>
        <p:nvSpPr>
          <p:cNvPr id="37" name="Shape 30"/>
          <p:cNvSpPr/>
          <p:nvPr/>
        </p:nvSpPr>
        <p:spPr>
          <a:xfrm>
            <a:off x="13716000" y="3715207"/>
            <a:ext cx="571500" cy="342900"/>
          </a:xfrm>
          <a:prstGeom prst="roundRect">
            <a:avLst>
              <a:gd name="adj" fmla="val 44533"/>
            </a:avLst>
          </a:prstGeom>
          <a:solidFill>
            <a:srgbClr val="0A2A5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8" name="Text 31"/>
          <p:cNvSpPr/>
          <p:nvPr/>
        </p:nvSpPr>
        <p:spPr>
          <a:xfrm>
            <a:off x="13716000" y="3715207"/>
            <a:ext cx="571500" cy="3429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none" lIns="76200" tIns="50800" rIns="76200" bIns="50800" rtlCol="0" anchor="ctr"/>
          <a:lstStyle/>
          <a:p>
            <a:pPr marL="0" indent="0" algn="ctr">
              <a:buNone/>
            </a:pPr>
            <a:r>
              <a:rPr lang="en-US" sz="1000" b="1" kern="0" spc="75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④</a:t>
            </a:r>
            <a:endParaRPr lang="en-US" sz="1000" dirty="0"/>
          </a:p>
        </p:txBody>
      </p:sp>
      <p:sp>
        <p:nvSpPr>
          <p:cNvPr id="39" name="Text 32"/>
          <p:cNvSpPr txBox="1"/>
          <p:nvPr/>
        </p:nvSpPr>
        <p:spPr>
          <a:xfrm>
            <a:off x="13525805" y="3816198"/>
            <a:ext cx="3238805" cy="7626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4500" dirty="0">
                <a:solidFill>
                  <a:srgbClr val="000000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🚔</a:t>
            </a:r>
            <a:endParaRPr lang="en-US" sz="4500" dirty="0"/>
          </a:p>
        </p:txBody>
      </p:sp>
      <p:sp>
        <p:nvSpPr>
          <p:cNvPr id="40" name="Text 33"/>
          <p:cNvSpPr txBox="1"/>
          <p:nvPr/>
        </p:nvSpPr>
        <p:spPr>
          <a:xfrm>
            <a:off x="13525805" y="4673905"/>
            <a:ext cx="3238805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500" b="1" kern="0" spc="-22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긴급 출동</a:t>
            </a:r>
            <a:endParaRPr lang="en-US" sz="1500" dirty="0"/>
          </a:p>
        </p:txBody>
      </p:sp>
      <p:sp>
        <p:nvSpPr>
          <p:cNvPr id="41" name="Text 34"/>
          <p:cNvSpPr txBox="1"/>
          <p:nvPr/>
        </p:nvSpPr>
        <p:spPr>
          <a:xfrm>
            <a:off x="13525805" y="4993030"/>
            <a:ext cx="3238805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470"/>
              </a:lnSpc>
              <a:buNone/>
            </a:pPr>
            <a:r>
              <a:rPr lang="en-US" sz="10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경찰·보안기관</a:t>
            </a:r>
            <a:endParaRPr lang="en-US" sz="1000" dirty="0"/>
          </a:p>
          <a:p>
            <a:pPr marL="0" indent="0" algn="ctr">
              <a:lnSpc>
                <a:spcPts val="1470"/>
              </a:lnSpc>
              <a:buNone/>
            </a:pPr>
            <a:r>
              <a:rPr lang="en-US" sz="10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자동 연계 출동</a:t>
            </a:r>
            <a:endParaRPr lang="en-US" sz="1000" dirty="0"/>
          </a:p>
        </p:txBody>
      </p:sp>
      <p:sp>
        <p:nvSpPr>
          <p:cNvPr id="42" name="Text 35"/>
          <p:cNvSpPr txBox="1"/>
          <p:nvPr/>
        </p:nvSpPr>
        <p:spPr>
          <a:xfrm>
            <a:off x="952805" y="6191402"/>
            <a:ext cx="7620610" cy="4197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b="1" kern="0" spc="-37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부산 지역 주요 설치 사례</a:t>
            </a:r>
            <a:endParaRPr lang="en-US" sz="1900" dirty="0"/>
          </a:p>
        </p:txBody>
      </p:sp>
      <p:sp>
        <p:nvSpPr>
          <p:cNvPr id="43" name="Text 36"/>
          <p:cNvSpPr txBox="1"/>
          <p:nvPr/>
        </p:nvSpPr>
        <p:spPr>
          <a:xfrm>
            <a:off x="1238098" y="8382305"/>
            <a:ext cx="3381451" cy="1335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00" b="1" kern="0" spc="113" dirty="0">
                <a:solidFill>
                  <a:srgbClr val="FF6B1A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CASE 01</a:t>
            </a:r>
            <a:endParaRPr lang="en-US" sz="900" dirty="0"/>
          </a:p>
        </p:txBody>
      </p:sp>
      <p:sp>
        <p:nvSpPr>
          <p:cNvPr id="44" name="Text 37"/>
          <p:cNvSpPr txBox="1"/>
          <p:nvPr/>
        </p:nvSpPr>
        <p:spPr>
          <a:xfrm>
            <a:off x="1238098" y="8553298"/>
            <a:ext cx="3381451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500" b="1" kern="0" spc="-22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부산 시민공원</a:t>
            </a:r>
            <a:endParaRPr lang="en-US" sz="1500" dirty="0"/>
          </a:p>
        </p:txBody>
      </p:sp>
      <p:sp>
        <p:nvSpPr>
          <p:cNvPr id="45" name="Text 38"/>
          <p:cNvSpPr txBox="1"/>
          <p:nvPr/>
        </p:nvSpPr>
        <p:spPr>
          <a:xfrm>
            <a:off x="1238098" y="8801100"/>
            <a:ext cx="3381451" cy="1435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공원 내 야간 안전지대 구축</a:t>
            </a:r>
            <a:endParaRPr lang="en-US" sz="900" dirty="0"/>
          </a:p>
        </p:txBody>
      </p:sp>
      <p:sp>
        <p:nvSpPr>
          <p:cNvPr id="46" name="Text 39"/>
          <p:cNvSpPr txBox="1"/>
          <p:nvPr/>
        </p:nvSpPr>
        <p:spPr>
          <a:xfrm>
            <a:off x="5381244" y="8382305"/>
            <a:ext cx="3381451" cy="1335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00" b="1" kern="0" spc="113" dirty="0">
                <a:solidFill>
                  <a:srgbClr val="00A3C4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CASE 02</a:t>
            </a:r>
            <a:endParaRPr lang="en-US" sz="900" dirty="0"/>
          </a:p>
        </p:txBody>
      </p:sp>
      <p:sp>
        <p:nvSpPr>
          <p:cNvPr id="47" name="Text 40"/>
          <p:cNvSpPr txBox="1"/>
          <p:nvPr/>
        </p:nvSpPr>
        <p:spPr>
          <a:xfrm>
            <a:off x="5381244" y="8553298"/>
            <a:ext cx="3381451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500" b="1" kern="0" spc="-22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부산 남구 · 등산로</a:t>
            </a:r>
            <a:endParaRPr lang="en-US" sz="1500" dirty="0"/>
          </a:p>
        </p:txBody>
      </p:sp>
      <p:sp>
        <p:nvSpPr>
          <p:cNvPr id="48" name="Text 41"/>
          <p:cNvSpPr txBox="1"/>
          <p:nvPr/>
        </p:nvSpPr>
        <p:spPr>
          <a:xfrm>
            <a:off x="5381244" y="8801100"/>
            <a:ext cx="3381451" cy="1435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CCTV 연동 스마트폴 설치</a:t>
            </a:r>
            <a:endParaRPr lang="en-US" sz="900" dirty="0"/>
          </a:p>
        </p:txBody>
      </p:sp>
      <p:sp>
        <p:nvSpPr>
          <p:cNvPr id="49" name="Text 42"/>
          <p:cNvSpPr txBox="1"/>
          <p:nvPr/>
        </p:nvSpPr>
        <p:spPr>
          <a:xfrm>
            <a:off x="9525305" y="8382305"/>
            <a:ext cx="3381451" cy="1335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00" b="1" kern="0" spc="113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CASE 03</a:t>
            </a:r>
            <a:endParaRPr lang="en-US" sz="900" dirty="0"/>
          </a:p>
        </p:txBody>
      </p:sp>
      <p:sp>
        <p:nvSpPr>
          <p:cNvPr id="50" name="Text 43"/>
          <p:cNvSpPr txBox="1"/>
          <p:nvPr/>
        </p:nvSpPr>
        <p:spPr>
          <a:xfrm>
            <a:off x="9525305" y="8553298"/>
            <a:ext cx="3381451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500" b="1" kern="0" spc="-22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부산 남구 · 우범지역</a:t>
            </a:r>
            <a:endParaRPr lang="en-US" sz="1500" dirty="0"/>
          </a:p>
        </p:txBody>
      </p:sp>
      <p:sp>
        <p:nvSpPr>
          <p:cNvPr id="51" name="Text 44"/>
          <p:cNvSpPr txBox="1"/>
          <p:nvPr/>
        </p:nvSpPr>
        <p:spPr>
          <a:xfrm>
            <a:off x="9525305" y="8801100"/>
            <a:ext cx="3381451" cy="1435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A647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골목길 방범 인프라 확충</a:t>
            </a:r>
            <a:endParaRPr lang="en-US" sz="900" dirty="0"/>
          </a:p>
        </p:txBody>
      </p:sp>
      <p:sp>
        <p:nvSpPr>
          <p:cNvPr id="52" name="Text 45"/>
          <p:cNvSpPr txBox="1"/>
          <p:nvPr/>
        </p:nvSpPr>
        <p:spPr>
          <a:xfrm>
            <a:off x="13668451" y="7000646"/>
            <a:ext cx="3381451" cy="6382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4200" dirty="0">
                <a:solidFill>
                  <a:srgbClr val="000000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📊</a:t>
            </a:r>
            <a:endParaRPr lang="en-US" sz="4200" dirty="0"/>
          </a:p>
        </p:txBody>
      </p:sp>
      <p:sp>
        <p:nvSpPr>
          <p:cNvPr id="53" name="Text 46"/>
          <p:cNvSpPr txBox="1"/>
          <p:nvPr/>
        </p:nvSpPr>
        <p:spPr>
          <a:xfrm>
            <a:off x="13668451" y="7715707"/>
            <a:ext cx="3381451" cy="1527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113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CASE 04 · 사하구</a:t>
            </a:r>
            <a:endParaRPr lang="en-US" sz="1000" dirty="0"/>
          </a:p>
        </p:txBody>
      </p:sp>
      <p:sp>
        <p:nvSpPr>
          <p:cNvPr id="54" name="Text 47"/>
          <p:cNvSpPr txBox="1"/>
          <p:nvPr/>
        </p:nvSpPr>
        <p:spPr>
          <a:xfrm>
            <a:off x="13668451" y="7925105"/>
            <a:ext cx="3381451" cy="2478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00" b="1" kern="0" spc="-22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부산 사하구</a:t>
            </a:r>
            <a:endParaRPr lang="en-US" sz="1600" dirty="0"/>
          </a:p>
        </p:txBody>
      </p:sp>
      <p:sp>
        <p:nvSpPr>
          <p:cNvPr id="55" name="Text 48"/>
          <p:cNvSpPr txBox="1"/>
          <p:nvPr/>
        </p:nvSpPr>
        <p:spPr>
          <a:xfrm>
            <a:off x="13668451" y="8248802"/>
            <a:ext cx="4126687" cy="20025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00" kern="0" spc="-15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음성인식 비상호출 시스템 통합 설치 · 시민 체감 안전지수 상승</a:t>
            </a:r>
            <a:endParaRPr lang="en-US" sz="1000" dirty="0"/>
          </a:p>
        </p:txBody>
      </p:sp>
      <p:sp>
        <p:nvSpPr>
          <p:cNvPr id="56" name="Text 49"/>
          <p:cNvSpPr txBox="1"/>
          <p:nvPr/>
        </p:nvSpPr>
        <p:spPr>
          <a:xfrm>
            <a:off x="952805" y="9430207"/>
            <a:ext cx="16383305" cy="3813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kern="0" spc="-22" dirty="0">
                <a:solidFill>
                  <a:srgbClr val="0A2A5E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부산 5개 자치구+ 다수 실적 확보 — </a:t>
            </a:r>
            <a:r>
              <a:rPr lang="en-US" sz="1500" b="1" kern="0" spc="-22" dirty="0">
                <a:solidFill>
                  <a:srgbClr val="FF6B1A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지역 특화 시공 노하우와 CCTV 통합 관제 강점</a:t>
            </a:r>
            <a:endParaRPr lang="en-US" sz="1500" dirty="0"/>
          </a:p>
        </p:txBody>
      </p:sp>
      <p:sp>
        <p:nvSpPr>
          <p:cNvPr id="57" name="Text 50"/>
          <p:cNvSpPr txBox="1"/>
          <p:nvPr/>
        </p:nvSpPr>
        <p:spPr>
          <a:xfrm>
            <a:off x="952805" y="10049256"/>
            <a:ext cx="1905610" cy="1911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150" dirty="0">
                <a:solidFill>
                  <a:srgbClr val="94A3B8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21 / 22</a:t>
            </a:r>
            <a:endParaRPr lang="en-US" sz="10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A2A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gen-dedup-3baf11b8eff2111d754cbe2b80f36f46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gen-dedup-923cad50c45051749afa5d72ba762f85.png"/>
          <p:cNvPicPr>
            <a:picLocks noChangeAspect="1"/>
          </p:cNvPicPr>
          <p:nvPr/>
        </p:nvPicPr>
        <p:blipFill>
          <a:blip r:embed="rId4"/>
          <a:srcRect l="-57" r="-57"/>
          <a:stretch/>
        </p:blipFill>
        <p:spPr>
          <a:xfrm>
            <a:off x="0" y="0"/>
            <a:ext cx="133502" cy="10287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52805" y="3810305"/>
            <a:ext cx="5333695" cy="2667305"/>
          </a:xfrm>
          <a:prstGeom prst="roundRect">
            <a:avLst>
              <a:gd name="adj" fmla="val 5725"/>
            </a:avLst>
          </a:prstGeom>
          <a:solidFill>
            <a:srgbClr val="FFFFFF">
              <a:alpha val="6000"/>
            </a:srgbClr>
          </a:solidFill>
          <a:ln w="12700">
            <a:solidFill>
              <a:srgbClr val="FFFFFF">
                <a:alpha val="15000"/>
              </a:srgbClr>
            </a:solidFill>
            <a:prstDash val="solid"/>
          </a:ln>
        </p:spPr>
      </p:sp>
      <p:sp>
        <p:nvSpPr>
          <p:cNvPr id="5" name="Shape 1"/>
          <p:cNvSpPr/>
          <p:nvPr/>
        </p:nvSpPr>
        <p:spPr>
          <a:xfrm>
            <a:off x="6476695" y="3810305"/>
            <a:ext cx="5333695" cy="2667305"/>
          </a:xfrm>
          <a:prstGeom prst="roundRect">
            <a:avLst>
              <a:gd name="adj" fmla="val 5725"/>
            </a:avLst>
          </a:prstGeom>
          <a:solidFill>
            <a:srgbClr val="FFFFFF">
              <a:alpha val="6000"/>
            </a:srgbClr>
          </a:solidFill>
          <a:ln w="12700">
            <a:solidFill>
              <a:srgbClr val="FFFFFF">
                <a:alpha val="15000"/>
              </a:srgbClr>
            </a:solidFill>
            <a:prstDash val="solid"/>
          </a:ln>
        </p:spPr>
      </p:sp>
      <p:sp>
        <p:nvSpPr>
          <p:cNvPr id="6" name="Shape 2"/>
          <p:cNvSpPr/>
          <p:nvPr/>
        </p:nvSpPr>
        <p:spPr>
          <a:xfrm>
            <a:off x="12001500" y="3810305"/>
            <a:ext cx="5333695" cy="2667305"/>
          </a:xfrm>
          <a:prstGeom prst="roundRect">
            <a:avLst>
              <a:gd name="adj" fmla="val 5725"/>
            </a:avLst>
          </a:prstGeom>
          <a:solidFill>
            <a:srgbClr val="FFFFFF">
              <a:alpha val="6000"/>
            </a:srgbClr>
          </a:solidFill>
          <a:ln w="12700">
            <a:solidFill>
              <a:srgbClr val="FFFFFF">
                <a:alpha val="15000"/>
              </a:srgbClr>
            </a:solidFill>
            <a:prstDash val="solid"/>
          </a:ln>
        </p:spPr>
      </p:sp>
      <p:pic>
        <p:nvPicPr>
          <p:cNvPr id="7" name="Image 2" descr="gen-dedup-69bc38106697ded20667b35e5034e781.png"/>
          <p:cNvPicPr>
            <a:picLocks noChangeAspect="1"/>
          </p:cNvPicPr>
          <p:nvPr/>
        </p:nvPicPr>
        <p:blipFill>
          <a:blip r:embed="rId5"/>
          <a:srcRect l="-7" r="-7"/>
          <a:stretch/>
        </p:blipFill>
        <p:spPr>
          <a:xfrm>
            <a:off x="952805" y="6953098"/>
            <a:ext cx="16383305" cy="2476195"/>
          </a:xfrm>
          <a:prstGeom prst="rect">
            <a:avLst/>
          </a:prstGeom>
        </p:spPr>
      </p:pic>
      <p:sp>
        <p:nvSpPr>
          <p:cNvPr id="8" name="Shape 3"/>
          <p:cNvSpPr/>
          <p:nvPr/>
        </p:nvSpPr>
        <p:spPr>
          <a:xfrm>
            <a:off x="1429207" y="7334402"/>
            <a:ext cx="2667305" cy="1714500"/>
          </a:xfrm>
          <a:prstGeom prst="roundRect">
            <a:avLst>
              <a:gd name="adj" fmla="val 7787"/>
            </a:avLst>
          </a:prstGeom>
          <a:solidFill>
            <a:srgbClr val="FFFFFF">
              <a:alpha val="95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9" name="Image 3" descr="gen-dedup-49fe3edfb796c165d24bee7d0febb069.png"/>
          <p:cNvPicPr>
            <a:picLocks noChangeAspect="1"/>
          </p:cNvPicPr>
          <p:nvPr/>
        </p:nvPicPr>
        <p:blipFill>
          <a:blip r:embed="rId6"/>
          <a:srcRect t="-91" b="-91"/>
          <a:stretch/>
        </p:blipFill>
        <p:spPr>
          <a:xfrm>
            <a:off x="1657807" y="7691933"/>
            <a:ext cx="2210105" cy="1000354"/>
          </a:xfrm>
          <a:prstGeom prst="rect">
            <a:avLst/>
          </a:prstGeom>
        </p:spPr>
      </p:pic>
      <p:sp>
        <p:nvSpPr>
          <p:cNvPr id="10" name="Shape 4"/>
          <p:cNvSpPr/>
          <p:nvPr/>
        </p:nvSpPr>
        <p:spPr>
          <a:xfrm>
            <a:off x="12668098" y="7334402"/>
            <a:ext cx="2038198" cy="800100"/>
          </a:xfrm>
          <a:prstGeom prst="roundRect">
            <a:avLst>
              <a:gd name="adj" fmla="val 14286"/>
            </a:avLst>
          </a:prstGeom>
          <a:solidFill>
            <a:srgbClr val="FFFFFF">
              <a:alpha val="20000"/>
            </a:srgbClr>
          </a:solidFill>
          <a:ln w="12700">
            <a:solidFill>
              <a:srgbClr val="FFFFFF">
                <a:alpha val="40000"/>
              </a:srgbClr>
            </a:solidFill>
            <a:prstDash val="solid"/>
          </a:ln>
        </p:spPr>
      </p:sp>
      <p:sp>
        <p:nvSpPr>
          <p:cNvPr id="11" name="Text 5"/>
          <p:cNvSpPr txBox="1"/>
          <p:nvPr/>
        </p:nvSpPr>
        <p:spPr>
          <a:xfrm>
            <a:off x="12668098" y="7334402"/>
            <a:ext cx="2039112" cy="8001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3900" dirty="0">
                <a:solidFill>
                  <a:srgbClr val="000000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📹</a:t>
            </a:r>
            <a:endParaRPr lang="en-US" sz="3900" dirty="0"/>
          </a:p>
        </p:txBody>
      </p:sp>
      <p:sp>
        <p:nvSpPr>
          <p:cNvPr id="12" name="Shape 6"/>
          <p:cNvSpPr/>
          <p:nvPr/>
        </p:nvSpPr>
        <p:spPr>
          <a:xfrm>
            <a:off x="14820595" y="7334402"/>
            <a:ext cx="2038198" cy="800100"/>
          </a:xfrm>
          <a:prstGeom prst="roundRect">
            <a:avLst>
              <a:gd name="adj" fmla="val 14286"/>
            </a:avLst>
          </a:prstGeom>
          <a:solidFill>
            <a:srgbClr val="FFFFFF">
              <a:alpha val="20000"/>
            </a:srgbClr>
          </a:solidFill>
          <a:ln w="12700">
            <a:solidFill>
              <a:srgbClr val="FFFFFF">
                <a:alpha val="40000"/>
              </a:srgbClr>
            </a:solidFill>
            <a:prstDash val="solid"/>
          </a:ln>
        </p:spPr>
      </p:sp>
      <p:sp>
        <p:nvSpPr>
          <p:cNvPr id="13" name="Text 7"/>
          <p:cNvSpPr txBox="1"/>
          <p:nvPr/>
        </p:nvSpPr>
        <p:spPr>
          <a:xfrm>
            <a:off x="14820595" y="7334402"/>
            <a:ext cx="2039112" cy="8001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3900" dirty="0">
                <a:solidFill>
                  <a:srgbClr val="000000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🚦</a:t>
            </a:r>
            <a:endParaRPr lang="en-US" sz="3900" dirty="0"/>
          </a:p>
        </p:txBody>
      </p:sp>
      <p:sp>
        <p:nvSpPr>
          <p:cNvPr id="14" name="Shape 8"/>
          <p:cNvSpPr/>
          <p:nvPr/>
        </p:nvSpPr>
        <p:spPr>
          <a:xfrm>
            <a:off x="12668098" y="8248802"/>
            <a:ext cx="2038198" cy="800100"/>
          </a:xfrm>
          <a:prstGeom prst="roundRect">
            <a:avLst>
              <a:gd name="adj" fmla="val 14286"/>
            </a:avLst>
          </a:prstGeom>
          <a:solidFill>
            <a:srgbClr val="FFFFFF">
              <a:alpha val="20000"/>
            </a:srgbClr>
          </a:solidFill>
          <a:ln w="12700">
            <a:solidFill>
              <a:srgbClr val="FFFFFF">
                <a:alpha val="40000"/>
              </a:srgbClr>
            </a:solidFill>
            <a:prstDash val="solid"/>
          </a:ln>
        </p:spPr>
      </p:sp>
      <p:sp>
        <p:nvSpPr>
          <p:cNvPr id="15" name="Text 9"/>
          <p:cNvSpPr txBox="1"/>
          <p:nvPr/>
        </p:nvSpPr>
        <p:spPr>
          <a:xfrm>
            <a:off x="12668098" y="8248802"/>
            <a:ext cx="2039112" cy="8001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3900" dirty="0">
                <a:solidFill>
                  <a:srgbClr val="000000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🌊</a:t>
            </a:r>
            <a:endParaRPr lang="en-US" sz="3900" dirty="0"/>
          </a:p>
        </p:txBody>
      </p:sp>
      <p:sp>
        <p:nvSpPr>
          <p:cNvPr id="16" name="Shape 10"/>
          <p:cNvSpPr/>
          <p:nvPr/>
        </p:nvSpPr>
        <p:spPr>
          <a:xfrm>
            <a:off x="14820595" y="8248802"/>
            <a:ext cx="2038198" cy="800100"/>
          </a:xfrm>
          <a:prstGeom prst="roundRect">
            <a:avLst>
              <a:gd name="adj" fmla="val 14286"/>
            </a:avLst>
          </a:prstGeom>
          <a:solidFill>
            <a:srgbClr val="FFFFFF">
              <a:alpha val="20000"/>
            </a:srgbClr>
          </a:solidFill>
          <a:ln w="12700">
            <a:solidFill>
              <a:srgbClr val="FFFFFF">
                <a:alpha val="40000"/>
              </a:srgbClr>
            </a:solidFill>
            <a:prstDash val="solid"/>
          </a:ln>
        </p:spPr>
      </p:sp>
      <p:sp>
        <p:nvSpPr>
          <p:cNvPr id="17" name="Text 11"/>
          <p:cNvSpPr txBox="1"/>
          <p:nvPr/>
        </p:nvSpPr>
        <p:spPr>
          <a:xfrm>
            <a:off x="14820595" y="8248802"/>
            <a:ext cx="2039112" cy="8001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3900" dirty="0">
                <a:solidFill>
                  <a:srgbClr val="000000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🚨</a:t>
            </a:r>
            <a:endParaRPr lang="en-US" sz="3900" dirty="0"/>
          </a:p>
        </p:txBody>
      </p:sp>
      <p:sp>
        <p:nvSpPr>
          <p:cNvPr id="18" name="Text 12"/>
          <p:cNvSpPr txBox="1"/>
          <p:nvPr/>
        </p:nvSpPr>
        <p:spPr>
          <a:xfrm>
            <a:off x="952805" y="761695"/>
            <a:ext cx="381030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kern="0" spc="300" dirty="0">
                <a:solidFill>
                  <a:srgbClr val="FF6B1A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CHAPTER 07 · CLOSING</a:t>
            </a:r>
            <a:endParaRPr lang="en-US" sz="1600" dirty="0"/>
          </a:p>
        </p:txBody>
      </p:sp>
      <p:sp>
        <p:nvSpPr>
          <p:cNvPr id="19" name="Text 13"/>
          <p:cNvSpPr txBox="1"/>
          <p:nvPr/>
        </p:nvSpPr>
        <p:spPr>
          <a:xfrm>
            <a:off x="952805" y="1143000"/>
            <a:ext cx="16383305" cy="171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4800" b="1" kern="0" spc="-112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안심할 수 있는 보안 인프라,</a:t>
            </a:r>
            <a:endParaRPr lang="en-US" sz="4800" dirty="0"/>
          </a:p>
          <a:p>
            <a:pPr marL="0" indent="0" algn="l">
              <a:buNone/>
            </a:pPr>
            <a:r>
              <a:rPr lang="en-US" sz="4800" b="1" kern="0" spc="-112" dirty="0">
                <a:solidFill>
                  <a:srgbClr val="FF8A47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주식회사 한민경테크와 함께합니다.</a:t>
            </a:r>
            <a:endParaRPr lang="en-US" sz="4800" dirty="0"/>
          </a:p>
        </p:txBody>
      </p:sp>
      <p:sp>
        <p:nvSpPr>
          <p:cNvPr id="20" name="Text 14"/>
          <p:cNvSpPr txBox="1"/>
          <p:nvPr/>
        </p:nvSpPr>
        <p:spPr>
          <a:xfrm>
            <a:off x="952805" y="3238805"/>
            <a:ext cx="762061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kern="0" spc="225" dirty="0">
                <a:solidFill>
                  <a:srgbClr val="FF6B1A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▸ 지자체 통합 도입의 3대 가치</a:t>
            </a:r>
            <a:endParaRPr lang="en-US" sz="1300" dirty="0"/>
          </a:p>
        </p:txBody>
      </p:sp>
      <p:pic>
        <p:nvPicPr>
          <p:cNvPr id="21" name="Image 4" descr="gen-dedup-de9a3e0092ad610d2a8f4ba4dfddafd6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1333195" y="4095598"/>
            <a:ext cx="952805" cy="952805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1333195" y="4095598"/>
            <a:ext cx="952805" cy="9528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4200" dirty="0">
                <a:solidFill>
                  <a:srgbClr val="000000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🌊</a:t>
            </a:r>
            <a:endParaRPr lang="en-US" sz="4200" dirty="0"/>
          </a:p>
        </p:txBody>
      </p:sp>
      <p:sp>
        <p:nvSpPr>
          <p:cNvPr id="23" name="Text 16"/>
          <p:cNvSpPr txBox="1"/>
          <p:nvPr/>
        </p:nvSpPr>
        <p:spPr>
          <a:xfrm>
            <a:off x="2476195" y="4238244"/>
            <a:ext cx="362011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150" dirty="0">
                <a:solidFill>
                  <a:srgbClr val="FF8A47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VALUE 01</a:t>
            </a:r>
            <a:endParaRPr lang="en-US" sz="1000" dirty="0"/>
          </a:p>
        </p:txBody>
      </p:sp>
      <p:sp>
        <p:nvSpPr>
          <p:cNvPr id="24" name="Text 17"/>
          <p:cNvSpPr txBox="1"/>
          <p:nvPr/>
        </p:nvSpPr>
        <p:spPr>
          <a:xfrm>
            <a:off x="2476195" y="4524451"/>
            <a:ext cx="3620110" cy="4956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2500" b="1" kern="0" spc="-37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재난안전</a:t>
            </a:r>
            <a:endParaRPr lang="en-US" sz="2500" dirty="0"/>
          </a:p>
        </p:txBody>
      </p:sp>
      <p:sp>
        <p:nvSpPr>
          <p:cNvPr id="25" name="Text 18"/>
          <p:cNvSpPr txBox="1"/>
          <p:nvPr/>
        </p:nvSpPr>
        <p:spPr>
          <a:xfrm>
            <a:off x="1333195" y="5252314"/>
            <a:ext cx="4763110" cy="10817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80"/>
              </a:lnSpc>
              <a:buNone/>
            </a:pPr>
            <a:r>
              <a:rPr lang="en-US" sz="1200" kern="0" spc="-15" dirty="0">
                <a:solidFill>
                  <a:srgbClr val="CBD5E1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하천차단시스템 · CCTV 관제 · LED 볼라드로</a:t>
            </a:r>
            <a:endParaRPr lang="en-US" sz="1200" dirty="0"/>
          </a:p>
          <a:p>
            <a:pPr marL="0" indent="0" algn="l">
              <a:lnSpc>
                <a:spcPts val="1980"/>
              </a:lnSpc>
              <a:buNone/>
            </a:pPr>
            <a:r>
              <a:rPr lang="en-US" sz="1200" b="1" kern="0" spc="-15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기후위기 시대 시민 인명피해 원천 예방</a:t>
            </a:r>
            <a:endParaRPr lang="en-US" sz="1200" dirty="0"/>
          </a:p>
          <a:p>
            <a:pPr marL="0" indent="0" algn="l">
              <a:lnSpc>
                <a:spcPts val="1980"/>
              </a:lnSpc>
              <a:buNone/>
            </a:pPr>
            <a:r>
              <a:rPr lang="en-US" sz="1200" kern="0" spc="-15" dirty="0">
                <a:solidFill>
                  <a:srgbClr val="CBD5E1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· 행정안전부 정책 방향 완벽 부합</a:t>
            </a:r>
            <a:endParaRPr lang="en-US" sz="1200" dirty="0"/>
          </a:p>
        </p:txBody>
      </p:sp>
      <p:pic>
        <p:nvPicPr>
          <p:cNvPr id="26" name="Image 5" descr="gen-dedup-2609417a411f2a2a7bcd46c9a1625c8a.pn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6858000" y="4095598"/>
            <a:ext cx="952805" cy="952805"/>
          </a:xfrm>
          <a:prstGeom prst="rect">
            <a:avLst/>
          </a:prstGeom>
        </p:spPr>
      </p:pic>
      <p:sp>
        <p:nvSpPr>
          <p:cNvPr id="27" name="Text 19"/>
          <p:cNvSpPr txBox="1"/>
          <p:nvPr/>
        </p:nvSpPr>
        <p:spPr>
          <a:xfrm>
            <a:off x="6858000" y="4095598"/>
            <a:ext cx="952805" cy="9528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4200" dirty="0">
                <a:solidFill>
                  <a:srgbClr val="000000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🛡️</a:t>
            </a:r>
            <a:endParaRPr lang="en-US" sz="4200" dirty="0"/>
          </a:p>
        </p:txBody>
      </p:sp>
      <p:sp>
        <p:nvSpPr>
          <p:cNvPr id="28" name="Text 20"/>
          <p:cNvSpPr txBox="1"/>
          <p:nvPr/>
        </p:nvSpPr>
        <p:spPr>
          <a:xfrm>
            <a:off x="8001000" y="4238244"/>
            <a:ext cx="362011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150" dirty="0">
                <a:solidFill>
                  <a:srgbClr val="4DD9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VALUE 02</a:t>
            </a:r>
            <a:endParaRPr lang="en-US" sz="1000" dirty="0"/>
          </a:p>
        </p:txBody>
      </p:sp>
      <p:sp>
        <p:nvSpPr>
          <p:cNvPr id="29" name="Text 21"/>
          <p:cNvSpPr txBox="1"/>
          <p:nvPr/>
        </p:nvSpPr>
        <p:spPr>
          <a:xfrm>
            <a:off x="8001000" y="4524451"/>
            <a:ext cx="3620110" cy="4956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2500" b="1" kern="0" spc="-37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시민안심</a:t>
            </a:r>
            <a:endParaRPr lang="en-US" sz="2500" dirty="0"/>
          </a:p>
        </p:txBody>
      </p:sp>
      <p:sp>
        <p:nvSpPr>
          <p:cNvPr id="30" name="Text 22"/>
          <p:cNvSpPr txBox="1"/>
          <p:nvPr/>
        </p:nvSpPr>
        <p:spPr>
          <a:xfrm>
            <a:off x="6858000" y="5252314"/>
            <a:ext cx="4763110" cy="10817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80"/>
              </a:lnSpc>
              <a:buNone/>
            </a:pPr>
            <a:r>
              <a:rPr lang="en-US" sz="1200" kern="0" spc="-15" dirty="0">
                <a:solidFill>
                  <a:srgbClr val="CBD5E1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음성인식 비상벨 · AI CCTV로</a:t>
            </a:r>
            <a:endParaRPr lang="en-US" sz="1200" dirty="0"/>
          </a:p>
          <a:p>
            <a:pPr marL="0" indent="0" algn="l">
              <a:lnSpc>
                <a:spcPts val="1980"/>
              </a:lnSpc>
              <a:buNone/>
            </a:pPr>
            <a:r>
              <a:rPr lang="en-US" sz="1200" b="1" kern="0" spc="-15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우범지역·안전 사각지대 완전 해소</a:t>
            </a:r>
            <a:endParaRPr lang="en-US" sz="1200" dirty="0"/>
          </a:p>
          <a:p>
            <a:pPr marL="0" indent="0" algn="l">
              <a:lnSpc>
                <a:spcPts val="1980"/>
              </a:lnSpc>
              <a:buNone/>
            </a:pPr>
            <a:r>
              <a:rPr lang="en-US" sz="1200" kern="0" spc="-15" dirty="0">
                <a:solidFill>
                  <a:srgbClr val="CBD5E1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· 여성·아동 안전지수 상승</a:t>
            </a:r>
            <a:endParaRPr lang="en-US" sz="1200" dirty="0"/>
          </a:p>
        </p:txBody>
      </p:sp>
      <p:pic>
        <p:nvPicPr>
          <p:cNvPr id="31" name="Image 6" descr="gen-dedup-de9a3e0092ad610d2a8f4ba4dfddafd6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12382805" y="4095598"/>
            <a:ext cx="952805" cy="952805"/>
          </a:xfrm>
          <a:prstGeom prst="rect">
            <a:avLst/>
          </a:prstGeom>
        </p:spPr>
      </p:pic>
      <p:sp>
        <p:nvSpPr>
          <p:cNvPr id="32" name="Text 23"/>
          <p:cNvSpPr txBox="1"/>
          <p:nvPr/>
        </p:nvSpPr>
        <p:spPr>
          <a:xfrm>
            <a:off x="12382805" y="4095598"/>
            <a:ext cx="952805" cy="9528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4200" dirty="0">
                <a:solidFill>
                  <a:srgbClr val="000000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⚡</a:t>
            </a:r>
            <a:endParaRPr lang="en-US" sz="4200" dirty="0"/>
          </a:p>
        </p:txBody>
      </p:sp>
      <p:sp>
        <p:nvSpPr>
          <p:cNvPr id="33" name="Text 24"/>
          <p:cNvSpPr txBox="1"/>
          <p:nvPr/>
        </p:nvSpPr>
        <p:spPr>
          <a:xfrm>
            <a:off x="13525805" y="4238244"/>
            <a:ext cx="362011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150" dirty="0">
                <a:solidFill>
                  <a:srgbClr val="FF8A47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VALUE 03</a:t>
            </a:r>
            <a:endParaRPr lang="en-US" sz="1000" dirty="0"/>
          </a:p>
        </p:txBody>
      </p:sp>
      <p:sp>
        <p:nvSpPr>
          <p:cNvPr id="34" name="Text 25"/>
          <p:cNvSpPr txBox="1"/>
          <p:nvPr/>
        </p:nvSpPr>
        <p:spPr>
          <a:xfrm>
            <a:off x="13525805" y="4524451"/>
            <a:ext cx="3620110" cy="4956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2500" b="1" kern="0" spc="-37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행정효율</a:t>
            </a:r>
            <a:endParaRPr lang="en-US" sz="2500" dirty="0"/>
          </a:p>
        </p:txBody>
      </p:sp>
      <p:sp>
        <p:nvSpPr>
          <p:cNvPr id="35" name="Text 26"/>
          <p:cNvSpPr txBox="1"/>
          <p:nvPr/>
        </p:nvSpPr>
        <p:spPr>
          <a:xfrm>
            <a:off x="12382805" y="5252314"/>
            <a:ext cx="4763110" cy="10817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80"/>
              </a:lnSpc>
              <a:buNone/>
            </a:pPr>
            <a:r>
              <a:rPr lang="en-US" sz="1200" kern="0" spc="-15" dirty="0">
                <a:solidFill>
                  <a:srgbClr val="CBD5E1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MAS 조달등록 · 원스톱 사업자로</a:t>
            </a:r>
            <a:endParaRPr lang="en-US" sz="1200" dirty="0"/>
          </a:p>
          <a:p>
            <a:pPr marL="0" indent="0" algn="l">
              <a:lnSpc>
                <a:spcPts val="1980"/>
              </a:lnSpc>
              <a:buNone/>
            </a:pPr>
            <a:r>
              <a:rPr lang="en-US" sz="1200" b="1" kern="0" spc="-15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계약 절차 간소화 · 유지관리 부담 최소화</a:t>
            </a:r>
            <a:endParaRPr lang="en-US" sz="1200" dirty="0"/>
          </a:p>
          <a:p>
            <a:pPr marL="0" indent="0" algn="l">
              <a:lnSpc>
                <a:spcPts val="1980"/>
              </a:lnSpc>
              <a:buNone/>
            </a:pPr>
            <a:r>
              <a:rPr lang="en-US" sz="1200" kern="0" spc="-15" dirty="0">
                <a:solidFill>
                  <a:srgbClr val="CBD5E1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· 예산 회계연도 내 집행 유리</a:t>
            </a:r>
            <a:endParaRPr lang="en-US" sz="1200" dirty="0"/>
          </a:p>
        </p:txBody>
      </p:sp>
      <p:sp>
        <p:nvSpPr>
          <p:cNvPr id="36" name="Text 27"/>
          <p:cNvSpPr txBox="1"/>
          <p:nvPr/>
        </p:nvSpPr>
        <p:spPr>
          <a:xfrm>
            <a:off x="1429207" y="9144000"/>
            <a:ext cx="2667305" cy="1911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000" b="1" kern="0" spc="75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HMK · SINCE 1980</a:t>
            </a:r>
            <a:endParaRPr lang="en-US" sz="1000" dirty="0"/>
          </a:p>
        </p:txBody>
      </p:sp>
      <p:sp>
        <p:nvSpPr>
          <p:cNvPr id="37" name="Text 28"/>
          <p:cNvSpPr txBox="1"/>
          <p:nvPr/>
        </p:nvSpPr>
        <p:spPr>
          <a:xfrm>
            <a:off x="4476902" y="7552944"/>
            <a:ext cx="7810805" cy="42885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2800" b="1" kern="0" spc="-60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주식회사 한민경테크</a:t>
            </a:r>
            <a:endParaRPr lang="en-US" sz="2800" dirty="0"/>
          </a:p>
        </p:txBody>
      </p:sp>
      <p:sp>
        <p:nvSpPr>
          <p:cNvPr id="38" name="Text 29"/>
          <p:cNvSpPr txBox="1"/>
          <p:nvPr/>
        </p:nvSpPr>
        <p:spPr>
          <a:xfrm>
            <a:off x="4476902" y="8062265"/>
            <a:ext cx="7810805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80"/>
              </a:lnSpc>
              <a:buNone/>
            </a:pPr>
            <a:r>
              <a:rPr lang="en-US" sz="1200" b="1" kern="0" spc="-15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🏢 본사</a:t>
            </a:r>
            <a:r>
              <a:rPr lang="en-US" sz="1200" kern="0" spc="-15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 부산광역시 동래구 금강로 55</a:t>
            </a:r>
            <a:endParaRPr lang="en-US" sz="1200" dirty="0"/>
          </a:p>
          <a:p>
            <a:pPr marL="0" indent="0" algn="l">
              <a:lnSpc>
                <a:spcPts val="2280"/>
              </a:lnSpc>
              <a:buNone/>
            </a:pPr>
            <a:r>
              <a:rPr lang="en-US" sz="1200" b="1" kern="0" spc="-15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📞 대표번호</a:t>
            </a:r>
            <a:r>
              <a:rPr lang="en-US" sz="1500" b="1" kern="0" spc="-15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1588-2940</a:t>
            </a:r>
            <a:r>
              <a:rPr lang="en-US" sz="1200" kern="0" spc="-15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 · </a:t>
            </a:r>
            <a:r>
              <a:rPr lang="en-US" sz="1200" b="1" kern="0" spc="-15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✉ 이메일</a:t>
            </a:r>
            <a:r>
              <a:rPr lang="en-US" sz="1200" kern="0" spc="-15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 hmkcctv@hanmail.net</a:t>
            </a:r>
            <a:endParaRPr lang="en-US" sz="1200" dirty="0"/>
          </a:p>
          <a:p>
            <a:pPr marL="0" indent="0" algn="l">
              <a:lnSpc>
                <a:spcPts val="2280"/>
              </a:lnSpc>
              <a:buNone/>
            </a:pPr>
            <a:r>
              <a:rPr lang="en-US" sz="1200" b="1" kern="0" spc="-15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🌐 홈페이지</a:t>
            </a:r>
            <a:r>
              <a:rPr lang="en-US" sz="1200" kern="0" spc="-15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 www.hmktech.co.kr · </a:t>
            </a:r>
            <a:r>
              <a:rPr lang="en-US" sz="1200" b="1" kern="0" spc="-15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📋 사업자</a:t>
            </a:r>
            <a:r>
              <a:rPr lang="en-US" sz="1200" kern="0" spc="-15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 438-87-02276</a:t>
            </a:r>
            <a:endParaRPr lang="en-US" sz="1200" dirty="0"/>
          </a:p>
        </p:txBody>
      </p:sp>
      <p:sp>
        <p:nvSpPr>
          <p:cNvPr id="39" name="Text 30"/>
          <p:cNvSpPr txBox="1"/>
          <p:nvPr/>
        </p:nvSpPr>
        <p:spPr>
          <a:xfrm>
            <a:off x="4476902" y="7334402"/>
            <a:ext cx="7810805" cy="1435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00" b="1" kern="0" spc="150" dirty="0">
                <a:solidFill>
                  <a:srgbClr val="FFFFFF">
                    <a:alpha val="90000"/>
                  </a:srgbClr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CONTACT US · 지자체 담당자 문의</a:t>
            </a:r>
            <a:endParaRPr lang="en-US" sz="900" dirty="0"/>
          </a:p>
        </p:txBody>
      </p:sp>
      <p:sp>
        <p:nvSpPr>
          <p:cNvPr id="40" name="Text 31"/>
          <p:cNvSpPr txBox="1"/>
          <p:nvPr/>
        </p:nvSpPr>
        <p:spPr>
          <a:xfrm>
            <a:off x="12668098" y="9144000"/>
            <a:ext cx="4191610" cy="1911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000" b="1" kern="0" spc="75" dirty="0">
                <a:solidFill>
                  <a:srgbClr val="FFFFFF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4대 통합 인프라 솔루션</a:t>
            </a:r>
            <a:endParaRPr lang="en-US" sz="1000" dirty="0"/>
          </a:p>
        </p:txBody>
      </p:sp>
      <p:sp>
        <p:nvSpPr>
          <p:cNvPr id="41" name="Text 32"/>
          <p:cNvSpPr txBox="1"/>
          <p:nvPr/>
        </p:nvSpPr>
        <p:spPr>
          <a:xfrm>
            <a:off x="952805" y="9620402"/>
            <a:ext cx="16383305" cy="4764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kern="0" spc="38" dirty="0">
                <a:solidFill>
                  <a:srgbClr val="CBD5E1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Thank You · THE END · </a:t>
            </a:r>
            <a:r>
              <a:rPr lang="en-US" sz="1300" b="1" kern="0" spc="38" dirty="0">
                <a:solidFill>
                  <a:srgbClr val="FF8A47"/>
                </a:solidFill>
                <a:latin typeface="Pretendard Variable" pitchFamily="34" charset="0"/>
                <a:ea typeface="Pretendard Variable" pitchFamily="34" charset="-122"/>
                <a:cs typeface="Pretendard Variable" pitchFamily="34" charset="-120"/>
              </a:rPr>
              <a:t>45년의 신뢰, 부산에서 시작해 전국으로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3340</Words>
  <Application>Microsoft Office PowerPoint</Application>
  <PresentationFormat>사용자 지정</PresentationFormat>
  <Paragraphs>785</Paragraphs>
  <Slides>22</Slides>
  <Notes>22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22</vt:i4>
      </vt:variant>
    </vt:vector>
  </HeadingPairs>
  <TitlesOfParts>
    <vt:vector size="25" baseType="lpstr">
      <vt:lpstr>Pretendard Variable</vt:lpstr>
      <vt:lpstr>Arial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Generated by Gen-Spark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Multi-page HTML Content</dc:title>
  <dc:subject>PptxGenJS Presentation</dc:subject>
  <dc:creator>Visual Extract to PPTX Converter</dc:creator>
  <cp:lastModifiedBy>USER</cp:lastModifiedBy>
  <cp:revision>7</cp:revision>
  <cp:lastPrinted>2026-07-06T05:23:24Z</cp:lastPrinted>
  <dcterms:created xsi:type="dcterms:W3CDTF">2026-07-06T04:12:46Z</dcterms:created>
  <dcterms:modified xsi:type="dcterms:W3CDTF">2026-07-15T23:59:47Z</dcterms:modified>
</cp:coreProperties>
</file>