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7562850" cy="10696575"/>
  <p:notesSz cx="10696575" cy="75628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31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9798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jpe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6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pn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10" Type="http://schemas.openxmlformats.org/officeDocument/2006/relationships/image" Target="../media/image6.pn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0E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b0a0f3d747d9c8f190000c02908e4124.png"/>
          <p:cNvPicPr>
            <a:picLocks noChangeAspect="1"/>
          </p:cNvPicPr>
          <p:nvPr/>
        </p:nvPicPr>
        <p:blipFill>
          <a:blip r:embed="rId3"/>
          <a:srcRect t="-1" b="-1"/>
          <a:stretch/>
        </p:blipFill>
        <p:spPr>
          <a:xfrm>
            <a:off x="0" y="0"/>
            <a:ext cx="7563002" cy="609630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81905" y="-1524305"/>
            <a:ext cx="3905402" cy="3905402"/>
          </a:xfrm>
          <a:prstGeom prst="ellipse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Image 1" descr="gen-dedup-c854c2584baab3fd740b7f600c875b5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805" y="1143000"/>
            <a:ext cx="3429000" cy="4193235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9524390"/>
            <a:ext cx="7563002" cy="761695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342900" y="362102"/>
            <a:ext cx="1714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7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APARTMENT SECURITY BROCHURE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095805" y="5486400"/>
            <a:ext cx="3429000" cy="457200"/>
          </a:xfrm>
          <a:prstGeom prst="rect">
            <a:avLst/>
          </a:prstGeom>
          <a:solidFill>
            <a:srgbClr val="0E0E10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45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대표이사 · 한 민 경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42900" y="6381598"/>
            <a:ext cx="6877202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kern="0" spc="60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APARTMENT INTEGRATED SECURITY SOLUTION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342900" y="6629400"/>
            <a:ext cx="6877202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kern="0" spc="7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아파트 통합 보안 솔루션 · 2026</a:t>
            </a:r>
            <a:endParaRPr lang="en-US" sz="1700" dirty="0"/>
          </a:p>
        </p:txBody>
      </p:sp>
      <p:sp>
        <p:nvSpPr>
          <p:cNvPr id="10" name="Text 6"/>
          <p:cNvSpPr txBox="1"/>
          <p:nvPr/>
        </p:nvSpPr>
        <p:spPr>
          <a:xfrm>
            <a:off x="342900" y="7257593"/>
            <a:ext cx="6877202" cy="7434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ko-KR" altLang="en-US" sz="4900" b="1" kern="0" spc="-15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신뢰</a:t>
            </a:r>
            <a:r>
              <a:rPr lang="ko-KR" altLang="en-US" sz="4900" b="1" kern="0" spc="-15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를 설치하는 기업</a:t>
            </a:r>
            <a:endParaRPr lang="en-US" sz="4900" dirty="0"/>
          </a:p>
        </p:txBody>
      </p:sp>
      <p:sp>
        <p:nvSpPr>
          <p:cNvPr id="11" name="Text 7"/>
          <p:cNvSpPr txBox="1"/>
          <p:nvPr/>
        </p:nvSpPr>
        <p:spPr>
          <a:xfrm>
            <a:off x="342900" y="8038490"/>
            <a:ext cx="6877202" cy="8193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900" b="1" kern="0" spc="-15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A/S</a:t>
            </a:r>
            <a:r>
              <a:rPr lang="ko-KR" altLang="en-US" sz="4900" b="1" kern="0" spc="-15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로 보답하는 </a:t>
            </a:r>
            <a:r>
              <a:rPr lang="ko-KR" altLang="en-US" sz="4900" b="1" kern="0" spc="-15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믿음</a:t>
            </a:r>
            <a:r>
              <a:rPr lang="ko-KR" altLang="en-US" sz="4900" b="1" kern="0" spc="-15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</a:t>
            </a:r>
            <a:endParaRPr lang="en-US" sz="4900" dirty="0"/>
          </a:p>
        </p:txBody>
      </p:sp>
      <p:sp>
        <p:nvSpPr>
          <p:cNvPr id="12" name="Text 8"/>
          <p:cNvSpPr txBox="1"/>
          <p:nvPr/>
        </p:nvSpPr>
        <p:spPr>
          <a:xfrm>
            <a:off x="342900" y="9067190"/>
            <a:ext cx="47631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FFFFFF">
                    <a:alpha val="85000"/>
                  </a:srgbClr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제조 · 설치 · AS까지, 단지 주민의 하루를 지키는 아파트 보안 파트너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6096305" y="418795"/>
            <a:ext cx="1181405" cy="1181405"/>
          </a:xfrm>
          <a:prstGeom prst="ellipse">
            <a:avLst/>
          </a:prstGeom>
          <a:solidFill>
            <a:srgbClr val="0E0E10"/>
          </a:solidFill>
          <a:ln w="38099">
            <a:solidFill>
              <a:srgbClr val="FFD400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6409030" y="757123"/>
            <a:ext cx="713232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800" kern="0" spc="15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HMK</a:t>
            </a:r>
            <a:endParaRPr lang="en-US" sz="2800" dirty="0"/>
          </a:p>
        </p:txBody>
      </p:sp>
      <p:sp>
        <p:nvSpPr>
          <p:cNvPr id="15" name="Text 11"/>
          <p:cNvSpPr txBox="1"/>
          <p:nvPr/>
        </p:nvSpPr>
        <p:spPr>
          <a:xfrm>
            <a:off x="6387998" y="1157630"/>
            <a:ext cx="718718" cy="1051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" kern="0" spc="15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SINCE 2001</a:t>
            </a:r>
            <a:endParaRPr lang="en-US" sz="800" dirty="0"/>
          </a:p>
        </p:txBody>
      </p:sp>
      <p:sp>
        <p:nvSpPr>
          <p:cNvPr id="16" name="Text 12"/>
          <p:cNvSpPr txBox="1"/>
          <p:nvPr/>
        </p:nvSpPr>
        <p:spPr>
          <a:xfrm>
            <a:off x="342900" y="9657893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00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24H HOTLINE</a:t>
            </a:r>
            <a:endParaRPr lang="en-US" sz="800" dirty="0"/>
          </a:p>
        </p:txBody>
      </p:sp>
      <p:sp>
        <p:nvSpPr>
          <p:cNvPr id="17" name="Text 13"/>
          <p:cNvSpPr txBox="1"/>
          <p:nvPr/>
        </p:nvSpPr>
        <p:spPr>
          <a:xfrm>
            <a:off x="342900" y="9867290"/>
            <a:ext cx="305501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200" kern="0" spc="150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1588 · 2940</a:t>
            </a:r>
            <a:endParaRPr lang="en-US" sz="3200" dirty="0"/>
          </a:p>
        </p:txBody>
      </p:sp>
      <p:sp>
        <p:nvSpPr>
          <p:cNvPr id="18" name="Text 14"/>
          <p:cNvSpPr txBox="1"/>
          <p:nvPr/>
        </p:nvSpPr>
        <p:spPr>
          <a:xfrm>
            <a:off x="4000500" y="9657893"/>
            <a:ext cx="3238805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150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WEB</a:t>
            </a:r>
            <a:endParaRPr lang="en-US" sz="800" dirty="0"/>
          </a:p>
        </p:txBody>
      </p:sp>
      <p:sp>
        <p:nvSpPr>
          <p:cNvPr id="19" name="Text 15"/>
          <p:cNvSpPr txBox="1"/>
          <p:nvPr/>
        </p:nvSpPr>
        <p:spPr>
          <a:xfrm>
            <a:off x="4000500" y="9829800"/>
            <a:ext cx="32388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7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HMKTECH.CO.KR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000500" y="10039198"/>
            <a:ext cx="323880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0E0E10">
                    <a:alpha val="75000"/>
                  </a:srgbClr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부산광역시 동래구 금강로 55 · MAS 다수공급자 · 정보통신공사업 · 여성기업</a:t>
            </a:r>
            <a:endParaRPr lang="en-US" sz="800" dirty="0"/>
          </a:p>
        </p:txBody>
      </p:sp>
      <p:sp>
        <p:nvSpPr>
          <p:cNvPr id="21" name="Text 17"/>
          <p:cNvSpPr txBox="1"/>
          <p:nvPr/>
        </p:nvSpPr>
        <p:spPr>
          <a:xfrm>
            <a:off x="0" y="10420502"/>
            <a:ext cx="7563002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kern="0" spc="450" dirty="0">
                <a:solidFill>
                  <a:srgbClr val="FFD400">
                    <a:alpha val="55000"/>
                  </a:srgbClr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(주)한민경테크 · APARTMENT BROCHURE · 01 / 14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3002" cy="1904695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904695"/>
            <a:ext cx="7563002" cy="247802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95605" y="6858000"/>
            <a:ext cx="2133295" cy="230520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  <a:effectLst>
            <a:outerShdw blurRad="139700" dist="38100" dir="16200000" algn="bl" rotWithShape="0">
              <a:srgbClr val="000000">
                <a:alpha val="4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23998" y="6858000"/>
            <a:ext cx="2133295" cy="230520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  <a:effectLst>
            <a:outerShdw blurRad="139700" dist="38100" dir="16200000" algn="bl" rotWithShape="0">
              <a:srgbClr val="000000">
                <a:alpha val="4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953305" y="6858000"/>
            <a:ext cx="2114093" cy="2286000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7" name="Image 0" descr="gen-dedup-ee20a392d30b04cd844a1c60ff106779.png"/>
          <p:cNvPicPr>
            <a:picLocks noChangeAspect="1"/>
          </p:cNvPicPr>
          <p:nvPr/>
        </p:nvPicPr>
        <p:blipFill>
          <a:blip r:embed="rId3"/>
          <a:srcRect l="-69" r="-69"/>
          <a:stretch/>
        </p:blipFill>
        <p:spPr>
          <a:xfrm>
            <a:off x="495605" y="6858000"/>
            <a:ext cx="2114093" cy="47549"/>
          </a:xfrm>
          <a:prstGeom prst="rect">
            <a:avLst/>
          </a:prstGeom>
        </p:spPr>
      </p:pic>
      <p:pic>
        <p:nvPicPr>
          <p:cNvPr id="8" name="Image 1" descr="gen-dedup-ee20a392d30b04cd844a1c60ff106779.png"/>
          <p:cNvPicPr>
            <a:picLocks noChangeAspect="1"/>
          </p:cNvPicPr>
          <p:nvPr/>
        </p:nvPicPr>
        <p:blipFill>
          <a:blip r:embed="rId3"/>
          <a:srcRect l="-69" r="-69"/>
          <a:stretch/>
        </p:blipFill>
        <p:spPr>
          <a:xfrm>
            <a:off x="2723998" y="6858000"/>
            <a:ext cx="2114093" cy="47549"/>
          </a:xfrm>
          <a:prstGeom prst="rect">
            <a:avLst/>
          </a:prstGeom>
        </p:spPr>
      </p:pic>
      <p:pic>
        <p:nvPicPr>
          <p:cNvPr id="9" name="Image 2" descr="gen-dedup-ee20a392d30b04cd844a1c60ff106779.png"/>
          <p:cNvPicPr>
            <a:picLocks noChangeAspect="1"/>
          </p:cNvPicPr>
          <p:nvPr/>
        </p:nvPicPr>
        <p:blipFill>
          <a:blip r:embed="rId3"/>
          <a:srcRect l="-69" r="-69"/>
          <a:stretch/>
        </p:blipFill>
        <p:spPr>
          <a:xfrm>
            <a:off x="4953305" y="6858000"/>
            <a:ext cx="2114093" cy="47549"/>
          </a:xfrm>
          <a:prstGeom prst="rect">
            <a:avLst/>
          </a:prstGeom>
        </p:spPr>
      </p:pic>
      <p:pic>
        <p:nvPicPr>
          <p:cNvPr id="10" name="Image 3" descr="gen-dedup-866e528ed68a073e81bb7268dcb6728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605" y="2533802"/>
            <a:ext cx="2287342" cy="2857500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>
            <a:off x="495605" y="5391302"/>
            <a:ext cx="2286000" cy="53309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2" name="Image 4" descr="gen-dedup-9596f7c751d7d6f4ea97a03bf021cca4.png"/>
          <p:cNvPicPr>
            <a:picLocks noChangeAspect="1"/>
          </p:cNvPicPr>
          <p:nvPr/>
        </p:nvPicPr>
        <p:blipFill>
          <a:blip r:embed="rId5"/>
          <a:srcRect t="-399" b="-399"/>
          <a:stretch/>
        </p:blipFill>
        <p:spPr>
          <a:xfrm>
            <a:off x="0" y="9905695"/>
            <a:ext cx="7563002" cy="19202"/>
          </a:xfrm>
          <a:prstGeom prst="rect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495605" y="418795"/>
            <a:ext cx="1905610" cy="228600"/>
          </a:xfrm>
          <a:prstGeom prst="rect">
            <a:avLst/>
          </a:prstGeom>
          <a:solidFill>
            <a:srgbClr val="0E0E10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37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GREETING · 인사말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495605" y="780898"/>
            <a:ext cx="5715000" cy="952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kern="0" spc="-11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아파트 주민의 하루,</a:t>
            </a:r>
            <a:endParaRPr lang="en-US" sz="3200" dirty="0"/>
          </a:p>
          <a:p>
            <a:pPr marL="0" indent="0" algn="l">
              <a:buNone/>
            </a:pPr>
            <a:r>
              <a:rPr lang="en-US" sz="3200" b="1" kern="0" spc="-11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저희가 책임집니다.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6476695" y="495605"/>
            <a:ext cx="6675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· 02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609905" y="5486400"/>
            <a:ext cx="20958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0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CEO · MESSAGE</a:t>
            </a:r>
            <a:endParaRPr lang="en-US" sz="800" dirty="0"/>
          </a:p>
        </p:txBody>
      </p:sp>
      <p:sp>
        <p:nvSpPr>
          <p:cNvPr id="17" name="Text 10"/>
          <p:cNvSpPr txBox="1"/>
          <p:nvPr/>
        </p:nvSpPr>
        <p:spPr>
          <a:xfrm>
            <a:off x="609905" y="5676595"/>
            <a:ext cx="20958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7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대표이사 한 민 경</a:t>
            </a:r>
            <a:endParaRPr lang="en-US" sz="1000" dirty="0"/>
          </a:p>
        </p:txBody>
      </p:sp>
      <p:sp>
        <p:nvSpPr>
          <p:cNvPr id="18" name="Text 11"/>
          <p:cNvSpPr txBox="1"/>
          <p:nvPr/>
        </p:nvSpPr>
        <p:spPr>
          <a:xfrm>
            <a:off x="3047695" y="2533802"/>
            <a:ext cx="5715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67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"</a:t>
            </a:r>
            <a:endParaRPr lang="en-US" sz="6700" dirty="0"/>
          </a:p>
        </p:txBody>
      </p:sp>
      <p:sp>
        <p:nvSpPr>
          <p:cNvPr id="19" name="Text 12"/>
          <p:cNvSpPr txBox="1"/>
          <p:nvPr/>
        </p:nvSpPr>
        <p:spPr>
          <a:xfrm>
            <a:off x="3047695" y="2948940"/>
            <a:ext cx="4019702" cy="27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3"/>
              </a:lnSpc>
              <a:buNone/>
            </a:pPr>
            <a:r>
              <a:rPr lang="en-US" sz="1000" kern="0" spc="-15" dirty="0">
                <a:solidFill>
                  <a:srgbClr val="2A2A2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안녕하십니까, 아파트 소장님·입주자대표회의 회장님. </a:t>
            </a:r>
            <a:endParaRPr lang="en-US" sz="1000" dirty="0"/>
          </a:p>
          <a:p>
            <a:pPr marL="0" indent="0" algn="l">
              <a:lnSpc>
                <a:spcPts val="1873"/>
              </a:lnSpc>
              <a:buNone/>
            </a:pPr>
            <a:endParaRPr lang="en-US" sz="1000" dirty="0"/>
          </a:p>
          <a:p>
            <a:pPr marL="0" indent="0" algn="l">
              <a:lnSpc>
                <a:spcPts val="1873"/>
              </a:lnSpc>
              <a:buNone/>
            </a:pPr>
            <a:r>
              <a:rPr lang="en-US" sz="1000" b="1" kern="0" spc="-1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한 대의 카메라, 한 줄의 차단기가 단지 주민의 일상을 지킵니다.</a:t>
            </a:r>
            <a:r>
              <a:rPr lang="en-US" sz="1000" kern="0" spc="-15" dirty="0">
                <a:solidFill>
                  <a:srgbClr val="2A2A2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저희 </a:t>
            </a:r>
            <a:r>
              <a:rPr lang="en-US" sz="1000" b="1" kern="0" spc="-15" dirty="0">
                <a:solidFill>
                  <a:srgbClr val="2A2A2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(주)한민경테크</a:t>
            </a:r>
            <a:r>
              <a:rPr lang="en-US" sz="1000" kern="0" spc="-15" dirty="0">
                <a:solidFill>
                  <a:srgbClr val="2A2A2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는 그 무게를 알기에, 1981년 동래전자에서 시작한 45년의 기술력을 바탕으로 </a:t>
            </a:r>
            <a:r>
              <a:rPr lang="en-US" sz="1000" b="1" kern="0" spc="-15" dirty="0">
                <a:solidFill>
                  <a:srgbClr val="2A2A2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제조 · 시공 · A/S</a:t>
            </a:r>
            <a:r>
              <a:rPr lang="en-US" sz="1000" kern="0" spc="-15" dirty="0">
                <a:solidFill>
                  <a:srgbClr val="2A2A2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를 하나의 약속으로 연결해 왔습니다. </a:t>
            </a:r>
            <a:endParaRPr lang="en-US" sz="1000" dirty="0"/>
          </a:p>
          <a:p>
            <a:pPr marL="0" indent="0" algn="l">
              <a:lnSpc>
                <a:spcPts val="1873"/>
              </a:lnSpc>
              <a:buNone/>
            </a:pPr>
            <a:endParaRPr lang="en-US" sz="1000" dirty="0"/>
          </a:p>
          <a:p>
            <a:pPr marL="0" indent="0" algn="l">
              <a:lnSpc>
                <a:spcPts val="1873"/>
              </a:lnSpc>
              <a:buNone/>
            </a:pPr>
            <a:r>
              <a:rPr lang="en-US" sz="1000" kern="0" spc="-15" dirty="0">
                <a:solidFill>
                  <a:srgbClr val="2A2A2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설치 이후부터가 진짜 시작입니다. </a:t>
            </a:r>
            <a:endParaRPr lang="en-US" sz="1000" dirty="0"/>
          </a:p>
          <a:p>
            <a:pPr marL="0" indent="0" algn="l">
              <a:lnSpc>
                <a:spcPts val="1873"/>
              </a:lnSpc>
              <a:buNone/>
            </a:pPr>
            <a:r>
              <a:rPr lang="en-US" sz="1000" kern="0" spc="-15" dirty="0">
                <a:solidFill>
                  <a:srgbClr val="2A2A2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저희의 이름을 걸고, 단지의 안전을 끝까지 책임지겠습니다.</a:t>
            </a:r>
            <a:endParaRPr lang="en-US" sz="1000" dirty="0"/>
          </a:p>
        </p:txBody>
      </p:sp>
      <p:sp>
        <p:nvSpPr>
          <p:cNvPr id="20" name="Text 13"/>
          <p:cNvSpPr txBox="1"/>
          <p:nvPr/>
        </p:nvSpPr>
        <p:spPr>
          <a:xfrm>
            <a:off x="3047695" y="5715000"/>
            <a:ext cx="4019702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37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(주)한민경테크 임직원 일동</a:t>
            </a:r>
            <a:endParaRPr lang="en-US" sz="900" dirty="0"/>
          </a:p>
        </p:txBody>
      </p:sp>
      <p:sp>
        <p:nvSpPr>
          <p:cNvPr id="21" name="Text 14"/>
          <p:cNvSpPr txBox="1"/>
          <p:nvPr/>
        </p:nvSpPr>
        <p:spPr>
          <a:xfrm>
            <a:off x="495605" y="6381598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7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OUR COMMITMENT · 3가지 약속</a:t>
            </a:r>
            <a:endParaRPr lang="en-US" sz="800" dirty="0"/>
          </a:p>
        </p:txBody>
      </p:sp>
      <p:pic>
        <p:nvPicPr>
          <p:cNvPr id="22" name="Image 5" descr="gen-dedup-a2a60b3373a332428d1aefe0ae252b3f.png"/>
          <p:cNvPicPr>
            <a:picLocks noChangeAspect="1"/>
          </p:cNvPicPr>
          <p:nvPr/>
        </p:nvPicPr>
        <p:blipFill>
          <a:blip r:embed="rId6"/>
          <a:srcRect l="-404" r="-404"/>
          <a:stretch/>
        </p:blipFill>
        <p:spPr>
          <a:xfrm>
            <a:off x="495605" y="6629400"/>
            <a:ext cx="571500" cy="28346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685800" y="7067398"/>
            <a:ext cx="734263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700" kern="0" spc="-15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01</a:t>
            </a:r>
            <a:endParaRPr lang="en-US" sz="4700" dirty="0"/>
          </a:p>
        </p:txBody>
      </p:sp>
      <p:sp>
        <p:nvSpPr>
          <p:cNvPr id="24" name="Text 16"/>
          <p:cNvSpPr txBox="1"/>
          <p:nvPr/>
        </p:nvSpPr>
        <p:spPr>
          <a:xfrm>
            <a:off x="685800" y="7809890"/>
            <a:ext cx="1772107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자체 생산 능력</a:t>
            </a:r>
            <a:endParaRPr lang="en-US" sz="1100" dirty="0"/>
          </a:p>
        </p:txBody>
      </p:sp>
      <p:sp>
        <p:nvSpPr>
          <p:cNvPr id="25" name="Text 17"/>
          <p:cNvSpPr txBox="1"/>
          <p:nvPr/>
        </p:nvSpPr>
        <p:spPr>
          <a:xfrm>
            <a:off x="685800" y="8076895"/>
            <a:ext cx="1772107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6666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MANUFACTURING</a:t>
            </a:r>
            <a:endParaRPr lang="en-US" sz="800" dirty="0"/>
          </a:p>
        </p:txBody>
      </p:sp>
      <p:sp>
        <p:nvSpPr>
          <p:cNvPr id="26" name="Text 18"/>
          <p:cNvSpPr txBox="1"/>
          <p:nvPr/>
        </p:nvSpPr>
        <p:spPr>
          <a:xfrm>
            <a:off x="685800" y="8343900"/>
            <a:ext cx="1772107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아파트 특화 CCTV 31종을 직접 설계·제조. 납기 · 품질 · 원가를 저희가 통제합니다.</a:t>
            </a:r>
            <a:endParaRPr lang="en-US" sz="800" dirty="0"/>
          </a:p>
        </p:txBody>
      </p:sp>
      <p:sp>
        <p:nvSpPr>
          <p:cNvPr id="27" name="Text 19"/>
          <p:cNvSpPr txBox="1"/>
          <p:nvPr/>
        </p:nvSpPr>
        <p:spPr>
          <a:xfrm>
            <a:off x="2914193" y="7067398"/>
            <a:ext cx="734263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700" kern="0" spc="-15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02</a:t>
            </a:r>
            <a:endParaRPr lang="en-US" sz="4700" dirty="0"/>
          </a:p>
        </p:txBody>
      </p:sp>
      <p:sp>
        <p:nvSpPr>
          <p:cNvPr id="28" name="Text 20"/>
          <p:cNvSpPr txBox="1"/>
          <p:nvPr/>
        </p:nvSpPr>
        <p:spPr>
          <a:xfrm>
            <a:off x="2914193" y="7809890"/>
            <a:ext cx="1772107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전국 시공 네트워크</a:t>
            </a:r>
            <a:endParaRPr lang="en-US" sz="1100" dirty="0"/>
          </a:p>
        </p:txBody>
      </p:sp>
      <p:sp>
        <p:nvSpPr>
          <p:cNvPr id="29" name="Text 21"/>
          <p:cNvSpPr txBox="1"/>
          <p:nvPr/>
        </p:nvSpPr>
        <p:spPr>
          <a:xfrm>
            <a:off x="2914193" y="8076895"/>
            <a:ext cx="1772107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6666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NATIONWIDE</a:t>
            </a:r>
            <a:endParaRPr lang="en-US" sz="800" dirty="0"/>
          </a:p>
        </p:txBody>
      </p:sp>
      <p:sp>
        <p:nvSpPr>
          <p:cNvPr id="30" name="Text 22"/>
          <p:cNvSpPr txBox="1"/>
          <p:nvPr/>
        </p:nvSpPr>
        <p:spPr>
          <a:xfrm>
            <a:off x="2914193" y="8343900"/>
            <a:ext cx="1772107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유통 · 판매 · 렌탈 · 설치 · A/S 를 하나의 체계로 운영하는 전국형 회사입니다.</a:t>
            </a:r>
            <a:endParaRPr lang="en-US" sz="800" dirty="0"/>
          </a:p>
        </p:txBody>
      </p:sp>
      <p:sp>
        <p:nvSpPr>
          <p:cNvPr id="31" name="Text 23"/>
          <p:cNvSpPr txBox="1"/>
          <p:nvPr/>
        </p:nvSpPr>
        <p:spPr>
          <a:xfrm>
            <a:off x="5143500" y="7067398"/>
            <a:ext cx="734263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700" kern="0" spc="-15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03</a:t>
            </a:r>
            <a:endParaRPr lang="en-US" sz="4700" dirty="0"/>
          </a:p>
        </p:txBody>
      </p:sp>
      <p:sp>
        <p:nvSpPr>
          <p:cNvPr id="32" name="Text 24"/>
          <p:cNvSpPr txBox="1"/>
          <p:nvPr/>
        </p:nvSpPr>
        <p:spPr>
          <a:xfrm>
            <a:off x="5143500" y="7809890"/>
            <a:ext cx="1772107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책임지는 A/S</a:t>
            </a:r>
            <a:endParaRPr lang="en-US" sz="1100" dirty="0"/>
          </a:p>
        </p:txBody>
      </p:sp>
      <p:sp>
        <p:nvSpPr>
          <p:cNvPr id="33" name="Text 25"/>
          <p:cNvSpPr txBox="1"/>
          <p:nvPr/>
        </p:nvSpPr>
        <p:spPr>
          <a:xfrm>
            <a:off x="5143500" y="8076895"/>
            <a:ext cx="1772107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AFTER SERVICE</a:t>
            </a:r>
            <a:endParaRPr lang="en-US" sz="800" dirty="0"/>
          </a:p>
        </p:txBody>
      </p:sp>
      <p:sp>
        <p:nvSpPr>
          <p:cNvPr id="34" name="Text 26"/>
          <p:cNvSpPr txBox="1"/>
          <p:nvPr/>
        </p:nvSpPr>
        <p:spPr>
          <a:xfrm>
            <a:off x="5143500" y="8343900"/>
            <a:ext cx="1772107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EEEEEE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단지 전담 AS 매니저가 월 1회 정기점검 및 24시간 긴급 출동 체계로 대응합니다.</a:t>
            </a:r>
            <a:endParaRPr lang="en-US" sz="800" dirty="0"/>
          </a:p>
        </p:txBody>
      </p:sp>
      <p:sp>
        <p:nvSpPr>
          <p:cNvPr id="35" name="Text 27"/>
          <p:cNvSpPr txBox="1"/>
          <p:nvPr/>
        </p:nvSpPr>
        <p:spPr>
          <a:xfrm>
            <a:off x="495605" y="10095890"/>
            <a:ext cx="38103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(주)한민경테크 · 신뢰를 설치하는 기업</a:t>
            </a:r>
            <a:endParaRPr lang="en-US" sz="800" dirty="0"/>
          </a:p>
        </p:txBody>
      </p:sp>
      <p:sp>
        <p:nvSpPr>
          <p:cNvPr id="36" name="Text 28"/>
          <p:cNvSpPr txBox="1"/>
          <p:nvPr/>
        </p:nvSpPr>
        <p:spPr>
          <a:xfrm>
            <a:off x="6096305" y="1009589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02 / 14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D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3002" cy="53309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765853" y="666598"/>
            <a:ext cx="2568550" cy="1905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6400" dirty="0">
                <a:solidFill>
                  <a:srgbClr val="FFD400">
                    <a:alpha val="70000"/>
                  </a:srgbClr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45</a:t>
            </a:r>
            <a:endParaRPr lang="en-US" sz="16400" dirty="0"/>
          </a:p>
        </p:txBody>
      </p:sp>
      <p:pic>
        <p:nvPicPr>
          <p:cNvPr id="4" name="Image 0" descr="gen-dedup-d491603a92f1a3063860e506fc424894.png"/>
          <p:cNvPicPr>
            <a:picLocks noChangeAspect="1"/>
          </p:cNvPicPr>
          <p:nvPr/>
        </p:nvPicPr>
        <p:blipFill>
          <a:blip r:embed="rId3"/>
          <a:srcRect t="-2" b="-2"/>
          <a:stretch/>
        </p:blipFill>
        <p:spPr>
          <a:xfrm>
            <a:off x="495605" y="2762402"/>
            <a:ext cx="6590995" cy="24003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95605" y="6096305"/>
            <a:ext cx="2114093" cy="971093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2734056" y="6096305"/>
            <a:ext cx="2114093" cy="971093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971593" y="6096305"/>
            <a:ext cx="2114093" cy="971093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95605" y="7143293"/>
            <a:ext cx="2114093" cy="971093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2734056" y="7143293"/>
            <a:ext cx="2114093" cy="971093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971593" y="7143293"/>
            <a:ext cx="2095805" cy="95280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0" y="8572500"/>
            <a:ext cx="7563002" cy="1714500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2" name="Image 1" descr="gen-dedup-947e17b16eb42d076f7128c9af3186c2.png"/>
          <p:cNvPicPr>
            <a:picLocks noChangeAspect="1"/>
          </p:cNvPicPr>
          <p:nvPr/>
        </p:nvPicPr>
        <p:blipFill>
          <a:blip r:embed="rId4"/>
          <a:srcRect t="-198" b="-198"/>
          <a:stretch/>
        </p:blipFill>
        <p:spPr>
          <a:xfrm>
            <a:off x="495605" y="2762402"/>
            <a:ext cx="75895" cy="2381098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2038198" y="6305702"/>
            <a:ext cx="418795" cy="190195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4276649" y="6305702"/>
            <a:ext cx="418795" cy="190195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476695" y="6305702"/>
            <a:ext cx="476402" cy="190195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2038198" y="7353605"/>
            <a:ext cx="418795" cy="190195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4276649" y="7353605"/>
            <a:ext cx="476402" cy="190195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476695" y="7353605"/>
            <a:ext cx="418795" cy="190195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495605" y="190195"/>
            <a:ext cx="28575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7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COMPANY OVERVIEW · 회사 개요</a:t>
            </a:r>
            <a:endParaRPr lang="en-US" sz="800" dirty="0"/>
          </a:p>
        </p:txBody>
      </p:sp>
      <p:sp>
        <p:nvSpPr>
          <p:cNvPr id="20" name="Text 16"/>
          <p:cNvSpPr txBox="1"/>
          <p:nvPr/>
        </p:nvSpPr>
        <p:spPr>
          <a:xfrm>
            <a:off x="6096305" y="190195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03 / 14</a:t>
            </a:r>
            <a:endParaRPr lang="en-US" sz="800" dirty="0"/>
          </a:p>
        </p:txBody>
      </p:sp>
      <p:sp>
        <p:nvSpPr>
          <p:cNvPr id="21" name="Text 17"/>
          <p:cNvSpPr txBox="1"/>
          <p:nvPr/>
        </p:nvSpPr>
        <p:spPr>
          <a:xfrm>
            <a:off x="4953305" y="2190902"/>
            <a:ext cx="20958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300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YEARS · 45년의 기술력</a:t>
            </a:r>
            <a:endParaRPr lang="en-US" sz="800" dirty="0"/>
          </a:p>
        </p:txBody>
      </p:sp>
      <p:sp>
        <p:nvSpPr>
          <p:cNvPr id="22" name="Text 18"/>
          <p:cNvSpPr txBox="1"/>
          <p:nvPr/>
        </p:nvSpPr>
        <p:spPr>
          <a:xfrm>
            <a:off x="495605" y="856793"/>
            <a:ext cx="4763110" cy="4956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800" b="1" kern="0" spc="-11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부산에서 전국까지,</a:t>
            </a:r>
            <a:endParaRPr lang="en-US" sz="2800" dirty="0"/>
          </a:p>
        </p:txBody>
      </p:sp>
      <p:sp>
        <p:nvSpPr>
          <p:cNvPr id="23" name="Text 19"/>
          <p:cNvSpPr txBox="1"/>
          <p:nvPr/>
        </p:nvSpPr>
        <p:spPr>
          <a:xfrm>
            <a:off x="495605" y="1371600"/>
            <a:ext cx="4763110" cy="4956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800" b="1" kern="0" spc="-11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아파트 보안 전문 기업</a:t>
            </a:r>
            <a:endParaRPr lang="en-US" sz="2800" dirty="0"/>
          </a:p>
        </p:txBody>
      </p:sp>
      <p:sp>
        <p:nvSpPr>
          <p:cNvPr id="24" name="Text 20"/>
          <p:cNvSpPr txBox="1"/>
          <p:nvPr/>
        </p:nvSpPr>
        <p:spPr>
          <a:xfrm>
            <a:off x="495605" y="1981505"/>
            <a:ext cx="495330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6"/>
              </a:lnSpc>
              <a:buNone/>
            </a:pPr>
            <a:r>
              <a:rPr lang="en-US" sz="900" kern="0" spc="-15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1981년 동래전자에서 시작한 아날로그 CCTV 기술이, 2001년 (주)한민경테크 법인 설립을 거쳐</a:t>
            </a:r>
            <a:endParaRPr lang="en-US" sz="900" dirty="0"/>
          </a:p>
          <a:p>
            <a:pPr marL="0" indent="0" algn="l">
              <a:lnSpc>
                <a:spcPts val="1406"/>
              </a:lnSpc>
              <a:buNone/>
            </a:pPr>
            <a:r>
              <a:rPr lang="en-US" sz="900" kern="0" spc="-15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오늘 아파트 통합 보안 솔루션 브랜드 </a:t>
            </a:r>
            <a:r>
              <a:rPr lang="en-US" sz="900" b="1" kern="0" spc="-15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</a:t>
            </a:r>
            <a:r>
              <a:rPr lang="en-US" sz="900" kern="0" spc="-15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로 이어지고 있습니다.</a:t>
            </a:r>
            <a:endParaRPr lang="en-US" sz="900" dirty="0"/>
          </a:p>
        </p:txBody>
      </p:sp>
      <p:sp>
        <p:nvSpPr>
          <p:cNvPr id="25" name="Text 21"/>
          <p:cNvSpPr txBox="1"/>
          <p:nvPr/>
        </p:nvSpPr>
        <p:spPr>
          <a:xfrm>
            <a:off x="761695" y="2952598"/>
            <a:ext cx="190561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00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FACT SHEET</a:t>
            </a:r>
            <a:endParaRPr lang="en-US" sz="800" dirty="0"/>
          </a:p>
        </p:txBody>
      </p:sp>
      <p:sp>
        <p:nvSpPr>
          <p:cNvPr id="26" name="Text 22"/>
          <p:cNvSpPr txBox="1"/>
          <p:nvPr/>
        </p:nvSpPr>
        <p:spPr>
          <a:xfrm>
            <a:off x="761695" y="3161995"/>
            <a:ext cx="1905610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kern="0" spc="150" dirty="0">
                <a:solidFill>
                  <a:srgbClr val="88888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회사 기본 정보</a:t>
            </a:r>
            <a:endParaRPr lang="en-US" sz="8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1695" y="3524098"/>
          <a:ext cx="6096305" cy="1762963"/>
        </p:xfrm>
        <a:graphic>
          <a:graphicData uri="http://schemas.openxmlformats.org/drawingml/2006/table">
            <a:tbl>
              <a:tblPr/>
              <a:tblGrid>
                <a:gridCol w="1341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47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1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90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074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888888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회사명</a:t>
                      </a:r>
                      <a:endParaRPr lang="en-US" sz="9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0" marT="57607" marB="57607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222222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(주)한민경테크</a:t>
                      </a:r>
                      <a:endParaRPr lang="en-US" sz="9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0" marT="57607" marB="57607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888888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설립일</a:t>
                      </a:r>
                      <a:endParaRPr lang="en-US" sz="9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0" marT="57607" marB="57607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222222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2001. 10. 08 (모체 : 동래전자 1981)</a:t>
                      </a:r>
                      <a:endParaRPr lang="en-US" sz="9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0" marT="57607" marB="57607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74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888888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대표이사</a:t>
                      </a:r>
                      <a:endParaRPr lang="en-US" sz="9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0" marT="57607" marB="57607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222222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한 민 경</a:t>
                      </a:r>
                      <a:endParaRPr lang="en-US" sz="9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0" marT="57607" marB="57607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888888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사업자번호</a:t>
                      </a:r>
                      <a:endParaRPr lang="en-US" sz="9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0" marT="57607" marB="57607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222222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438-87-02276</a:t>
                      </a:r>
                      <a:endParaRPr lang="en-US" sz="9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0" marT="57607" marB="57607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74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888888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소재지</a:t>
                      </a:r>
                      <a:endParaRPr lang="en-US" sz="9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0" marT="57607" marB="57607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222222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부산광역시 동래구 금강로 55</a:t>
                      </a:r>
                      <a:endParaRPr lang="en-US" sz="9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0" marT="57607" marB="57607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888888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대표 전화</a:t>
                      </a:r>
                      <a:endParaRPr lang="en-US" sz="9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0" marT="57607" marB="57607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222222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1588 - 2940</a:t>
                      </a:r>
                      <a:endParaRPr lang="en-US" sz="9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0" marT="57607" marB="57607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074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888888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대표 업종</a:t>
                      </a:r>
                      <a:endParaRPr lang="en-US" sz="9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0" marT="57607" marB="57607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222222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CCTV 제조 · 정보통신공사업 · MAS</a:t>
                      </a:r>
                      <a:endParaRPr lang="en-US" sz="9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0" marT="57607" marB="57607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888888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홈페이지</a:t>
                      </a:r>
                      <a:endParaRPr lang="en-US" sz="9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0" marT="57607" marB="57607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222222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hmktech.co.kr</a:t>
                      </a:r>
                      <a:endParaRPr lang="en-US" sz="90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0" marT="57607" marB="57607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8" name="Text 23"/>
          <p:cNvSpPr txBox="1"/>
          <p:nvPr/>
        </p:nvSpPr>
        <p:spPr>
          <a:xfrm>
            <a:off x="495605" y="5391302"/>
            <a:ext cx="381030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00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ORGANIZATION · 조직도</a:t>
            </a:r>
            <a:endParaRPr lang="en-US" sz="800" dirty="0"/>
          </a:p>
        </p:txBody>
      </p:sp>
      <p:pic>
        <p:nvPicPr>
          <p:cNvPr id="29" name="Image 2" descr="gen-dedup-a2a60b3373a332428d1aefe0ae252b3f.png"/>
          <p:cNvPicPr>
            <a:picLocks noChangeAspect="1"/>
          </p:cNvPicPr>
          <p:nvPr/>
        </p:nvPicPr>
        <p:blipFill>
          <a:blip r:embed="rId5"/>
          <a:srcRect l="-404" r="-404"/>
          <a:stretch/>
        </p:blipFill>
        <p:spPr>
          <a:xfrm>
            <a:off x="495605" y="5639105"/>
            <a:ext cx="571500" cy="28346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495605" y="5734202"/>
            <a:ext cx="571500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6666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5개 부서 + 전담 AS팀 · 단지 담당제로 운영합니다</a:t>
            </a:r>
            <a:endParaRPr lang="en-US" sz="800" dirty="0"/>
          </a:p>
        </p:txBody>
      </p:sp>
      <p:sp>
        <p:nvSpPr>
          <p:cNvPr id="31" name="Text 25"/>
          <p:cNvSpPr txBox="1"/>
          <p:nvPr/>
        </p:nvSpPr>
        <p:spPr>
          <a:xfrm>
            <a:off x="647395" y="6267298"/>
            <a:ext cx="1143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기술부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2038198" y="6324905"/>
            <a:ext cx="4197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7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TECH</a:t>
            </a:r>
            <a:endParaRPr lang="en-US" sz="800" dirty="0"/>
          </a:p>
        </p:txBody>
      </p:sp>
      <p:sp>
        <p:nvSpPr>
          <p:cNvPr id="33" name="Text 27"/>
          <p:cNvSpPr txBox="1"/>
          <p:nvPr/>
        </p:nvSpPr>
        <p:spPr>
          <a:xfrm>
            <a:off x="647395" y="6569964"/>
            <a:ext cx="18105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통합 관제 시스템 개발</a:t>
            </a:r>
            <a:endParaRPr lang="en-US" sz="800" dirty="0"/>
          </a:p>
          <a:p>
            <a:pPr marL="0" indent="0" algn="l">
              <a:lnSpc>
                <a:spcPts val="1320"/>
              </a:lnSpc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하드웨어 A/S 지원</a:t>
            </a:r>
            <a:endParaRPr lang="en-US" sz="800" dirty="0"/>
          </a:p>
        </p:txBody>
      </p:sp>
      <p:sp>
        <p:nvSpPr>
          <p:cNvPr id="34" name="Text 28"/>
          <p:cNvSpPr txBox="1"/>
          <p:nvPr/>
        </p:nvSpPr>
        <p:spPr>
          <a:xfrm>
            <a:off x="2885846" y="6267298"/>
            <a:ext cx="1143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기획팀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4276649" y="6324905"/>
            <a:ext cx="4197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7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PLAN</a:t>
            </a:r>
            <a:endParaRPr lang="en-US" sz="800" dirty="0"/>
          </a:p>
        </p:txBody>
      </p:sp>
      <p:sp>
        <p:nvSpPr>
          <p:cNvPr id="36" name="Text 30"/>
          <p:cNvSpPr txBox="1"/>
          <p:nvPr/>
        </p:nvSpPr>
        <p:spPr>
          <a:xfrm>
            <a:off x="2885846" y="6569964"/>
            <a:ext cx="18105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단지 맞춤 설계 · SI 이행</a:t>
            </a:r>
            <a:endParaRPr lang="en-US" sz="800" dirty="0"/>
          </a:p>
          <a:p>
            <a:pPr marL="0" indent="0" algn="l">
              <a:lnSpc>
                <a:spcPts val="1320"/>
              </a:lnSpc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견적 · 사업기획</a:t>
            </a:r>
            <a:endParaRPr lang="en-US" sz="800" dirty="0"/>
          </a:p>
        </p:txBody>
      </p:sp>
      <p:sp>
        <p:nvSpPr>
          <p:cNvPr id="37" name="Text 31"/>
          <p:cNvSpPr txBox="1"/>
          <p:nvPr/>
        </p:nvSpPr>
        <p:spPr>
          <a:xfrm>
            <a:off x="5124298" y="6267298"/>
            <a:ext cx="1143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영업부</a:t>
            </a:r>
            <a:endParaRPr lang="en-US" sz="1100" dirty="0"/>
          </a:p>
        </p:txBody>
      </p:sp>
      <p:sp>
        <p:nvSpPr>
          <p:cNvPr id="38" name="Text 32"/>
          <p:cNvSpPr txBox="1"/>
          <p:nvPr/>
        </p:nvSpPr>
        <p:spPr>
          <a:xfrm>
            <a:off x="6476695" y="6324905"/>
            <a:ext cx="476402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7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SALES</a:t>
            </a:r>
            <a:endParaRPr lang="en-US" sz="800" dirty="0"/>
          </a:p>
        </p:txBody>
      </p:sp>
      <p:sp>
        <p:nvSpPr>
          <p:cNvPr id="39" name="Text 33"/>
          <p:cNvSpPr txBox="1"/>
          <p:nvPr/>
        </p:nvSpPr>
        <p:spPr>
          <a:xfrm>
            <a:off x="5124298" y="6569964"/>
            <a:ext cx="18105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소장·입대의 상담</a:t>
            </a:r>
            <a:endParaRPr lang="en-US" sz="800" dirty="0"/>
          </a:p>
          <a:p>
            <a:pPr marL="0" indent="0" algn="l">
              <a:lnSpc>
                <a:spcPts val="1320"/>
              </a:lnSpc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PM · 프로젝트 관리</a:t>
            </a:r>
            <a:endParaRPr lang="en-US" sz="800" dirty="0"/>
          </a:p>
        </p:txBody>
      </p:sp>
      <p:sp>
        <p:nvSpPr>
          <p:cNvPr id="40" name="Text 34"/>
          <p:cNvSpPr txBox="1"/>
          <p:nvPr/>
        </p:nvSpPr>
        <p:spPr>
          <a:xfrm>
            <a:off x="647395" y="7315200"/>
            <a:ext cx="1143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생산부</a:t>
            </a:r>
            <a:endParaRPr lang="en-US" sz="1100" dirty="0"/>
          </a:p>
        </p:txBody>
      </p:sp>
      <p:sp>
        <p:nvSpPr>
          <p:cNvPr id="41" name="Text 35"/>
          <p:cNvSpPr txBox="1"/>
          <p:nvPr/>
        </p:nvSpPr>
        <p:spPr>
          <a:xfrm>
            <a:off x="2038198" y="7371893"/>
            <a:ext cx="4197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7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PROD</a:t>
            </a:r>
            <a:endParaRPr lang="en-US" sz="800" dirty="0"/>
          </a:p>
        </p:txBody>
      </p:sp>
      <p:sp>
        <p:nvSpPr>
          <p:cNvPr id="42" name="Text 36"/>
          <p:cNvSpPr txBox="1"/>
          <p:nvPr/>
        </p:nvSpPr>
        <p:spPr>
          <a:xfrm>
            <a:off x="647395" y="7617866"/>
            <a:ext cx="18105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CCTV 31종 자체 조립</a:t>
            </a:r>
            <a:endParaRPr lang="en-US" sz="800" dirty="0"/>
          </a:p>
          <a:p>
            <a:pPr marL="0" indent="0" algn="l">
              <a:lnSpc>
                <a:spcPts val="1320"/>
              </a:lnSpc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완제품 · 검사</a:t>
            </a:r>
            <a:endParaRPr lang="en-US" sz="800" dirty="0"/>
          </a:p>
        </p:txBody>
      </p:sp>
      <p:sp>
        <p:nvSpPr>
          <p:cNvPr id="43" name="Text 37"/>
          <p:cNvSpPr txBox="1"/>
          <p:nvPr/>
        </p:nvSpPr>
        <p:spPr>
          <a:xfrm>
            <a:off x="2885846" y="7315200"/>
            <a:ext cx="1143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관리부</a:t>
            </a:r>
            <a:endParaRPr lang="en-US" sz="1100" dirty="0"/>
          </a:p>
        </p:txBody>
      </p:sp>
      <p:sp>
        <p:nvSpPr>
          <p:cNvPr id="44" name="Text 38"/>
          <p:cNvSpPr txBox="1"/>
          <p:nvPr/>
        </p:nvSpPr>
        <p:spPr>
          <a:xfrm>
            <a:off x="4276649" y="7371893"/>
            <a:ext cx="476402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7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ADMIN</a:t>
            </a:r>
            <a:endParaRPr lang="en-US" sz="800" dirty="0"/>
          </a:p>
        </p:txBody>
      </p:sp>
      <p:sp>
        <p:nvSpPr>
          <p:cNvPr id="45" name="Text 39"/>
          <p:cNvSpPr txBox="1"/>
          <p:nvPr/>
        </p:nvSpPr>
        <p:spPr>
          <a:xfrm>
            <a:off x="2885846" y="7617866"/>
            <a:ext cx="18105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총무·인사·회계</a:t>
            </a:r>
            <a:endParaRPr lang="en-US" sz="800" dirty="0"/>
          </a:p>
          <a:p>
            <a:pPr marL="0" indent="0" algn="l">
              <a:lnSpc>
                <a:spcPts val="1320"/>
              </a:lnSpc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고객 CS 접수</a:t>
            </a:r>
            <a:endParaRPr lang="en-US" sz="800" dirty="0"/>
          </a:p>
        </p:txBody>
      </p:sp>
      <p:sp>
        <p:nvSpPr>
          <p:cNvPr id="46" name="Text 40"/>
          <p:cNvSpPr txBox="1"/>
          <p:nvPr/>
        </p:nvSpPr>
        <p:spPr>
          <a:xfrm>
            <a:off x="5124298" y="7315200"/>
            <a:ext cx="1143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전담 AS팀</a:t>
            </a:r>
            <a:endParaRPr lang="en-US" sz="1100" dirty="0"/>
          </a:p>
        </p:txBody>
      </p:sp>
      <p:sp>
        <p:nvSpPr>
          <p:cNvPr id="47" name="Text 41"/>
          <p:cNvSpPr txBox="1"/>
          <p:nvPr/>
        </p:nvSpPr>
        <p:spPr>
          <a:xfrm>
            <a:off x="6476695" y="7371893"/>
            <a:ext cx="4197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7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A/S</a:t>
            </a:r>
            <a:endParaRPr lang="en-US" sz="800" dirty="0"/>
          </a:p>
        </p:txBody>
      </p:sp>
      <p:sp>
        <p:nvSpPr>
          <p:cNvPr id="48" name="Text 42"/>
          <p:cNvSpPr txBox="1"/>
          <p:nvPr/>
        </p:nvSpPr>
        <p:spPr>
          <a:xfrm>
            <a:off x="5124298" y="7617866"/>
            <a:ext cx="18105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단지 전담 매니저</a:t>
            </a:r>
            <a:endParaRPr lang="en-US" sz="800" dirty="0"/>
          </a:p>
          <a:p>
            <a:pPr marL="0" indent="0" algn="l">
              <a:lnSpc>
                <a:spcPts val="1320"/>
              </a:lnSpc>
              <a:buNone/>
            </a:pP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월 1회 정기점검</a:t>
            </a:r>
            <a:endParaRPr lang="en-US" sz="800" dirty="0"/>
          </a:p>
        </p:txBody>
      </p:sp>
      <p:sp>
        <p:nvSpPr>
          <p:cNvPr id="49" name="Text 43"/>
          <p:cNvSpPr txBox="1"/>
          <p:nvPr/>
        </p:nvSpPr>
        <p:spPr>
          <a:xfrm>
            <a:off x="495605" y="8838590"/>
            <a:ext cx="5715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0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KEY NUMBERS · 숫자로 보는 한민경테크</a:t>
            </a:r>
            <a:endParaRPr lang="en-US" sz="800" dirty="0"/>
          </a:p>
        </p:txBody>
      </p:sp>
      <p:sp>
        <p:nvSpPr>
          <p:cNvPr id="50" name="Text 44"/>
          <p:cNvSpPr txBox="1"/>
          <p:nvPr/>
        </p:nvSpPr>
        <p:spPr>
          <a:xfrm>
            <a:off x="495605" y="9124798"/>
            <a:ext cx="1524305" cy="4956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8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168</a:t>
            </a:r>
            <a:r>
              <a:rPr lang="en-US" sz="140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 +</a:t>
            </a:r>
            <a:endParaRPr lang="en-US" sz="3800" dirty="0"/>
          </a:p>
        </p:txBody>
      </p:sp>
      <p:sp>
        <p:nvSpPr>
          <p:cNvPr id="51" name="Text 45"/>
          <p:cNvSpPr txBox="1"/>
          <p:nvPr/>
        </p:nvSpPr>
        <p:spPr>
          <a:xfrm>
            <a:off x="495605" y="9677095"/>
            <a:ext cx="1524305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아파트·기관·학교 시공 레퍼런스</a:t>
            </a:r>
            <a:endParaRPr lang="en-US" sz="800" dirty="0"/>
          </a:p>
        </p:txBody>
      </p:sp>
      <p:sp>
        <p:nvSpPr>
          <p:cNvPr id="52" name="Text 46"/>
          <p:cNvSpPr txBox="1"/>
          <p:nvPr/>
        </p:nvSpPr>
        <p:spPr>
          <a:xfrm>
            <a:off x="2247595" y="9124798"/>
            <a:ext cx="1524305" cy="4956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8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31</a:t>
            </a:r>
            <a:r>
              <a:rPr lang="en-US" sz="140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 종</a:t>
            </a:r>
            <a:endParaRPr lang="en-US" sz="3800" dirty="0"/>
          </a:p>
        </p:txBody>
      </p:sp>
      <p:sp>
        <p:nvSpPr>
          <p:cNvPr id="53" name="Text 47"/>
          <p:cNvSpPr txBox="1"/>
          <p:nvPr/>
        </p:nvSpPr>
        <p:spPr>
          <a:xfrm>
            <a:off x="2247595" y="9677095"/>
            <a:ext cx="1524305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CCTV 자체 생산 라인업</a:t>
            </a:r>
            <a:endParaRPr lang="en-US" sz="800" dirty="0"/>
          </a:p>
        </p:txBody>
      </p:sp>
      <p:sp>
        <p:nvSpPr>
          <p:cNvPr id="54" name="Text 48"/>
          <p:cNvSpPr txBox="1"/>
          <p:nvPr/>
        </p:nvSpPr>
        <p:spPr>
          <a:xfrm>
            <a:off x="4000500" y="9124798"/>
            <a:ext cx="1524305" cy="4956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8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45</a:t>
            </a:r>
            <a:r>
              <a:rPr lang="en-US" sz="140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 년</a:t>
            </a:r>
            <a:endParaRPr lang="en-US" sz="3800" dirty="0"/>
          </a:p>
        </p:txBody>
      </p:sp>
      <p:sp>
        <p:nvSpPr>
          <p:cNvPr id="55" name="Text 49"/>
          <p:cNvSpPr txBox="1"/>
          <p:nvPr/>
        </p:nvSpPr>
        <p:spPr>
          <a:xfrm>
            <a:off x="4000500" y="9677095"/>
            <a:ext cx="1524305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동래전자부터 이어진 기술력</a:t>
            </a:r>
            <a:endParaRPr lang="en-US" sz="800" dirty="0"/>
          </a:p>
        </p:txBody>
      </p:sp>
      <p:sp>
        <p:nvSpPr>
          <p:cNvPr id="56" name="Text 50"/>
          <p:cNvSpPr txBox="1"/>
          <p:nvPr/>
        </p:nvSpPr>
        <p:spPr>
          <a:xfrm>
            <a:off x="5753405" y="9124798"/>
            <a:ext cx="1524305" cy="4956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8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24</a:t>
            </a:r>
            <a:r>
              <a:rPr lang="en-US" sz="140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 H</a:t>
            </a:r>
            <a:endParaRPr lang="en-US" sz="3800" dirty="0"/>
          </a:p>
        </p:txBody>
      </p:sp>
      <p:sp>
        <p:nvSpPr>
          <p:cNvPr id="57" name="Text 51"/>
          <p:cNvSpPr txBox="1"/>
          <p:nvPr/>
        </p:nvSpPr>
        <p:spPr>
          <a:xfrm>
            <a:off x="5753405" y="9677095"/>
            <a:ext cx="1681582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긴급 A/S 핫라인 · 2시간 내 응대</a:t>
            </a:r>
            <a:endParaRPr lang="en-US" sz="800" dirty="0"/>
          </a:p>
        </p:txBody>
      </p:sp>
      <p:sp>
        <p:nvSpPr>
          <p:cNvPr id="58" name="Text 52"/>
          <p:cNvSpPr txBox="1"/>
          <p:nvPr/>
        </p:nvSpPr>
        <p:spPr>
          <a:xfrm>
            <a:off x="495605" y="10438790"/>
            <a:ext cx="3810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· APARTMENT BROCHURE</a:t>
            </a:r>
            <a:endParaRPr lang="en-US" sz="800" dirty="0"/>
          </a:p>
        </p:txBody>
      </p:sp>
      <p:sp>
        <p:nvSpPr>
          <p:cNvPr id="59" name="Text 53"/>
          <p:cNvSpPr txBox="1"/>
          <p:nvPr/>
        </p:nvSpPr>
        <p:spPr>
          <a:xfrm>
            <a:off x="6096305" y="10438790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03 / 14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D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3002" cy="53309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gen-dedup-4f14a7f79fff0fa360fb11e6f7d657f8.png"/>
          <p:cNvPicPr>
            <a:picLocks noChangeAspect="1"/>
          </p:cNvPicPr>
          <p:nvPr/>
        </p:nvPicPr>
        <p:blipFill>
          <a:blip r:embed="rId3">
            <a:alphaModFix amt="20000"/>
          </a:blip>
          <a:srcRect l="-400" r="-400"/>
          <a:stretch/>
        </p:blipFill>
        <p:spPr>
          <a:xfrm>
            <a:off x="1352398" y="2619756"/>
            <a:ext cx="19202" cy="62865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95605" y="2619756"/>
            <a:ext cx="952805" cy="304495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95605" y="4857293"/>
            <a:ext cx="952805" cy="30449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95605" y="7095744"/>
            <a:ext cx="952805" cy="304495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0" y="9429293"/>
            <a:ext cx="7563002" cy="856793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95605" y="190195"/>
            <a:ext cx="476311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7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HISTORY &amp; INFRASTRUCTURE · 연혁과 인프라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6096305" y="190195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04 / 14</a:t>
            </a:r>
            <a:endParaRPr lang="en-US" sz="800" dirty="0"/>
          </a:p>
        </p:txBody>
      </p:sp>
      <p:sp>
        <p:nvSpPr>
          <p:cNvPr id="10" name="Text 7"/>
          <p:cNvSpPr txBox="1"/>
          <p:nvPr/>
        </p:nvSpPr>
        <p:spPr>
          <a:xfrm>
            <a:off x="495605" y="856793"/>
            <a:ext cx="6096305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kern="0" spc="-11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45년, 단절 없이 이어진</a:t>
            </a:r>
            <a:endParaRPr lang="en-US" sz="2500" dirty="0"/>
          </a:p>
        </p:txBody>
      </p:sp>
      <p:sp>
        <p:nvSpPr>
          <p:cNvPr id="11" name="Text 8"/>
          <p:cNvSpPr txBox="1"/>
          <p:nvPr/>
        </p:nvSpPr>
        <p:spPr>
          <a:xfrm>
            <a:off x="495605" y="1352398"/>
            <a:ext cx="6096305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kern="0" spc="-11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보안 기술의 계보</a:t>
            </a:r>
            <a:endParaRPr lang="en-US" sz="2500" dirty="0"/>
          </a:p>
        </p:txBody>
      </p:sp>
      <p:sp>
        <p:nvSpPr>
          <p:cNvPr id="12" name="Text 9"/>
          <p:cNvSpPr txBox="1"/>
          <p:nvPr/>
        </p:nvSpPr>
        <p:spPr>
          <a:xfrm>
            <a:off x="495605" y="1962302"/>
            <a:ext cx="6096305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동래전자의 첫 셔터 카메라부터 지금의 AI CCTV까지 — 시대가 바뀌어도 부산 금강로 55의 자리는 그대로입니다.</a:t>
            </a:r>
            <a:endParaRPr lang="en-US" sz="900" dirty="0"/>
          </a:p>
        </p:txBody>
      </p:sp>
      <p:sp>
        <p:nvSpPr>
          <p:cNvPr id="13" name="Text 10"/>
          <p:cNvSpPr txBox="1"/>
          <p:nvPr/>
        </p:nvSpPr>
        <p:spPr>
          <a:xfrm>
            <a:off x="495605" y="2619756"/>
            <a:ext cx="9528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1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1980-2019</a:t>
            </a:r>
            <a:endParaRPr lang="en-US" sz="800" dirty="0"/>
          </a:p>
        </p:txBody>
      </p:sp>
      <p:sp>
        <p:nvSpPr>
          <p:cNvPr id="14" name="Text 11"/>
          <p:cNvSpPr txBox="1"/>
          <p:nvPr/>
        </p:nvSpPr>
        <p:spPr>
          <a:xfrm>
            <a:off x="1600200" y="2619756"/>
            <a:ext cx="38103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-37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기반 구축기 · Foundation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1600200" y="3019349"/>
            <a:ext cx="5524805" cy="2953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1980</a:t>
            </a: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동래전자 설립 · 부산 동래구에서 CCTV 유통·설치 시작</a:t>
            </a:r>
            <a:endParaRPr lang="en-US" sz="800" dirty="0"/>
          </a:p>
        </p:txBody>
      </p:sp>
      <p:sp>
        <p:nvSpPr>
          <p:cNvPr id="16" name="Text 13"/>
          <p:cNvSpPr txBox="1"/>
          <p:nvPr/>
        </p:nvSpPr>
        <p:spPr>
          <a:xfrm>
            <a:off x="1600200" y="3309214"/>
            <a:ext cx="5524805" cy="2953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2001</a:t>
            </a:r>
            <a:r>
              <a:rPr lang="en-US" sz="800" b="1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(주)한민경테크 법인 설립</a:t>
            </a: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· 여성기업 등록</a:t>
            </a:r>
            <a:endParaRPr lang="en-US" sz="800" dirty="0"/>
          </a:p>
        </p:txBody>
      </p:sp>
      <p:sp>
        <p:nvSpPr>
          <p:cNvPr id="17" name="Text 14"/>
          <p:cNvSpPr txBox="1"/>
          <p:nvPr/>
        </p:nvSpPr>
        <p:spPr>
          <a:xfrm>
            <a:off x="1600200" y="3598164"/>
            <a:ext cx="5524805" cy="2953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2002</a:t>
            </a: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UWC네트웍스 부산·경남 총판 계약</a:t>
            </a:r>
            <a:endParaRPr lang="en-US" sz="800" dirty="0"/>
          </a:p>
        </p:txBody>
      </p:sp>
      <p:sp>
        <p:nvSpPr>
          <p:cNvPr id="18" name="Text 15"/>
          <p:cNvSpPr txBox="1"/>
          <p:nvPr/>
        </p:nvSpPr>
        <p:spPr>
          <a:xfrm>
            <a:off x="1600200" y="3888029"/>
            <a:ext cx="5524805" cy="2953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2018</a:t>
            </a: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아이디스 부산·경남 총판 계약 · 정보통신공사업 등록</a:t>
            </a:r>
            <a:endParaRPr lang="en-US" sz="800" dirty="0"/>
          </a:p>
        </p:txBody>
      </p:sp>
      <p:sp>
        <p:nvSpPr>
          <p:cNvPr id="19" name="Text 16"/>
          <p:cNvSpPr txBox="1"/>
          <p:nvPr/>
        </p:nvSpPr>
        <p:spPr>
          <a:xfrm>
            <a:off x="1600200" y="4177894"/>
            <a:ext cx="5524805" cy="2953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2019</a:t>
            </a: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온라인 쇼핑몰 개설 · B2C 채널 확장</a:t>
            </a:r>
            <a:endParaRPr lang="en-US" sz="800" dirty="0"/>
          </a:p>
        </p:txBody>
      </p:sp>
      <p:sp>
        <p:nvSpPr>
          <p:cNvPr id="20" name="Text 17"/>
          <p:cNvSpPr txBox="1"/>
          <p:nvPr/>
        </p:nvSpPr>
        <p:spPr>
          <a:xfrm>
            <a:off x="495605" y="4857293"/>
            <a:ext cx="9528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12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2020-2023</a:t>
            </a:r>
            <a:endParaRPr lang="en-US" sz="800" dirty="0"/>
          </a:p>
        </p:txBody>
      </p:sp>
      <p:sp>
        <p:nvSpPr>
          <p:cNvPr id="21" name="Text 18"/>
          <p:cNvSpPr txBox="1"/>
          <p:nvPr/>
        </p:nvSpPr>
        <p:spPr>
          <a:xfrm>
            <a:off x="1600200" y="4857293"/>
            <a:ext cx="38103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-37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도약기 · Leap Forward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1600200" y="5257800"/>
            <a:ext cx="5524805" cy="2953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2020</a:t>
            </a: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카카오T주차 부산·경남 총판 계약</a:t>
            </a:r>
            <a:endParaRPr lang="en-US" sz="800" dirty="0"/>
          </a:p>
        </p:txBody>
      </p:sp>
      <p:sp>
        <p:nvSpPr>
          <p:cNvPr id="23" name="Text 20"/>
          <p:cNvSpPr txBox="1"/>
          <p:nvPr/>
        </p:nvSpPr>
        <p:spPr>
          <a:xfrm>
            <a:off x="1600200" y="5547665"/>
            <a:ext cx="5524805" cy="2953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2021</a:t>
            </a:r>
            <a:r>
              <a:rPr lang="en-US" sz="800" b="1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코로나 극복 · 한민경테크 법인 재설립</a:t>
            </a: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· 사옥 확장</a:t>
            </a:r>
            <a:endParaRPr lang="en-US" sz="800" dirty="0"/>
          </a:p>
        </p:txBody>
      </p:sp>
      <p:sp>
        <p:nvSpPr>
          <p:cNvPr id="24" name="Text 21"/>
          <p:cNvSpPr txBox="1"/>
          <p:nvPr/>
        </p:nvSpPr>
        <p:spPr>
          <a:xfrm>
            <a:off x="1600200" y="5836615"/>
            <a:ext cx="5524805" cy="2953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2022</a:t>
            </a: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부산신용보증 B2G / B2P 사업 START</a:t>
            </a:r>
            <a:endParaRPr lang="en-US" sz="800" dirty="0"/>
          </a:p>
        </p:txBody>
      </p:sp>
      <p:sp>
        <p:nvSpPr>
          <p:cNvPr id="25" name="Text 22"/>
          <p:cNvSpPr txBox="1"/>
          <p:nvPr/>
        </p:nvSpPr>
        <p:spPr>
          <a:xfrm>
            <a:off x="1600200" y="6126480"/>
            <a:ext cx="5524805" cy="2953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2022</a:t>
            </a:r>
            <a:r>
              <a:rPr lang="en-US" sz="800" b="1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"HMK" 자체 브랜드 출시</a:t>
            </a: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· CCTV 자체브랜드 녹화기 라인업</a:t>
            </a:r>
            <a:endParaRPr lang="en-US" sz="800" dirty="0"/>
          </a:p>
        </p:txBody>
      </p:sp>
      <p:sp>
        <p:nvSpPr>
          <p:cNvPr id="26" name="Text 23"/>
          <p:cNvSpPr txBox="1"/>
          <p:nvPr/>
        </p:nvSpPr>
        <p:spPr>
          <a:xfrm>
            <a:off x="1600200" y="6416345"/>
            <a:ext cx="5524805" cy="2953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2023</a:t>
            </a: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SI 사업 START (관제 · 지하차도 · 자체 차단시설)</a:t>
            </a:r>
            <a:endParaRPr lang="en-US" sz="800" dirty="0"/>
          </a:p>
        </p:txBody>
      </p:sp>
      <p:sp>
        <p:nvSpPr>
          <p:cNvPr id="27" name="Text 24"/>
          <p:cNvSpPr txBox="1"/>
          <p:nvPr/>
        </p:nvSpPr>
        <p:spPr>
          <a:xfrm>
            <a:off x="495605" y="7095744"/>
            <a:ext cx="9528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1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2025-2026</a:t>
            </a:r>
            <a:endParaRPr lang="en-US" sz="800" dirty="0"/>
          </a:p>
        </p:txBody>
      </p:sp>
      <p:sp>
        <p:nvSpPr>
          <p:cNvPr id="28" name="Text 25"/>
          <p:cNvSpPr txBox="1"/>
          <p:nvPr/>
        </p:nvSpPr>
        <p:spPr>
          <a:xfrm>
            <a:off x="1600200" y="7095744"/>
            <a:ext cx="38103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-37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현재 · 확장기 · Now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1600200" y="7496251"/>
            <a:ext cx="5524805" cy="2953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2025</a:t>
            </a:r>
            <a:r>
              <a:rPr lang="en-US" sz="800" b="1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TTA 인증 MAS 다수공급자 카메라 3종·조달청 등록</a:t>
            </a:r>
            <a:endParaRPr lang="en-US" sz="800" dirty="0"/>
          </a:p>
        </p:txBody>
      </p:sp>
      <p:sp>
        <p:nvSpPr>
          <p:cNvPr id="30" name="Text 27"/>
          <p:cNvSpPr txBox="1"/>
          <p:nvPr/>
        </p:nvSpPr>
        <p:spPr>
          <a:xfrm>
            <a:off x="1600200" y="7785202"/>
            <a:ext cx="5524805" cy="2953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2025</a:t>
            </a: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PTZ · 뷸릿 · 돔 카메라 3종 동시 등록</a:t>
            </a:r>
            <a:endParaRPr lang="en-US" sz="800" dirty="0"/>
          </a:p>
        </p:txBody>
      </p:sp>
      <p:sp>
        <p:nvSpPr>
          <p:cNvPr id="31" name="Text 28"/>
          <p:cNvSpPr txBox="1"/>
          <p:nvPr/>
        </p:nvSpPr>
        <p:spPr>
          <a:xfrm>
            <a:off x="1600200" y="8075066"/>
            <a:ext cx="5524805" cy="2953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2025</a:t>
            </a: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(주)제이오토 총판 계약 (음향장비 · 카스토퍼)</a:t>
            </a:r>
            <a:endParaRPr lang="en-US" sz="800" dirty="0"/>
          </a:p>
        </p:txBody>
      </p:sp>
      <p:sp>
        <p:nvSpPr>
          <p:cNvPr id="32" name="Text 29"/>
          <p:cNvSpPr txBox="1"/>
          <p:nvPr/>
        </p:nvSpPr>
        <p:spPr>
          <a:xfrm>
            <a:off x="1600200" y="8364931"/>
            <a:ext cx="5524805" cy="2953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2026</a:t>
            </a:r>
            <a:r>
              <a:rPr lang="en-US" sz="800" b="1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경관조명 사업 START</a:t>
            </a: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· LED 볼라드 MAS 등록 예정</a:t>
            </a:r>
            <a:endParaRPr lang="en-US" sz="800" dirty="0"/>
          </a:p>
        </p:txBody>
      </p:sp>
      <p:sp>
        <p:nvSpPr>
          <p:cNvPr id="33" name="Text 30"/>
          <p:cNvSpPr txBox="1"/>
          <p:nvPr/>
        </p:nvSpPr>
        <p:spPr>
          <a:xfrm>
            <a:off x="495605" y="10438790"/>
            <a:ext cx="3810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· APARTMENT BROCHURE</a:t>
            </a:r>
            <a:endParaRPr lang="en-US" sz="800" dirty="0"/>
          </a:p>
        </p:txBody>
      </p:sp>
      <p:sp>
        <p:nvSpPr>
          <p:cNvPr id="34" name="Text 31"/>
          <p:cNvSpPr txBox="1"/>
          <p:nvPr/>
        </p:nvSpPr>
        <p:spPr>
          <a:xfrm>
            <a:off x="6096305" y="10438790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04 / 14</a:t>
            </a:r>
            <a:endParaRPr lang="en-US" sz="800" dirty="0"/>
          </a:p>
        </p:txBody>
      </p:sp>
      <p:sp>
        <p:nvSpPr>
          <p:cNvPr id="35" name="Text 32"/>
          <p:cNvSpPr txBox="1"/>
          <p:nvPr/>
        </p:nvSpPr>
        <p:spPr>
          <a:xfrm>
            <a:off x="495605" y="9581998"/>
            <a:ext cx="3810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0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MANUFACTURING BASE · 자체 생산 인프라</a:t>
            </a:r>
            <a:endParaRPr lang="en-US" sz="800" dirty="0"/>
          </a:p>
        </p:txBody>
      </p:sp>
      <p:sp>
        <p:nvSpPr>
          <p:cNvPr id="36" name="Text 33"/>
          <p:cNvSpPr txBox="1"/>
          <p:nvPr/>
        </p:nvSpPr>
        <p:spPr>
          <a:xfrm>
            <a:off x="495605" y="9810598"/>
            <a:ext cx="4763110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부산 금강로 55 · 자체 창고형 공장에서 CCTV 31종을 직접 조립·검사·출고합니다.</a:t>
            </a:r>
            <a:endParaRPr lang="en-US" sz="1000" dirty="0"/>
          </a:p>
        </p:txBody>
      </p:sp>
      <p:sp>
        <p:nvSpPr>
          <p:cNvPr id="37" name="Text 34"/>
          <p:cNvSpPr txBox="1"/>
          <p:nvPr/>
        </p:nvSpPr>
        <p:spPr>
          <a:xfrm>
            <a:off x="5619902" y="9715500"/>
            <a:ext cx="1619402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28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31</a:t>
            </a:r>
            <a:r>
              <a:rPr lang="en-US" sz="100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 종</a:t>
            </a:r>
            <a:endParaRPr lang="en-US" sz="2800" dirty="0"/>
          </a:p>
        </p:txBody>
      </p:sp>
      <p:sp>
        <p:nvSpPr>
          <p:cNvPr id="38" name="Text 35"/>
          <p:cNvSpPr txBox="1"/>
          <p:nvPr/>
        </p:nvSpPr>
        <p:spPr>
          <a:xfrm>
            <a:off x="5619902" y="10095890"/>
            <a:ext cx="1619402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자체 생산 카메라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D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3002" cy="53309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95605" y="2895905"/>
            <a:ext cx="2133295" cy="12573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723998" y="2895905"/>
            <a:ext cx="2133295" cy="12573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953305" y="2895905"/>
            <a:ext cx="2133295" cy="12573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95605" y="4762195"/>
            <a:ext cx="1591056" cy="1067105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162556" y="4762195"/>
            <a:ext cx="1591056" cy="1067105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828593" y="4762195"/>
            <a:ext cx="1591056" cy="1067105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95544" y="4762195"/>
            <a:ext cx="1571854" cy="1047902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95605" y="6457493"/>
            <a:ext cx="2133295" cy="93360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723998" y="6457493"/>
            <a:ext cx="2133295" cy="93360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953305" y="6457493"/>
            <a:ext cx="2133295" cy="93360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95605" y="7486193"/>
            <a:ext cx="2133295" cy="93360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723998" y="7486193"/>
            <a:ext cx="2133295" cy="93360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953305" y="7486193"/>
            <a:ext cx="2114093" cy="914400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8857793"/>
            <a:ext cx="7563002" cy="1428293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66598" y="3905402"/>
            <a:ext cx="705002" cy="152705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895905" y="3905402"/>
            <a:ext cx="705002" cy="152705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124298" y="3905402"/>
            <a:ext cx="705002" cy="152705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28193" y="5543093"/>
            <a:ext cx="418795" cy="15270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295144" y="5543093"/>
            <a:ext cx="418795" cy="15270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962095" y="5543093"/>
            <a:ext cx="418795" cy="15270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629046" y="5543093"/>
            <a:ext cx="476402" cy="152705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66598" y="7143293"/>
            <a:ext cx="513893" cy="15270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895905" y="7143293"/>
            <a:ext cx="513893" cy="15270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124298" y="7143293"/>
            <a:ext cx="418795" cy="15270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66598" y="8171993"/>
            <a:ext cx="476402" cy="15270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895905" y="8171993"/>
            <a:ext cx="418795" cy="15270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124298" y="8171993"/>
            <a:ext cx="418795" cy="152705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95605" y="190195"/>
            <a:ext cx="3810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7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CERTIFICATIONS · 인증과 특허</a:t>
            </a:r>
            <a:endParaRPr lang="en-US" sz="800" dirty="0"/>
          </a:p>
        </p:txBody>
      </p:sp>
      <p:sp>
        <p:nvSpPr>
          <p:cNvPr id="31" name="Text 29"/>
          <p:cNvSpPr txBox="1"/>
          <p:nvPr/>
        </p:nvSpPr>
        <p:spPr>
          <a:xfrm>
            <a:off x="6096305" y="190195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05 / 14</a:t>
            </a:r>
            <a:endParaRPr lang="en-US" sz="800" dirty="0"/>
          </a:p>
        </p:txBody>
      </p:sp>
      <p:sp>
        <p:nvSpPr>
          <p:cNvPr id="32" name="Text 30"/>
          <p:cNvSpPr txBox="1"/>
          <p:nvPr/>
        </p:nvSpPr>
        <p:spPr>
          <a:xfrm>
            <a:off x="495605" y="856793"/>
            <a:ext cx="6096305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kern="0" spc="-11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입찰 · 계약에 필요한</a:t>
            </a:r>
            <a:endParaRPr lang="en-US" sz="2500" dirty="0"/>
          </a:p>
        </p:txBody>
      </p:sp>
      <p:sp>
        <p:nvSpPr>
          <p:cNvPr id="33" name="Text 31"/>
          <p:cNvSpPr txBox="1"/>
          <p:nvPr/>
        </p:nvSpPr>
        <p:spPr>
          <a:xfrm>
            <a:off x="495605" y="1352398"/>
            <a:ext cx="6096305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kern="0" spc="-11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자격 요건은 모두 갖췄습니다</a:t>
            </a:r>
            <a:endParaRPr lang="en-US" sz="2500" dirty="0"/>
          </a:p>
        </p:txBody>
      </p:sp>
      <p:sp>
        <p:nvSpPr>
          <p:cNvPr id="34" name="Text 32"/>
          <p:cNvSpPr txBox="1"/>
          <p:nvPr/>
        </p:nvSpPr>
        <p:spPr>
          <a:xfrm>
            <a:off x="495605" y="1962302"/>
            <a:ext cx="6096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국제 표준 인증 · 공인 시험성적서 · 조달청 MAS 등록으로 관공서 발주에도 대응합니다.</a:t>
            </a:r>
            <a:endParaRPr lang="en-US" sz="900" dirty="0"/>
          </a:p>
        </p:txBody>
      </p:sp>
      <p:sp>
        <p:nvSpPr>
          <p:cNvPr id="35" name="Text 33"/>
          <p:cNvSpPr txBox="1"/>
          <p:nvPr/>
        </p:nvSpPr>
        <p:spPr>
          <a:xfrm>
            <a:off x="495605" y="2533802"/>
            <a:ext cx="381030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00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INTERNATIONAL STANDARD · 국제 표준</a:t>
            </a:r>
            <a:endParaRPr lang="en-US" sz="800" dirty="0"/>
          </a:p>
        </p:txBody>
      </p:sp>
      <p:sp>
        <p:nvSpPr>
          <p:cNvPr id="36" name="Text 34"/>
          <p:cNvSpPr txBox="1"/>
          <p:nvPr/>
        </p:nvSpPr>
        <p:spPr>
          <a:xfrm>
            <a:off x="4953305" y="2533802"/>
            <a:ext cx="2115007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88888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ISO 인증 취득</a:t>
            </a:r>
            <a:endParaRPr lang="en-US" sz="800" dirty="0"/>
          </a:p>
        </p:txBody>
      </p:sp>
      <p:pic>
        <p:nvPicPr>
          <p:cNvPr id="37" name="Image 0" descr="gen-dedup-33eeadb4b96f6703051974e756b38187.png"/>
          <p:cNvPicPr>
            <a:picLocks noChangeAspect="1"/>
          </p:cNvPicPr>
          <p:nvPr/>
        </p:nvPicPr>
        <p:blipFill>
          <a:blip r:embed="rId3"/>
          <a:srcRect t="-404" b="-404"/>
          <a:stretch/>
        </p:blipFill>
        <p:spPr>
          <a:xfrm>
            <a:off x="495605" y="2762402"/>
            <a:ext cx="6571793" cy="19202"/>
          </a:xfrm>
          <a:prstGeom prst="rect">
            <a:avLst/>
          </a:prstGeom>
        </p:spPr>
      </p:pic>
      <p:sp>
        <p:nvSpPr>
          <p:cNvPr id="38" name="Text 35"/>
          <p:cNvSpPr txBox="1"/>
          <p:nvPr/>
        </p:nvSpPr>
        <p:spPr>
          <a:xfrm>
            <a:off x="666598" y="3066898"/>
            <a:ext cx="2075688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100" kern="0" spc="75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ISO 9001</a:t>
            </a:r>
            <a:endParaRPr lang="en-US" sz="3100" dirty="0"/>
          </a:p>
        </p:txBody>
      </p:sp>
      <p:sp>
        <p:nvSpPr>
          <p:cNvPr id="39" name="Text 36"/>
          <p:cNvSpPr txBox="1"/>
          <p:nvPr/>
        </p:nvSpPr>
        <p:spPr>
          <a:xfrm>
            <a:off x="666598" y="3543300"/>
            <a:ext cx="1905610" cy="1719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품질경영시스템</a:t>
            </a:r>
            <a:endParaRPr lang="en-US" sz="900" dirty="0"/>
          </a:p>
        </p:txBody>
      </p:sp>
      <p:sp>
        <p:nvSpPr>
          <p:cNvPr id="40" name="Text 37"/>
          <p:cNvSpPr txBox="1"/>
          <p:nvPr/>
        </p:nvSpPr>
        <p:spPr>
          <a:xfrm>
            <a:off x="666598" y="3714293"/>
            <a:ext cx="1905610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88888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Quality Management</a:t>
            </a:r>
            <a:endParaRPr lang="en-US" sz="800" dirty="0"/>
          </a:p>
        </p:txBody>
      </p:sp>
      <p:sp>
        <p:nvSpPr>
          <p:cNvPr id="41" name="Text 38"/>
          <p:cNvSpPr txBox="1"/>
          <p:nvPr/>
        </p:nvSpPr>
        <p:spPr>
          <a:xfrm>
            <a:off x="666598" y="3905402"/>
            <a:ext cx="705002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CERTIFIED</a:t>
            </a:r>
            <a:endParaRPr lang="en-US" sz="800" dirty="0"/>
          </a:p>
        </p:txBody>
      </p:sp>
      <p:sp>
        <p:nvSpPr>
          <p:cNvPr id="42" name="Text 39"/>
          <p:cNvSpPr txBox="1"/>
          <p:nvPr/>
        </p:nvSpPr>
        <p:spPr>
          <a:xfrm>
            <a:off x="2895905" y="3066898"/>
            <a:ext cx="231709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100" kern="0" spc="75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ISO 14001</a:t>
            </a:r>
            <a:endParaRPr lang="en-US" sz="3100" dirty="0"/>
          </a:p>
        </p:txBody>
      </p:sp>
      <p:sp>
        <p:nvSpPr>
          <p:cNvPr id="43" name="Text 40"/>
          <p:cNvSpPr txBox="1"/>
          <p:nvPr/>
        </p:nvSpPr>
        <p:spPr>
          <a:xfrm>
            <a:off x="2895905" y="3543300"/>
            <a:ext cx="1905610" cy="1719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환경경영시스템</a:t>
            </a:r>
            <a:endParaRPr lang="en-US" sz="900" dirty="0"/>
          </a:p>
        </p:txBody>
      </p:sp>
      <p:sp>
        <p:nvSpPr>
          <p:cNvPr id="44" name="Text 41"/>
          <p:cNvSpPr txBox="1"/>
          <p:nvPr/>
        </p:nvSpPr>
        <p:spPr>
          <a:xfrm>
            <a:off x="2895905" y="3714293"/>
            <a:ext cx="1905610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88888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Environmental Mgmt.</a:t>
            </a:r>
            <a:endParaRPr lang="en-US" sz="800" dirty="0"/>
          </a:p>
        </p:txBody>
      </p:sp>
      <p:sp>
        <p:nvSpPr>
          <p:cNvPr id="45" name="Text 42"/>
          <p:cNvSpPr txBox="1"/>
          <p:nvPr/>
        </p:nvSpPr>
        <p:spPr>
          <a:xfrm>
            <a:off x="2895905" y="3905402"/>
            <a:ext cx="705002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CERTIFIED</a:t>
            </a:r>
            <a:endParaRPr lang="en-US" sz="800" dirty="0"/>
          </a:p>
        </p:txBody>
      </p:sp>
      <p:sp>
        <p:nvSpPr>
          <p:cNvPr id="46" name="Text 43"/>
          <p:cNvSpPr txBox="1"/>
          <p:nvPr/>
        </p:nvSpPr>
        <p:spPr>
          <a:xfrm>
            <a:off x="5124298" y="3066898"/>
            <a:ext cx="231709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100" kern="0" spc="75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ISO 45001</a:t>
            </a:r>
            <a:endParaRPr lang="en-US" sz="3100" dirty="0"/>
          </a:p>
        </p:txBody>
      </p:sp>
      <p:sp>
        <p:nvSpPr>
          <p:cNvPr id="47" name="Text 44"/>
          <p:cNvSpPr txBox="1"/>
          <p:nvPr/>
        </p:nvSpPr>
        <p:spPr>
          <a:xfrm>
            <a:off x="5124298" y="3543300"/>
            <a:ext cx="1905610" cy="1719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안전보건경영시스템</a:t>
            </a:r>
            <a:endParaRPr lang="en-US" sz="900" dirty="0"/>
          </a:p>
        </p:txBody>
      </p:sp>
      <p:sp>
        <p:nvSpPr>
          <p:cNvPr id="48" name="Text 45"/>
          <p:cNvSpPr txBox="1"/>
          <p:nvPr/>
        </p:nvSpPr>
        <p:spPr>
          <a:xfrm>
            <a:off x="5124298" y="3714293"/>
            <a:ext cx="1905610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88888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Occupational H&amp;S</a:t>
            </a:r>
            <a:endParaRPr lang="en-US" sz="800" dirty="0"/>
          </a:p>
        </p:txBody>
      </p:sp>
      <p:sp>
        <p:nvSpPr>
          <p:cNvPr id="49" name="Text 46"/>
          <p:cNvSpPr txBox="1"/>
          <p:nvPr/>
        </p:nvSpPr>
        <p:spPr>
          <a:xfrm>
            <a:off x="5124298" y="3905402"/>
            <a:ext cx="705002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CERTIFIED</a:t>
            </a:r>
            <a:endParaRPr lang="en-US" sz="800" dirty="0"/>
          </a:p>
        </p:txBody>
      </p:sp>
      <p:sp>
        <p:nvSpPr>
          <p:cNvPr id="50" name="Text 47"/>
          <p:cNvSpPr txBox="1"/>
          <p:nvPr/>
        </p:nvSpPr>
        <p:spPr>
          <a:xfrm>
            <a:off x="495605" y="4400093"/>
            <a:ext cx="381030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00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TTA 인증 · 시험성적서</a:t>
            </a:r>
            <a:endParaRPr lang="en-US" sz="800" dirty="0"/>
          </a:p>
        </p:txBody>
      </p:sp>
      <p:sp>
        <p:nvSpPr>
          <p:cNvPr id="51" name="Text 48"/>
          <p:cNvSpPr txBox="1"/>
          <p:nvPr/>
        </p:nvSpPr>
        <p:spPr>
          <a:xfrm>
            <a:off x="4953305" y="4400093"/>
            <a:ext cx="2115007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88888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한국정보통신기술협회</a:t>
            </a:r>
            <a:endParaRPr lang="en-US" sz="800" dirty="0"/>
          </a:p>
        </p:txBody>
      </p:sp>
      <p:pic>
        <p:nvPicPr>
          <p:cNvPr id="52" name="Image 1" descr="gen-dedup-33eeadb4b96f6703051974e756b38187.png"/>
          <p:cNvPicPr>
            <a:picLocks noChangeAspect="1"/>
          </p:cNvPicPr>
          <p:nvPr/>
        </p:nvPicPr>
        <p:blipFill>
          <a:blip r:embed="rId3"/>
          <a:srcRect t="-404" b="-404"/>
          <a:stretch/>
        </p:blipFill>
        <p:spPr>
          <a:xfrm>
            <a:off x="495605" y="4628693"/>
            <a:ext cx="6571793" cy="19202"/>
          </a:xfrm>
          <a:prstGeom prst="rect">
            <a:avLst/>
          </a:prstGeom>
        </p:spPr>
      </p:pic>
      <p:sp>
        <p:nvSpPr>
          <p:cNvPr id="53" name="Text 49"/>
          <p:cNvSpPr txBox="1"/>
          <p:nvPr/>
        </p:nvSpPr>
        <p:spPr>
          <a:xfrm>
            <a:off x="628193" y="4914900"/>
            <a:ext cx="133411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TTA-IT-V-24-453</a:t>
            </a:r>
            <a:endParaRPr lang="en-US" sz="900" dirty="0"/>
          </a:p>
        </p:txBody>
      </p:sp>
      <p:sp>
        <p:nvSpPr>
          <p:cNvPr id="54" name="Text 50"/>
          <p:cNvSpPr txBox="1"/>
          <p:nvPr/>
        </p:nvSpPr>
        <p:spPr>
          <a:xfrm>
            <a:off x="628193" y="5127955"/>
            <a:ext cx="1334110" cy="377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37"/>
              </a:lnSpc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정보통신기기</a:t>
            </a:r>
            <a:endParaRPr lang="en-US" sz="800" dirty="0"/>
          </a:p>
          <a:p>
            <a:pPr marL="0" indent="0" algn="l">
              <a:lnSpc>
                <a:spcPts val="1237"/>
              </a:lnSpc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시험성적서 · 돔 카메라</a:t>
            </a:r>
            <a:endParaRPr lang="en-US" sz="800" dirty="0"/>
          </a:p>
        </p:txBody>
      </p:sp>
      <p:sp>
        <p:nvSpPr>
          <p:cNvPr id="55" name="Text 51"/>
          <p:cNvSpPr txBox="1"/>
          <p:nvPr/>
        </p:nvSpPr>
        <p:spPr>
          <a:xfrm>
            <a:off x="628193" y="5543093"/>
            <a:ext cx="41971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TTA</a:t>
            </a:r>
            <a:endParaRPr lang="en-US" sz="800" dirty="0"/>
          </a:p>
        </p:txBody>
      </p:sp>
      <p:sp>
        <p:nvSpPr>
          <p:cNvPr id="56" name="Text 52"/>
          <p:cNvSpPr txBox="1"/>
          <p:nvPr/>
        </p:nvSpPr>
        <p:spPr>
          <a:xfrm>
            <a:off x="2295144" y="4914900"/>
            <a:ext cx="133411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TTA-IT-V-24-454</a:t>
            </a:r>
            <a:endParaRPr lang="en-US" sz="900" dirty="0"/>
          </a:p>
        </p:txBody>
      </p:sp>
      <p:sp>
        <p:nvSpPr>
          <p:cNvPr id="57" name="Text 53"/>
          <p:cNvSpPr txBox="1"/>
          <p:nvPr/>
        </p:nvSpPr>
        <p:spPr>
          <a:xfrm>
            <a:off x="2295144" y="5127955"/>
            <a:ext cx="1334110" cy="377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37"/>
              </a:lnSpc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정보통신기기</a:t>
            </a:r>
            <a:endParaRPr lang="en-US" sz="800" dirty="0"/>
          </a:p>
          <a:p>
            <a:pPr marL="0" indent="0" algn="l">
              <a:lnSpc>
                <a:spcPts val="1237"/>
              </a:lnSpc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시험성적서 · 뷸릿 카메라</a:t>
            </a:r>
            <a:endParaRPr lang="en-US" sz="800" dirty="0"/>
          </a:p>
        </p:txBody>
      </p:sp>
      <p:sp>
        <p:nvSpPr>
          <p:cNvPr id="58" name="Text 54"/>
          <p:cNvSpPr txBox="1"/>
          <p:nvPr/>
        </p:nvSpPr>
        <p:spPr>
          <a:xfrm>
            <a:off x="2295144" y="5543093"/>
            <a:ext cx="41971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TTA</a:t>
            </a:r>
            <a:endParaRPr lang="en-US" sz="800" dirty="0"/>
          </a:p>
        </p:txBody>
      </p:sp>
      <p:sp>
        <p:nvSpPr>
          <p:cNvPr id="59" name="Text 55"/>
          <p:cNvSpPr txBox="1"/>
          <p:nvPr/>
        </p:nvSpPr>
        <p:spPr>
          <a:xfrm>
            <a:off x="3962095" y="4914900"/>
            <a:ext cx="133411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TTA-IT-V-25-595</a:t>
            </a:r>
            <a:endParaRPr lang="en-US" sz="900" dirty="0"/>
          </a:p>
        </p:txBody>
      </p:sp>
      <p:sp>
        <p:nvSpPr>
          <p:cNvPr id="60" name="Text 56"/>
          <p:cNvSpPr txBox="1"/>
          <p:nvPr/>
        </p:nvSpPr>
        <p:spPr>
          <a:xfrm>
            <a:off x="3962095" y="5127955"/>
            <a:ext cx="1334110" cy="377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37"/>
              </a:lnSpc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정보통신기기</a:t>
            </a:r>
            <a:endParaRPr lang="en-US" sz="800" dirty="0"/>
          </a:p>
          <a:p>
            <a:pPr marL="0" indent="0" algn="l">
              <a:lnSpc>
                <a:spcPts val="1237"/>
              </a:lnSpc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시험성적서 · PTZ</a:t>
            </a:r>
            <a:endParaRPr lang="en-US" sz="800" dirty="0"/>
          </a:p>
        </p:txBody>
      </p:sp>
      <p:sp>
        <p:nvSpPr>
          <p:cNvPr id="61" name="Text 57"/>
          <p:cNvSpPr txBox="1"/>
          <p:nvPr/>
        </p:nvSpPr>
        <p:spPr>
          <a:xfrm>
            <a:off x="3962095" y="5543093"/>
            <a:ext cx="41971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TTA</a:t>
            </a:r>
            <a:endParaRPr lang="en-US" sz="800" dirty="0"/>
          </a:p>
        </p:txBody>
      </p:sp>
      <p:sp>
        <p:nvSpPr>
          <p:cNvPr id="62" name="Text 58"/>
          <p:cNvSpPr txBox="1"/>
          <p:nvPr/>
        </p:nvSpPr>
        <p:spPr>
          <a:xfrm>
            <a:off x="5629046" y="4914900"/>
            <a:ext cx="133411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자체 SW</a:t>
            </a:r>
            <a:endParaRPr lang="en-US" sz="900" dirty="0"/>
          </a:p>
        </p:txBody>
      </p:sp>
      <p:sp>
        <p:nvSpPr>
          <p:cNvPr id="63" name="Text 59"/>
          <p:cNvSpPr txBox="1"/>
          <p:nvPr/>
        </p:nvSpPr>
        <p:spPr>
          <a:xfrm>
            <a:off x="5629046" y="5127955"/>
            <a:ext cx="1334110" cy="377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37"/>
              </a:lnSpc>
              <a:buNone/>
            </a:pP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자체 CMS · S/W</a:t>
            </a:r>
            <a:endParaRPr lang="en-US" sz="800" dirty="0"/>
          </a:p>
          <a:p>
            <a:pPr marL="0" indent="0" algn="l">
              <a:lnSpc>
                <a:spcPts val="1237"/>
              </a:lnSpc>
              <a:buNone/>
            </a:pP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시험성적서 보유</a:t>
            </a:r>
            <a:endParaRPr lang="en-US" sz="800" dirty="0"/>
          </a:p>
        </p:txBody>
      </p:sp>
      <p:sp>
        <p:nvSpPr>
          <p:cNvPr id="64" name="Text 60"/>
          <p:cNvSpPr txBox="1"/>
          <p:nvPr/>
        </p:nvSpPr>
        <p:spPr>
          <a:xfrm>
            <a:off x="5629046" y="5543093"/>
            <a:ext cx="476402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TYPE</a:t>
            </a:r>
            <a:endParaRPr lang="en-US" sz="800" dirty="0"/>
          </a:p>
        </p:txBody>
      </p:sp>
      <p:sp>
        <p:nvSpPr>
          <p:cNvPr id="65" name="Text 61"/>
          <p:cNvSpPr txBox="1"/>
          <p:nvPr/>
        </p:nvSpPr>
        <p:spPr>
          <a:xfrm>
            <a:off x="495605" y="6077102"/>
            <a:ext cx="476311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00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CREDENTIALS · 사업자 등록 · 인증 · 특허</a:t>
            </a:r>
            <a:endParaRPr lang="en-US" sz="800" dirty="0"/>
          </a:p>
        </p:txBody>
      </p:sp>
      <p:sp>
        <p:nvSpPr>
          <p:cNvPr id="66" name="Text 62"/>
          <p:cNvSpPr txBox="1"/>
          <p:nvPr/>
        </p:nvSpPr>
        <p:spPr>
          <a:xfrm>
            <a:off x="4953305" y="6077102"/>
            <a:ext cx="2115007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88888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공공계약 적격 요건 충족</a:t>
            </a:r>
            <a:endParaRPr lang="en-US" sz="800" dirty="0"/>
          </a:p>
        </p:txBody>
      </p:sp>
      <p:pic>
        <p:nvPicPr>
          <p:cNvPr id="67" name="Image 2" descr="gen-dedup-33eeadb4b96f6703051974e756b38187.png"/>
          <p:cNvPicPr>
            <a:picLocks noChangeAspect="1"/>
          </p:cNvPicPr>
          <p:nvPr/>
        </p:nvPicPr>
        <p:blipFill>
          <a:blip r:embed="rId3"/>
          <a:srcRect t="-404" b="-404"/>
          <a:stretch/>
        </p:blipFill>
        <p:spPr>
          <a:xfrm>
            <a:off x="495605" y="6305702"/>
            <a:ext cx="6571793" cy="19202"/>
          </a:xfrm>
          <a:prstGeom prst="rect">
            <a:avLst/>
          </a:prstGeom>
        </p:spPr>
      </p:pic>
      <p:sp>
        <p:nvSpPr>
          <p:cNvPr id="68" name="Text 63"/>
          <p:cNvSpPr txBox="1"/>
          <p:nvPr/>
        </p:nvSpPr>
        <p:spPr>
          <a:xfrm>
            <a:off x="666598" y="6610198"/>
            <a:ext cx="190561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여성기업 확인</a:t>
            </a:r>
            <a:endParaRPr lang="en-US" sz="1000" dirty="0"/>
          </a:p>
        </p:txBody>
      </p:sp>
      <p:sp>
        <p:nvSpPr>
          <p:cNvPr id="69" name="Text 64"/>
          <p:cNvSpPr txBox="1"/>
          <p:nvPr/>
        </p:nvSpPr>
        <p:spPr>
          <a:xfrm>
            <a:off x="666598" y="6819595"/>
            <a:ext cx="190561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여성기업지원법·공공입찰 가점</a:t>
            </a:r>
            <a:endParaRPr lang="en-US" sz="800" dirty="0"/>
          </a:p>
        </p:txBody>
      </p:sp>
      <p:sp>
        <p:nvSpPr>
          <p:cNvPr id="70" name="Text 65"/>
          <p:cNvSpPr txBox="1"/>
          <p:nvPr/>
        </p:nvSpPr>
        <p:spPr>
          <a:xfrm>
            <a:off x="666598" y="7143293"/>
            <a:ext cx="514807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7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여성기업</a:t>
            </a:r>
            <a:endParaRPr lang="en-US" sz="800" dirty="0"/>
          </a:p>
        </p:txBody>
      </p:sp>
      <p:sp>
        <p:nvSpPr>
          <p:cNvPr id="71" name="Text 66"/>
          <p:cNvSpPr txBox="1"/>
          <p:nvPr/>
        </p:nvSpPr>
        <p:spPr>
          <a:xfrm>
            <a:off x="2895905" y="6610198"/>
            <a:ext cx="190561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중소기업 확인</a:t>
            </a:r>
            <a:endParaRPr lang="en-US" sz="1000" dirty="0"/>
          </a:p>
        </p:txBody>
      </p:sp>
      <p:sp>
        <p:nvSpPr>
          <p:cNvPr id="72" name="Text 67"/>
          <p:cNvSpPr txBox="1"/>
          <p:nvPr/>
        </p:nvSpPr>
        <p:spPr>
          <a:xfrm>
            <a:off x="2895905" y="6819595"/>
            <a:ext cx="190561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중소벤처기업부 · 조달청 등록</a:t>
            </a:r>
            <a:endParaRPr lang="en-US" sz="800" dirty="0"/>
          </a:p>
        </p:txBody>
      </p:sp>
      <p:sp>
        <p:nvSpPr>
          <p:cNvPr id="73" name="Text 68"/>
          <p:cNvSpPr txBox="1"/>
          <p:nvPr/>
        </p:nvSpPr>
        <p:spPr>
          <a:xfrm>
            <a:off x="2895905" y="7143293"/>
            <a:ext cx="514807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7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중소기업</a:t>
            </a:r>
            <a:endParaRPr lang="en-US" sz="800" dirty="0"/>
          </a:p>
        </p:txBody>
      </p:sp>
      <p:sp>
        <p:nvSpPr>
          <p:cNvPr id="74" name="Text 69"/>
          <p:cNvSpPr txBox="1"/>
          <p:nvPr/>
        </p:nvSpPr>
        <p:spPr>
          <a:xfrm>
            <a:off x="5124298" y="6610198"/>
            <a:ext cx="190561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정보통신공사업</a:t>
            </a:r>
            <a:endParaRPr lang="en-US" sz="1000" dirty="0"/>
          </a:p>
        </p:txBody>
      </p:sp>
      <p:sp>
        <p:nvSpPr>
          <p:cNvPr id="75" name="Text 70"/>
          <p:cNvSpPr txBox="1"/>
          <p:nvPr/>
        </p:nvSpPr>
        <p:spPr>
          <a:xfrm>
            <a:off x="5124298" y="6819595"/>
            <a:ext cx="190561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공사업 등록 · MAS 다수공급자 계약</a:t>
            </a:r>
            <a:endParaRPr lang="en-US" sz="800" dirty="0"/>
          </a:p>
        </p:txBody>
      </p:sp>
      <p:sp>
        <p:nvSpPr>
          <p:cNvPr id="76" name="Text 71"/>
          <p:cNvSpPr txBox="1"/>
          <p:nvPr/>
        </p:nvSpPr>
        <p:spPr>
          <a:xfrm>
            <a:off x="5124298" y="7143293"/>
            <a:ext cx="41971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MAS</a:t>
            </a:r>
            <a:endParaRPr lang="en-US" sz="800" dirty="0"/>
          </a:p>
        </p:txBody>
      </p:sp>
      <p:sp>
        <p:nvSpPr>
          <p:cNvPr id="77" name="Text 72"/>
          <p:cNvSpPr txBox="1"/>
          <p:nvPr/>
        </p:nvSpPr>
        <p:spPr>
          <a:xfrm>
            <a:off x="666598" y="7638898"/>
            <a:ext cx="190561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직접생산 확인</a:t>
            </a:r>
            <a:endParaRPr lang="en-US" sz="1000" dirty="0"/>
          </a:p>
        </p:txBody>
      </p:sp>
      <p:sp>
        <p:nvSpPr>
          <p:cNvPr id="78" name="Text 73"/>
          <p:cNvSpPr txBox="1"/>
          <p:nvPr/>
        </p:nvSpPr>
        <p:spPr>
          <a:xfrm>
            <a:off x="666598" y="7848295"/>
            <a:ext cx="190561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중기부 · CCTV 조달 · 자체 생산</a:t>
            </a:r>
            <a:endParaRPr lang="en-US" sz="800" dirty="0"/>
          </a:p>
        </p:txBody>
      </p:sp>
      <p:sp>
        <p:nvSpPr>
          <p:cNvPr id="79" name="Text 74"/>
          <p:cNvSpPr txBox="1"/>
          <p:nvPr/>
        </p:nvSpPr>
        <p:spPr>
          <a:xfrm>
            <a:off x="666598" y="8171993"/>
            <a:ext cx="476402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CCTV</a:t>
            </a:r>
            <a:endParaRPr lang="en-US" sz="800" dirty="0"/>
          </a:p>
        </p:txBody>
      </p:sp>
      <p:sp>
        <p:nvSpPr>
          <p:cNvPr id="80" name="Text 75"/>
          <p:cNvSpPr txBox="1"/>
          <p:nvPr/>
        </p:nvSpPr>
        <p:spPr>
          <a:xfrm>
            <a:off x="2895905" y="7638898"/>
            <a:ext cx="190561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공장등록 증명</a:t>
            </a:r>
            <a:endParaRPr lang="en-US" sz="1000" dirty="0"/>
          </a:p>
        </p:txBody>
      </p:sp>
      <p:sp>
        <p:nvSpPr>
          <p:cNvPr id="81" name="Text 76"/>
          <p:cNvSpPr txBox="1"/>
          <p:nvPr/>
        </p:nvSpPr>
        <p:spPr>
          <a:xfrm>
            <a:off x="2895905" y="7848295"/>
            <a:ext cx="190561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부산광역시 · 제조 공장 등록</a:t>
            </a:r>
            <a:endParaRPr lang="en-US" sz="800" dirty="0"/>
          </a:p>
        </p:txBody>
      </p:sp>
      <p:sp>
        <p:nvSpPr>
          <p:cNvPr id="82" name="Text 77"/>
          <p:cNvSpPr txBox="1"/>
          <p:nvPr/>
        </p:nvSpPr>
        <p:spPr>
          <a:xfrm>
            <a:off x="2895905" y="8171993"/>
            <a:ext cx="41971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공장</a:t>
            </a:r>
            <a:endParaRPr lang="en-US" sz="800" dirty="0"/>
          </a:p>
        </p:txBody>
      </p:sp>
      <p:sp>
        <p:nvSpPr>
          <p:cNvPr id="83" name="Text 78"/>
          <p:cNvSpPr txBox="1"/>
          <p:nvPr/>
        </p:nvSpPr>
        <p:spPr>
          <a:xfrm>
            <a:off x="5124298" y="7638898"/>
            <a:ext cx="190561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특허 · GOOD DESIGN</a:t>
            </a:r>
            <a:endParaRPr lang="en-US" sz="1000" dirty="0"/>
          </a:p>
        </p:txBody>
      </p:sp>
      <p:sp>
        <p:nvSpPr>
          <p:cNvPr id="84" name="Text 79"/>
          <p:cNvSpPr txBox="1"/>
          <p:nvPr/>
        </p:nvSpPr>
        <p:spPr>
          <a:xfrm>
            <a:off x="5124298" y="7848295"/>
            <a:ext cx="190561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완충형 카스토퍼 · 시범구매 지정</a:t>
            </a:r>
            <a:endParaRPr lang="en-US" sz="800" dirty="0"/>
          </a:p>
        </p:txBody>
      </p:sp>
      <p:sp>
        <p:nvSpPr>
          <p:cNvPr id="85" name="Text 80"/>
          <p:cNvSpPr txBox="1"/>
          <p:nvPr/>
        </p:nvSpPr>
        <p:spPr>
          <a:xfrm>
            <a:off x="5124298" y="8171993"/>
            <a:ext cx="41971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특허</a:t>
            </a:r>
            <a:endParaRPr lang="en-US" sz="800" dirty="0"/>
          </a:p>
        </p:txBody>
      </p:sp>
      <p:sp>
        <p:nvSpPr>
          <p:cNvPr id="86" name="Text 81"/>
          <p:cNvSpPr txBox="1"/>
          <p:nvPr/>
        </p:nvSpPr>
        <p:spPr>
          <a:xfrm>
            <a:off x="495605" y="9105595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00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GOVERNMENT PROCUREMENT · 조달청 MAS 등록</a:t>
            </a:r>
            <a:endParaRPr lang="en-US" sz="800" dirty="0"/>
          </a:p>
        </p:txBody>
      </p:sp>
      <p:sp>
        <p:nvSpPr>
          <p:cNvPr id="87" name="Text 82"/>
          <p:cNvSpPr txBox="1"/>
          <p:nvPr/>
        </p:nvSpPr>
        <p:spPr>
          <a:xfrm>
            <a:off x="495605" y="9354312"/>
            <a:ext cx="6572707" cy="780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95"/>
              </a:lnSpc>
              <a:buNone/>
            </a:pPr>
            <a:r>
              <a:rPr lang="en-US" sz="1400" b="1" kern="0" spc="-37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아파트 관리사무소 · 입주자대표회의에서</a:t>
            </a:r>
            <a:endParaRPr lang="en-US" sz="1400" dirty="0"/>
          </a:p>
          <a:p>
            <a:pPr marL="0" indent="0" algn="l">
              <a:lnSpc>
                <a:spcPts val="1995"/>
              </a:lnSpc>
              <a:buNone/>
            </a:pPr>
            <a:r>
              <a:rPr lang="en-US" sz="1400" b="1" kern="0" spc="-37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조달 · 나라장터</a:t>
            </a:r>
            <a:r>
              <a:rPr lang="en-US" sz="1400" b="1" kern="0" spc="-37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로도 편리하게 계약할 수 있습니다.</a:t>
            </a:r>
            <a:endParaRPr lang="en-US" sz="1400" dirty="0"/>
          </a:p>
        </p:txBody>
      </p:sp>
      <p:sp>
        <p:nvSpPr>
          <p:cNvPr id="88" name="Text 83"/>
          <p:cNvSpPr txBox="1"/>
          <p:nvPr/>
        </p:nvSpPr>
        <p:spPr>
          <a:xfrm>
            <a:off x="495605" y="10438790"/>
            <a:ext cx="3810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· APARTMENT BROCHURE</a:t>
            </a:r>
            <a:endParaRPr lang="en-US" sz="800" dirty="0"/>
          </a:p>
        </p:txBody>
      </p:sp>
      <p:sp>
        <p:nvSpPr>
          <p:cNvPr id="89" name="Text 84"/>
          <p:cNvSpPr txBox="1"/>
          <p:nvPr/>
        </p:nvSpPr>
        <p:spPr>
          <a:xfrm>
            <a:off x="6096305" y="10438790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05 / 14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D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3002" cy="53309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95605" y="8229600"/>
            <a:ext cx="1276502" cy="1676095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848002" y="8229600"/>
            <a:ext cx="1276502" cy="1676095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200400" y="8229600"/>
            <a:ext cx="1257300" cy="1656893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52798" y="8229600"/>
            <a:ext cx="1276502" cy="1676095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05195" y="8229600"/>
            <a:ext cx="1276502" cy="1676095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pic>
        <p:nvPicPr>
          <p:cNvPr id="8" name="Image 0" descr="gen-dedup-9a6f5a384e1c66c0878f6c6c0ab0d70d.png"/>
          <p:cNvPicPr>
            <a:picLocks noChangeAspect="1"/>
          </p:cNvPicPr>
          <p:nvPr/>
        </p:nvPicPr>
        <p:blipFill>
          <a:blip r:embed="rId3"/>
          <a:srcRect t="-400" b="-400"/>
          <a:stretch/>
        </p:blipFill>
        <p:spPr>
          <a:xfrm>
            <a:off x="495605" y="8229600"/>
            <a:ext cx="1257300" cy="38405"/>
          </a:xfrm>
          <a:prstGeom prst="rect">
            <a:avLst/>
          </a:prstGeom>
        </p:spPr>
      </p:pic>
      <p:pic>
        <p:nvPicPr>
          <p:cNvPr id="9" name="Image 1" descr="gen-dedup-9a6f5a384e1c66c0878f6c6c0ab0d70d.png"/>
          <p:cNvPicPr>
            <a:picLocks noChangeAspect="1"/>
          </p:cNvPicPr>
          <p:nvPr/>
        </p:nvPicPr>
        <p:blipFill>
          <a:blip r:embed="rId3"/>
          <a:srcRect t="-400" b="-400"/>
          <a:stretch/>
        </p:blipFill>
        <p:spPr>
          <a:xfrm>
            <a:off x="1848002" y="8229600"/>
            <a:ext cx="1257300" cy="38405"/>
          </a:xfrm>
          <a:prstGeom prst="rect">
            <a:avLst/>
          </a:prstGeom>
        </p:spPr>
      </p:pic>
      <p:pic>
        <p:nvPicPr>
          <p:cNvPr id="10" name="Image 2" descr="gen-dedup-9a6f5a384e1c66c0878f6c6c0ab0d70d.png"/>
          <p:cNvPicPr>
            <a:picLocks noChangeAspect="1"/>
          </p:cNvPicPr>
          <p:nvPr/>
        </p:nvPicPr>
        <p:blipFill>
          <a:blip r:embed="rId3"/>
          <a:srcRect t="-400" b="-400"/>
          <a:stretch/>
        </p:blipFill>
        <p:spPr>
          <a:xfrm>
            <a:off x="3200400" y="8229600"/>
            <a:ext cx="1257300" cy="38405"/>
          </a:xfrm>
          <a:prstGeom prst="rect">
            <a:avLst/>
          </a:prstGeom>
        </p:spPr>
      </p:pic>
      <p:pic>
        <p:nvPicPr>
          <p:cNvPr id="11" name="Image 3" descr="gen-dedup-9a6f5a384e1c66c0878f6c6c0ab0d70d.png"/>
          <p:cNvPicPr>
            <a:picLocks noChangeAspect="1"/>
          </p:cNvPicPr>
          <p:nvPr/>
        </p:nvPicPr>
        <p:blipFill>
          <a:blip r:embed="rId3"/>
          <a:srcRect t="-400" b="-400"/>
          <a:stretch/>
        </p:blipFill>
        <p:spPr>
          <a:xfrm>
            <a:off x="4552798" y="8229600"/>
            <a:ext cx="1257300" cy="38405"/>
          </a:xfrm>
          <a:prstGeom prst="rect">
            <a:avLst/>
          </a:prstGeom>
        </p:spPr>
      </p:pic>
      <p:pic>
        <p:nvPicPr>
          <p:cNvPr id="12" name="Image 4" descr="gen-dedup-9a6f5a384e1c66c0878f6c6c0ab0d70d.png"/>
          <p:cNvPicPr>
            <a:picLocks noChangeAspect="1"/>
          </p:cNvPicPr>
          <p:nvPr/>
        </p:nvPicPr>
        <p:blipFill>
          <a:blip r:embed="rId3"/>
          <a:srcRect t="-400" b="-400"/>
          <a:stretch/>
        </p:blipFill>
        <p:spPr>
          <a:xfrm>
            <a:off x="5905195" y="8229600"/>
            <a:ext cx="1257300" cy="38405"/>
          </a:xfrm>
          <a:prstGeom prst="rect">
            <a:avLst/>
          </a:prstGeom>
        </p:spPr>
      </p:pic>
      <p:sp>
        <p:nvSpPr>
          <p:cNvPr id="13" name="Shape 6"/>
          <p:cNvSpPr/>
          <p:nvPr/>
        </p:nvSpPr>
        <p:spPr>
          <a:xfrm>
            <a:off x="495605" y="2381098"/>
            <a:ext cx="6590995" cy="4686300"/>
          </a:xfrm>
          <a:prstGeom prst="rect">
            <a:avLst/>
          </a:prstGeom>
          <a:noFill/>
          <a:ln w="12700">
            <a:solidFill>
              <a:srgbClr val="E5E5E5"/>
            </a:solidFill>
            <a:prstDash val="solid"/>
          </a:ln>
          <a:effectLst>
            <a:outerShdw blurRad="228600" dist="76200" dir="16200000" algn="bl" rotWithShape="0">
              <a:srgbClr val="000000">
                <a:alpha val="8000"/>
              </a:srgbClr>
            </a:outerShdw>
          </a:effectLst>
        </p:spPr>
      </p:sp>
      <p:pic>
        <p:nvPicPr>
          <p:cNvPr id="14" name="Image 5" descr="gen-dedup-c47208d05bf3b090729406768e2fe9e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749" y="2391156"/>
            <a:ext cx="6571793" cy="4667393"/>
          </a:xfrm>
          <a:prstGeom prst="rect">
            <a:avLst/>
          </a:prstGeom>
        </p:spPr>
      </p:pic>
      <p:sp>
        <p:nvSpPr>
          <p:cNvPr id="15" name="Shape 7"/>
          <p:cNvSpPr/>
          <p:nvPr/>
        </p:nvSpPr>
        <p:spPr>
          <a:xfrm>
            <a:off x="0" y="7334402"/>
            <a:ext cx="7563002" cy="666598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Text 8"/>
          <p:cNvSpPr txBox="1"/>
          <p:nvPr/>
        </p:nvSpPr>
        <p:spPr>
          <a:xfrm>
            <a:off x="495605" y="190195"/>
            <a:ext cx="3810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7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SMART APARTMENT PLATFORM · 통합 플랫폼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6096305" y="190195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06 / 14</a:t>
            </a:r>
            <a:endParaRPr lang="en-US" sz="800" dirty="0"/>
          </a:p>
        </p:txBody>
      </p:sp>
      <p:sp>
        <p:nvSpPr>
          <p:cNvPr id="18" name="Text 10"/>
          <p:cNvSpPr txBox="1"/>
          <p:nvPr/>
        </p:nvSpPr>
        <p:spPr>
          <a:xfrm>
            <a:off x="495605" y="838505"/>
            <a:ext cx="571500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500" b="1" kern="0" spc="-11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한민경테크 스마트 아파트</a:t>
            </a:r>
            <a:endParaRPr lang="en-US" sz="2500" dirty="0"/>
          </a:p>
        </p:txBody>
      </p:sp>
      <p:sp>
        <p:nvSpPr>
          <p:cNvPr id="19" name="Text 11"/>
          <p:cNvSpPr txBox="1"/>
          <p:nvPr/>
        </p:nvSpPr>
        <p:spPr>
          <a:xfrm>
            <a:off x="495605" y="1257300"/>
            <a:ext cx="571500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500" b="1" kern="0" spc="-11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통합 플랫폼</a:t>
            </a:r>
            <a:endParaRPr lang="en-US" sz="2500" dirty="0"/>
          </a:p>
        </p:txBody>
      </p:sp>
      <p:sp>
        <p:nvSpPr>
          <p:cNvPr id="20" name="Text 12"/>
          <p:cNvSpPr txBox="1"/>
          <p:nvPr/>
        </p:nvSpPr>
        <p:spPr>
          <a:xfrm>
            <a:off x="495605" y="1809598"/>
            <a:ext cx="6096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· ICT 기술로 단지의 모든 시설을 하나로 — 관제사무소 한 화면에서 </a:t>
            </a:r>
            <a:r>
              <a:rPr lang="en-US" sz="900" b="1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CCTV · 주차 · 출입 · 방송 · 조명</a:t>
            </a:r>
            <a:r>
              <a:rPr lang="en-US" sz="9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을 통합 운영합니다.</a:t>
            </a:r>
            <a:endParaRPr lang="en-US" sz="900" dirty="0"/>
          </a:p>
        </p:txBody>
      </p:sp>
      <p:sp>
        <p:nvSpPr>
          <p:cNvPr id="21" name="Text 13"/>
          <p:cNvSpPr txBox="1"/>
          <p:nvPr/>
        </p:nvSpPr>
        <p:spPr>
          <a:xfrm>
            <a:off x="495605" y="7486193"/>
            <a:ext cx="3810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7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ONE-STOP SOLUTION</a:t>
            </a:r>
            <a:endParaRPr lang="en-US" sz="800" dirty="0"/>
          </a:p>
        </p:txBody>
      </p:sp>
      <p:sp>
        <p:nvSpPr>
          <p:cNvPr id="22" name="Text 14"/>
          <p:cNvSpPr txBox="1"/>
          <p:nvPr/>
        </p:nvSpPr>
        <p:spPr>
          <a:xfrm>
            <a:off x="495605" y="7695590"/>
            <a:ext cx="60963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-22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설계부터 시공 · 통합운영 · 유지보수까지, </a:t>
            </a:r>
            <a:r>
              <a:rPr lang="en-US" sz="1100" b="1" kern="0" spc="-22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한민경테크가 모두 책임집니다.</a:t>
            </a:r>
            <a:endParaRPr lang="en-US" sz="1100" dirty="0"/>
          </a:p>
        </p:txBody>
      </p:sp>
      <p:sp>
        <p:nvSpPr>
          <p:cNvPr id="23" name="Text 15"/>
          <p:cNvSpPr txBox="1"/>
          <p:nvPr/>
        </p:nvSpPr>
        <p:spPr>
          <a:xfrm>
            <a:off x="609905" y="8400593"/>
            <a:ext cx="102870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kern="0" spc="75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01</a:t>
            </a:r>
            <a:endParaRPr lang="en-US" sz="1600" dirty="0"/>
          </a:p>
        </p:txBody>
      </p:sp>
      <p:sp>
        <p:nvSpPr>
          <p:cNvPr id="24" name="Text 16"/>
          <p:cNvSpPr txBox="1"/>
          <p:nvPr/>
        </p:nvSpPr>
        <p:spPr>
          <a:xfrm>
            <a:off x="609905" y="8667598"/>
            <a:ext cx="102870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CCTV</a:t>
            </a:r>
            <a:endParaRPr lang="en-US" sz="1000" dirty="0"/>
          </a:p>
        </p:txBody>
      </p:sp>
      <p:sp>
        <p:nvSpPr>
          <p:cNvPr id="25" name="Text 17"/>
          <p:cNvSpPr txBox="1"/>
          <p:nvPr/>
        </p:nvSpPr>
        <p:spPr>
          <a:xfrm>
            <a:off x="609905" y="8857793"/>
            <a:ext cx="10287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112" dirty="0">
                <a:solidFill>
                  <a:srgbClr val="6666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SURVEILLANCE</a:t>
            </a:r>
            <a:endParaRPr lang="en-US" sz="800" dirty="0"/>
          </a:p>
        </p:txBody>
      </p:sp>
      <p:sp>
        <p:nvSpPr>
          <p:cNvPr id="26" name="Text 18"/>
          <p:cNvSpPr txBox="1"/>
          <p:nvPr/>
        </p:nvSpPr>
        <p:spPr>
          <a:xfrm>
            <a:off x="609905" y="9144000"/>
            <a:ext cx="102870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영상분석 · 차량번호 인식 · 사각지대 감시</a:t>
            </a:r>
            <a:endParaRPr lang="en-US" sz="800" dirty="0"/>
          </a:p>
        </p:txBody>
      </p:sp>
      <p:sp>
        <p:nvSpPr>
          <p:cNvPr id="27" name="Text 19"/>
          <p:cNvSpPr txBox="1"/>
          <p:nvPr/>
        </p:nvSpPr>
        <p:spPr>
          <a:xfrm>
            <a:off x="1962302" y="8400593"/>
            <a:ext cx="102870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kern="0" spc="75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02</a:t>
            </a:r>
            <a:endParaRPr lang="en-US" sz="1600" dirty="0"/>
          </a:p>
        </p:txBody>
      </p:sp>
      <p:sp>
        <p:nvSpPr>
          <p:cNvPr id="28" name="Text 20"/>
          <p:cNvSpPr txBox="1"/>
          <p:nvPr/>
        </p:nvSpPr>
        <p:spPr>
          <a:xfrm>
            <a:off x="1962302" y="8667598"/>
            <a:ext cx="102870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주차관제</a:t>
            </a:r>
            <a:endParaRPr lang="en-US" sz="1000" dirty="0"/>
          </a:p>
        </p:txBody>
      </p:sp>
      <p:sp>
        <p:nvSpPr>
          <p:cNvPr id="29" name="Text 21"/>
          <p:cNvSpPr txBox="1"/>
          <p:nvPr/>
        </p:nvSpPr>
        <p:spPr>
          <a:xfrm>
            <a:off x="1962302" y="8857793"/>
            <a:ext cx="10287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112" dirty="0">
                <a:solidFill>
                  <a:srgbClr val="6666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PARKING · LPR</a:t>
            </a:r>
            <a:endParaRPr lang="en-US" sz="800" dirty="0"/>
          </a:p>
        </p:txBody>
      </p:sp>
      <p:sp>
        <p:nvSpPr>
          <p:cNvPr id="30" name="Text 22"/>
          <p:cNvSpPr txBox="1"/>
          <p:nvPr/>
        </p:nvSpPr>
        <p:spPr>
          <a:xfrm>
            <a:off x="1962302" y="9144000"/>
            <a:ext cx="102870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차단기 · 무인정산 · 유도등 · 카스토퍼</a:t>
            </a:r>
            <a:endParaRPr lang="en-US" sz="800" dirty="0"/>
          </a:p>
        </p:txBody>
      </p:sp>
      <p:sp>
        <p:nvSpPr>
          <p:cNvPr id="31" name="Text 23"/>
          <p:cNvSpPr txBox="1"/>
          <p:nvPr/>
        </p:nvSpPr>
        <p:spPr>
          <a:xfrm>
            <a:off x="3314700" y="8400593"/>
            <a:ext cx="102870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kern="0" spc="75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03</a:t>
            </a:r>
            <a:endParaRPr lang="en-US" sz="1600" dirty="0"/>
          </a:p>
        </p:txBody>
      </p:sp>
      <p:sp>
        <p:nvSpPr>
          <p:cNvPr id="32" name="Text 24"/>
          <p:cNvSpPr txBox="1"/>
          <p:nvPr/>
        </p:nvSpPr>
        <p:spPr>
          <a:xfrm>
            <a:off x="3314700" y="8667598"/>
            <a:ext cx="102870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통합관제실</a:t>
            </a:r>
            <a:endParaRPr lang="en-US" sz="1000" dirty="0"/>
          </a:p>
        </p:txBody>
      </p:sp>
      <p:sp>
        <p:nvSpPr>
          <p:cNvPr id="33" name="Text 25"/>
          <p:cNvSpPr txBox="1"/>
          <p:nvPr/>
        </p:nvSpPr>
        <p:spPr>
          <a:xfrm>
            <a:off x="3314700" y="8857793"/>
            <a:ext cx="10287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112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CONTROL ROOM</a:t>
            </a:r>
            <a:endParaRPr lang="en-US" sz="800" dirty="0"/>
          </a:p>
        </p:txBody>
      </p:sp>
      <p:sp>
        <p:nvSpPr>
          <p:cNvPr id="34" name="Text 26"/>
          <p:cNvSpPr txBox="1"/>
          <p:nvPr/>
        </p:nvSpPr>
        <p:spPr>
          <a:xfrm>
            <a:off x="3314700" y="9144000"/>
            <a:ext cx="102870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관리사무소 통합 화면 · 원패스 · 통계</a:t>
            </a:r>
            <a:endParaRPr lang="en-US" sz="800" dirty="0"/>
          </a:p>
        </p:txBody>
      </p:sp>
      <p:sp>
        <p:nvSpPr>
          <p:cNvPr id="35" name="Text 27"/>
          <p:cNvSpPr txBox="1"/>
          <p:nvPr/>
        </p:nvSpPr>
        <p:spPr>
          <a:xfrm>
            <a:off x="4667098" y="8400593"/>
            <a:ext cx="102870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kern="0" spc="75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04</a:t>
            </a:r>
            <a:endParaRPr lang="en-US" sz="1600" dirty="0"/>
          </a:p>
        </p:txBody>
      </p:sp>
      <p:sp>
        <p:nvSpPr>
          <p:cNvPr id="36" name="Text 28"/>
          <p:cNvSpPr txBox="1"/>
          <p:nvPr/>
        </p:nvSpPr>
        <p:spPr>
          <a:xfrm>
            <a:off x="4667098" y="8667598"/>
            <a:ext cx="102870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경관조명</a:t>
            </a:r>
            <a:endParaRPr lang="en-US" sz="1000" dirty="0"/>
          </a:p>
        </p:txBody>
      </p:sp>
      <p:sp>
        <p:nvSpPr>
          <p:cNvPr id="37" name="Text 29"/>
          <p:cNvSpPr txBox="1"/>
          <p:nvPr/>
        </p:nvSpPr>
        <p:spPr>
          <a:xfrm>
            <a:off x="4667098" y="8857793"/>
            <a:ext cx="10287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112" dirty="0">
                <a:solidFill>
                  <a:srgbClr val="6666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LANDSCAPE LED</a:t>
            </a:r>
            <a:endParaRPr lang="en-US" sz="800" dirty="0"/>
          </a:p>
        </p:txBody>
      </p:sp>
      <p:sp>
        <p:nvSpPr>
          <p:cNvPr id="38" name="Text 30"/>
          <p:cNvSpPr txBox="1"/>
          <p:nvPr/>
        </p:nvSpPr>
        <p:spPr>
          <a:xfrm>
            <a:off x="4667098" y="9144000"/>
            <a:ext cx="102870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LED 경관등 · 보행안전 조명 · 볼라드</a:t>
            </a:r>
            <a:endParaRPr lang="en-US" sz="800" dirty="0"/>
          </a:p>
        </p:txBody>
      </p:sp>
      <p:sp>
        <p:nvSpPr>
          <p:cNvPr id="39" name="Text 31"/>
          <p:cNvSpPr txBox="1"/>
          <p:nvPr/>
        </p:nvSpPr>
        <p:spPr>
          <a:xfrm>
            <a:off x="6019495" y="8400593"/>
            <a:ext cx="102870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kern="0" spc="75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05</a:t>
            </a:r>
            <a:endParaRPr lang="en-US" sz="1600" dirty="0"/>
          </a:p>
        </p:txBody>
      </p:sp>
      <p:sp>
        <p:nvSpPr>
          <p:cNvPr id="40" name="Text 32"/>
          <p:cNvSpPr txBox="1"/>
          <p:nvPr/>
        </p:nvSpPr>
        <p:spPr>
          <a:xfrm>
            <a:off x="6019495" y="8667598"/>
            <a:ext cx="102870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음향방송</a:t>
            </a:r>
            <a:endParaRPr lang="en-US" sz="1000" dirty="0"/>
          </a:p>
        </p:txBody>
      </p:sp>
      <p:sp>
        <p:nvSpPr>
          <p:cNvPr id="41" name="Text 33"/>
          <p:cNvSpPr txBox="1"/>
          <p:nvPr/>
        </p:nvSpPr>
        <p:spPr>
          <a:xfrm>
            <a:off x="6019495" y="8857793"/>
            <a:ext cx="10287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112" dirty="0">
                <a:solidFill>
                  <a:srgbClr val="6666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PA · BROADCAST</a:t>
            </a:r>
            <a:endParaRPr lang="en-US" sz="800" dirty="0"/>
          </a:p>
        </p:txBody>
      </p:sp>
      <p:sp>
        <p:nvSpPr>
          <p:cNvPr id="42" name="Text 34"/>
          <p:cNvSpPr txBox="1"/>
          <p:nvPr/>
        </p:nvSpPr>
        <p:spPr>
          <a:xfrm>
            <a:off x="6019495" y="9144000"/>
            <a:ext cx="102870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비상방송 · 안내 · LED 전광판 · A-PASS</a:t>
            </a:r>
            <a:endParaRPr lang="en-US" sz="800" dirty="0"/>
          </a:p>
        </p:txBody>
      </p:sp>
      <p:sp>
        <p:nvSpPr>
          <p:cNvPr id="43" name="Text 35"/>
          <p:cNvSpPr txBox="1"/>
          <p:nvPr/>
        </p:nvSpPr>
        <p:spPr>
          <a:xfrm>
            <a:off x="495605" y="10248595"/>
            <a:ext cx="3810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· APARTMENT BROCHURE</a:t>
            </a:r>
            <a:endParaRPr lang="en-US" sz="800" dirty="0"/>
          </a:p>
        </p:txBody>
      </p:sp>
      <p:sp>
        <p:nvSpPr>
          <p:cNvPr id="44" name="Text 36"/>
          <p:cNvSpPr txBox="1"/>
          <p:nvPr/>
        </p:nvSpPr>
        <p:spPr>
          <a:xfrm>
            <a:off x="6096305" y="10248595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06 / 14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D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3002" cy="53309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95605" y="5695798"/>
            <a:ext cx="3209544" cy="116220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876142" y="5695798"/>
            <a:ext cx="3209544" cy="116220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95605" y="6933895"/>
            <a:ext cx="3209544" cy="116220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876142" y="6933895"/>
            <a:ext cx="3209544" cy="116220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pic>
        <p:nvPicPr>
          <p:cNvPr id="7" name="Image 0" descr="gen-dedup-9ceb131f98e094796c5ed81f50fc603e.png"/>
          <p:cNvPicPr>
            <a:picLocks noChangeAspect="1"/>
          </p:cNvPicPr>
          <p:nvPr/>
        </p:nvPicPr>
        <p:blipFill>
          <a:blip r:embed="rId3"/>
          <a:srcRect t="-403" b="-403"/>
          <a:stretch/>
        </p:blipFill>
        <p:spPr>
          <a:xfrm>
            <a:off x="495605" y="5695798"/>
            <a:ext cx="56693" cy="1143000"/>
          </a:xfrm>
          <a:prstGeom prst="rect">
            <a:avLst/>
          </a:prstGeom>
        </p:spPr>
      </p:pic>
      <p:pic>
        <p:nvPicPr>
          <p:cNvPr id="8" name="Image 1" descr="gen-dedup-9ceb131f98e094796c5ed81f50fc603e.png"/>
          <p:cNvPicPr>
            <a:picLocks noChangeAspect="1"/>
          </p:cNvPicPr>
          <p:nvPr/>
        </p:nvPicPr>
        <p:blipFill>
          <a:blip r:embed="rId3"/>
          <a:srcRect t="-403" b="-403"/>
          <a:stretch/>
        </p:blipFill>
        <p:spPr>
          <a:xfrm>
            <a:off x="3876142" y="5695798"/>
            <a:ext cx="56693" cy="1143000"/>
          </a:xfrm>
          <a:prstGeom prst="rect">
            <a:avLst/>
          </a:prstGeom>
        </p:spPr>
      </p:pic>
      <p:pic>
        <p:nvPicPr>
          <p:cNvPr id="9" name="Image 2" descr="gen-dedup-9ceb131f98e094796c5ed81f50fc603e.png"/>
          <p:cNvPicPr>
            <a:picLocks noChangeAspect="1"/>
          </p:cNvPicPr>
          <p:nvPr/>
        </p:nvPicPr>
        <p:blipFill>
          <a:blip r:embed="rId3"/>
          <a:srcRect t="-403" b="-403"/>
          <a:stretch/>
        </p:blipFill>
        <p:spPr>
          <a:xfrm>
            <a:off x="495605" y="6933895"/>
            <a:ext cx="56693" cy="1143000"/>
          </a:xfrm>
          <a:prstGeom prst="rect">
            <a:avLst/>
          </a:prstGeom>
        </p:spPr>
      </p:pic>
      <p:pic>
        <p:nvPicPr>
          <p:cNvPr id="10" name="Image 3" descr="gen-dedup-9ceb131f98e094796c5ed81f50fc603e.png"/>
          <p:cNvPicPr>
            <a:picLocks noChangeAspect="1"/>
          </p:cNvPicPr>
          <p:nvPr/>
        </p:nvPicPr>
        <p:blipFill>
          <a:blip r:embed="rId3"/>
          <a:srcRect t="-403" b="-403"/>
          <a:stretch/>
        </p:blipFill>
        <p:spPr>
          <a:xfrm>
            <a:off x="3876142" y="6933895"/>
            <a:ext cx="56693" cy="1143000"/>
          </a:xfrm>
          <a:prstGeom prst="rect">
            <a:avLst/>
          </a:prstGeom>
        </p:spPr>
      </p:pic>
      <p:pic>
        <p:nvPicPr>
          <p:cNvPr id="11" name="Image 4" descr="gen-dedup-00e32379b0d208a4ae4cdb114176d76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605" y="2553005"/>
            <a:ext cx="3191256" cy="2096848"/>
          </a:xfrm>
          <a:prstGeom prst="rect">
            <a:avLst/>
          </a:prstGeom>
        </p:spPr>
      </p:pic>
      <p:sp>
        <p:nvSpPr>
          <p:cNvPr id="12" name="Shape 5"/>
          <p:cNvSpPr/>
          <p:nvPr/>
        </p:nvSpPr>
        <p:spPr>
          <a:xfrm>
            <a:off x="495605" y="4647895"/>
            <a:ext cx="3191256" cy="30449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3" name="Image 5" descr="gen-dedup-0db8c279c28e68646516bd0924130a6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6142" y="2553005"/>
            <a:ext cx="3191256" cy="2096081"/>
          </a:xfrm>
          <a:prstGeom prst="rect">
            <a:avLst/>
          </a:prstGeom>
        </p:spPr>
      </p:pic>
      <p:sp>
        <p:nvSpPr>
          <p:cNvPr id="14" name="Shape 6"/>
          <p:cNvSpPr/>
          <p:nvPr/>
        </p:nvSpPr>
        <p:spPr>
          <a:xfrm>
            <a:off x="3876142" y="4647895"/>
            <a:ext cx="3191256" cy="304495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 7"/>
          <p:cNvSpPr/>
          <p:nvPr/>
        </p:nvSpPr>
        <p:spPr>
          <a:xfrm>
            <a:off x="0" y="8381390"/>
            <a:ext cx="7563002" cy="190469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Text 8"/>
          <p:cNvSpPr txBox="1"/>
          <p:nvPr/>
        </p:nvSpPr>
        <p:spPr>
          <a:xfrm>
            <a:off x="495605" y="190195"/>
            <a:ext cx="3810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7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SOLUTION 01 · AI CCTV 시스템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6096305" y="190195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07 / 14</a:t>
            </a:r>
            <a:endParaRPr lang="en-US" sz="800" dirty="0"/>
          </a:p>
        </p:txBody>
      </p:sp>
      <p:sp>
        <p:nvSpPr>
          <p:cNvPr id="18" name="Text 10"/>
          <p:cNvSpPr txBox="1"/>
          <p:nvPr/>
        </p:nvSpPr>
        <p:spPr>
          <a:xfrm>
            <a:off x="495605" y="819302"/>
            <a:ext cx="190561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3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SOLUTION · 01</a:t>
            </a:r>
            <a:endParaRPr lang="en-US" sz="1100" dirty="0"/>
          </a:p>
        </p:txBody>
      </p:sp>
      <p:sp>
        <p:nvSpPr>
          <p:cNvPr id="19" name="Text 11"/>
          <p:cNvSpPr txBox="1"/>
          <p:nvPr/>
        </p:nvSpPr>
        <p:spPr>
          <a:xfrm>
            <a:off x="495605" y="1009498"/>
            <a:ext cx="6096305" cy="5340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200" b="1" kern="0" spc="-150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아파트 AI CCTV 시스템</a:t>
            </a:r>
            <a:endParaRPr lang="en-US" sz="3200" dirty="0"/>
          </a:p>
        </p:txBody>
      </p:sp>
      <p:sp>
        <p:nvSpPr>
          <p:cNvPr id="20" name="Text 12"/>
          <p:cNvSpPr txBox="1"/>
          <p:nvPr/>
        </p:nvSpPr>
        <p:spPr>
          <a:xfrm>
            <a:off x="495605" y="1656893"/>
            <a:ext cx="60963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자체 제작 31종의 라인업 · AI 기반 행동분석으로 단지 내 사각지대 제로 구현</a:t>
            </a:r>
            <a:endParaRPr lang="en-US" sz="900" dirty="0"/>
          </a:p>
        </p:txBody>
      </p:sp>
      <p:pic>
        <p:nvPicPr>
          <p:cNvPr id="21" name="Image 6" descr="gen-dedup-a2a60b3373a332428d1aefe0ae252b3f.png"/>
          <p:cNvPicPr>
            <a:picLocks noChangeAspect="1"/>
          </p:cNvPicPr>
          <p:nvPr/>
        </p:nvPicPr>
        <p:blipFill>
          <a:blip r:embed="rId6"/>
          <a:srcRect l="-404" r="-404"/>
          <a:stretch/>
        </p:blipFill>
        <p:spPr>
          <a:xfrm>
            <a:off x="495605" y="2018995"/>
            <a:ext cx="571500" cy="28346"/>
          </a:xfrm>
          <a:prstGeom prst="rect">
            <a:avLst/>
          </a:prstGeom>
        </p:spPr>
      </p:pic>
      <p:sp>
        <p:nvSpPr>
          <p:cNvPr id="22" name="Text 13"/>
          <p:cNvSpPr txBox="1"/>
          <p:nvPr/>
        </p:nvSpPr>
        <p:spPr>
          <a:xfrm>
            <a:off x="495605" y="2286000"/>
            <a:ext cx="381030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CASE · 엘리베이터 광각 카메라 실제 촬영 화면</a:t>
            </a:r>
            <a:endParaRPr lang="en-US" sz="800" dirty="0"/>
          </a:p>
        </p:txBody>
      </p:sp>
      <p:sp>
        <p:nvSpPr>
          <p:cNvPr id="23" name="Text 14"/>
          <p:cNvSpPr txBox="1"/>
          <p:nvPr/>
        </p:nvSpPr>
        <p:spPr>
          <a:xfrm>
            <a:off x="495605" y="4647895"/>
            <a:ext cx="3191256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일반 카메라 · 사각지대 존재</a:t>
            </a:r>
            <a:endParaRPr lang="en-US" sz="900" dirty="0"/>
          </a:p>
        </p:txBody>
      </p:sp>
      <p:sp>
        <p:nvSpPr>
          <p:cNvPr id="24" name="Text 15"/>
          <p:cNvSpPr txBox="1"/>
          <p:nvPr/>
        </p:nvSpPr>
        <p:spPr>
          <a:xfrm>
            <a:off x="3876142" y="4647895"/>
            <a:ext cx="3191256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광각 카메라 · 사각지대 ZERO</a:t>
            </a:r>
            <a:endParaRPr lang="en-US" sz="900" dirty="0"/>
          </a:p>
        </p:txBody>
      </p:sp>
      <p:sp>
        <p:nvSpPr>
          <p:cNvPr id="25" name="Text 16"/>
          <p:cNvSpPr txBox="1"/>
          <p:nvPr/>
        </p:nvSpPr>
        <p:spPr>
          <a:xfrm>
            <a:off x="495605" y="5257800"/>
            <a:ext cx="381030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KEY FEATURES · 4가지 핵심 기능</a:t>
            </a:r>
            <a:endParaRPr lang="en-US" sz="800" dirty="0"/>
          </a:p>
        </p:txBody>
      </p:sp>
      <p:pic>
        <p:nvPicPr>
          <p:cNvPr id="26" name="Image 7" descr="gen-dedup-a2a60b3373a332428d1aefe0ae252b3f.png"/>
          <p:cNvPicPr>
            <a:picLocks noChangeAspect="1"/>
          </p:cNvPicPr>
          <p:nvPr/>
        </p:nvPicPr>
        <p:blipFill>
          <a:blip r:embed="rId6"/>
          <a:srcRect l="-404" r="-404"/>
          <a:stretch/>
        </p:blipFill>
        <p:spPr>
          <a:xfrm>
            <a:off x="495605" y="5505602"/>
            <a:ext cx="571500" cy="28346"/>
          </a:xfrm>
          <a:prstGeom prst="rect">
            <a:avLst/>
          </a:prstGeom>
        </p:spPr>
      </p:pic>
      <p:sp>
        <p:nvSpPr>
          <p:cNvPr id="27" name="Text 17"/>
          <p:cNvSpPr txBox="1"/>
          <p:nvPr/>
        </p:nvSpPr>
        <p:spPr>
          <a:xfrm>
            <a:off x="685800" y="5848502"/>
            <a:ext cx="571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7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01</a:t>
            </a:r>
            <a:endParaRPr lang="en-US" sz="1700" dirty="0"/>
          </a:p>
        </p:txBody>
      </p:sp>
      <p:sp>
        <p:nvSpPr>
          <p:cNvPr id="28" name="Text 18"/>
          <p:cNvSpPr txBox="1"/>
          <p:nvPr/>
        </p:nvSpPr>
        <p:spPr>
          <a:xfrm>
            <a:off x="685800" y="6152998"/>
            <a:ext cx="2382012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영상 분석</a:t>
            </a:r>
            <a:endParaRPr lang="en-US" sz="1100" dirty="0"/>
          </a:p>
        </p:txBody>
      </p:sp>
      <p:sp>
        <p:nvSpPr>
          <p:cNvPr id="29" name="Text 19"/>
          <p:cNvSpPr txBox="1"/>
          <p:nvPr/>
        </p:nvSpPr>
        <p:spPr>
          <a:xfrm>
            <a:off x="685800" y="6381598"/>
            <a:ext cx="2382012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사람·차량·침입 자동 인식, 이상행위 감지 시 관제센터로 즉시 알림 전송.</a:t>
            </a:r>
            <a:endParaRPr lang="en-US" sz="800" dirty="0"/>
          </a:p>
        </p:txBody>
      </p:sp>
      <p:sp>
        <p:nvSpPr>
          <p:cNvPr id="30" name="Text 20"/>
          <p:cNvSpPr txBox="1"/>
          <p:nvPr/>
        </p:nvSpPr>
        <p:spPr>
          <a:xfrm>
            <a:off x="4067251" y="5848502"/>
            <a:ext cx="571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7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02</a:t>
            </a:r>
            <a:endParaRPr lang="en-US" sz="1700" dirty="0"/>
          </a:p>
        </p:txBody>
      </p:sp>
      <p:sp>
        <p:nvSpPr>
          <p:cNvPr id="31" name="Text 21"/>
          <p:cNvSpPr txBox="1"/>
          <p:nvPr/>
        </p:nvSpPr>
        <p:spPr>
          <a:xfrm>
            <a:off x="4067251" y="6152998"/>
            <a:ext cx="2382012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차량번호 인식 (LPR)</a:t>
            </a:r>
            <a:endParaRPr lang="en-US" sz="1100" dirty="0"/>
          </a:p>
        </p:txBody>
      </p:sp>
      <p:sp>
        <p:nvSpPr>
          <p:cNvPr id="32" name="Text 22"/>
          <p:cNvSpPr txBox="1"/>
          <p:nvPr/>
        </p:nvSpPr>
        <p:spPr>
          <a:xfrm>
            <a:off x="4067251" y="6381598"/>
            <a:ext cx="2382012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출입 차량 자동 인식, 등록·미등록 차량 관리, 단지 주차 관제와 연동.</a:t>
            </a:r>
            <a:endParaRPr lang="en-US" sz="800" dirty="0"/>
          </a:p>
        </p:txBody>
      </p:sp>
      <p:sp>
        <p:nvSpPr>
          <p:cNvPr id="33" name="Text 23"/>
          <p:cNvSpPr txBox="1"/>
          <p:nvPr/>
        </p:nvSpPr>
        <p:spPr>
          <a:xfrm>
            <a:off x="685800" y="7086600"/>
            <a:ext cx="571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7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03</a:t>
            </a:r>
            <a:endParaRPr lang="en-US" sz="1700" dirty="0"/>
          </a:p>
        </p:txBody>
      </p:sp>
      <p:sp>
        <p:nvSpPr>
          <p:cNvPr id="34" name="Text 24"/>
          <p:cNvSpPr txBox="1"/>
          <p:nvPr/>
        </p:nvSpPr>
        <p:spPr>
          <a:xfrm>
            <a:off x="685800" y="7391095"/>
            <a:ext cx="2382012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화재·연기 감지 연동</a:t>
            </a:r>
            <a:endParaRPr lang="en-US" sz="1100" dirty="0"/>
          </a:p>
        </p:txBody>
      </p:sp>
      <p:sp>
        <p:nvSpPr>
          <p:cNvPr id="35" name="Text 25"/>
          <p:cNvSpPr txBox="1"/>
          <p:nvPr/>
        </p:nvSpPr>
        <p:spPr>
          <a:xfrm>
            <a:off x="685800" y="7619695"/>
            <a:ext cx="2382012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AI 연기·화염 인식으로 조기 대응. 경보음과 관제사 알림 동시 발생.</a:t>
            </a:r>
            <a:endParaRPr lang="en-US" sz="800" dirty="0"/>
          </a:p>
        </p:txBody>
      </p:sp>
      <p:sp>
        <p:nvSpPr>
          <p:cNvPr id="36" name="Text 26"/>
          <p:cNvSpPr txBox="1"/>
          <p:nvPr/>
        </p:nvSpPr>
        <p:spPr>
          <a:xfrm>
            <a:off x="4067251" y="7086600"/>
            <a:ext cx="571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7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04</a:t>
            </a:r>
            <a:endParaRPr lang="en-US" sz="1700" dirty="0"/>
          </a:p>
        </p:txBody>
      </p:sp>
      <p:sp>
        <p:nvSpPr>
          <p:cNvPr id="37" name="Text 27"/>
          <p:cNvSpPr txBox="1"/>
          <p:nvPr/>
        </p:nvSpPr>
        <p:spPr>
          <a:xfrm>
            <a:off x="4067251" y="7391095"/>
            <a:ext cx="2382012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사각지대 대응 광각</a:t>
            </a:r>
            <a:endParaRPr lang="en-US" sz="1100" dirty="0"/>
          </a:p>
        </p:txBody>
      </p:sp>
      <p:sp>
        <p:nvSpPr>
          <p:cNvPr id="38" name="Text 28"/>
          <p:cNvSpPr txBox="1"/>
          <p:nvPr/>
        </p:nvSpPr>
        <p:spPr>
          <a:xfrm>
            <a:off x="4067251" y="7619695"/>
            <a:ext cx="2382012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광각 카메라·CRT 연동으로 놀이터·주차장·통로 어디에도 사각 없음.</a:t>
            </a:r>
            <a:endParaRPr lang="en-US" sz="800" dirty="0"/>
          </a:p>
        </p:txBody>
      </p:sp>
      <p:sp>
        <p:nvSpPr>
          <p:cNvPr id="39" name="Text 29"/>
          <p:cNvSpPr txBox="1"/>
          <p:nvPr/>
        </p:nvSpPr>
        <p:spPr>
          <a:xfrm>
            <a:off x="495605" y="8629193"/>
            <a:ext cx="381030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0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APARTMENT CCTV STANDARD · 아파트 기본 설계 표준</a:t>
            </a:r>
            <a:endParaRPr lang="en-US" sz="800" dirty="0"/>
          </a:p>
        </p:txBody>
      </p:sp>
      <p:sp>
        <p:nvSpPr>
          <p:cNvPr id="40" name="Text 30"/>
          <p:cNvSpPr txBox="1"/>
          <p:nvPr/>
        </p:nvSpPr>
        <p:spPr>
          <a:xfrm>
            <a:off x="495605" y="8972093"/>
            <a:ext cx="2558491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500 ~ 800</a:t>
            </a:r>
            <a:r>
              <a:rPr lang="en-US" sz="100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 만화소</a:t>
            </a:r>
            <a:endParaRPr lang="en-US" sz="2600" dirty="0"/>
          </a:p>
        </p:txBody>
      </p:sp>
      <p:sp>
        <p:nvSpPr>
          <p:cNvPr id="41" name="Text 31"/>
          <p:cNvSpPr txBox="1"/>
          <p:nvPr/>
        </p:nvSpPr>
        <p:spPr>
          <a:xfrm>
            <a:off x="495605" y="9391802"/>
            <a:ext cx="1619402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고해상도 AI 카메라</a:t>
            </a:r>
            <a:endParaRPr lang="en-US" sz="800" dirty="0"/>
          </a:p>
        </p:txBody>
      </p:sp>
      <p:sp>
        <p:nvSpPr>
          <p:cNvPr id="42" name="Text 32"/>
          <p:cNvSpPr txBox="1"/>
          <p:nvPr/>
        </p:nvSpPr>
        <p:spPr>
          <a:xfrm>
            <a:off x="495605" y="9562795"/>
            <a:ext cx="1619402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88888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번호판·얼굴 인식 대응</a:t>
            </a:r>
            <a:endParaRPr lang="en-US" sz="800" dirty="0"/>
          </a:p>
        </p:txBody>
      </p:sp>
      <p:sp>
        <p:nvSpPr>
          <p:cNvPr id="43" name="Text 33"/>
          <p:cNvSpPr txBox="1"/>
          <p:nvPr/>
        </p:nvSpPr>
        <p:spPr>
          <a:xfrm>
            <a:off x="2247595" y="8972093"/>
            <a:ext cx="1619402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AI · LPR</a:t>
            </a:r>
            <a:endParaRPr lang="en-US" sz="2600" dirty="0"/>
          </a:p>
        </p:txBody>
      </p:sp>
      <p:sp>
        <p:nvSpPr>
          <p:cNvPr id="44" name="Text 34"/>
          <p:cNvSpPr txBox="1"/>
          <p:nvPr/>
        </p:nvSpPr>
        <p:spPr>
          <a:xfrm>
            <a:off x="2247595" y="9391802"/>
            <a:ext cx="1619402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행동분석 · 번호판인식</a:t>
            </a:r>
            <a:endParaRPr lang="en-US" sz="800" dirty="0"/>
          </a:p>
        </p:txBody>
      </p:sp>
      <p:sp>
        <p:nvSpPr>
          <p:cNvPr id="45" name="Text 35"/>
          <p:cNvSpPr txBox="1"/>
          <p:nvPr/>
        </p:nvSpPr>
        <p:spPr>
          <a:xfrm>
            <a:off x="2247595" y="9562795"/>
            <a:ext cx="1619402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88888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이상행위 자동 알림</a:t>
            </a:r>
            <a:endParaRPr lang="en-US" sz="800" dirty="0"/>
          </a:p>
        </p:txBody>
      </p:sp>
      <p:sp>
        <p:nvSpPr>
          <p:cNvPr id="46" name="Text 36"/>
          <p:cNvSpPr txBox="1"/>
          <p:nvPr/>
        </p:nvSpPr>
        <p:spPr>
          <a:xfrm>
            <a:off x="4000500" y="8972093"/>
            <a:ext cx="1619402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24 / 7</a:t>
            </a:r>
            <a:endParaRPr lang="en-US" sz="2600" dirty="0"/>
          </a:p>
        </p:txBody>
      </p:sp>
      <p:sp>
        <p:nvSpPr>
          <p:cNvPr id="47" name="Text 37"/>
          <p:cNvSpPr txBox="1"/>
          <p:nvPr/>
        </p:nvSpPr>
        <p:spPr>
          <a:xfrm>
            <a:off x="4000500" y="9391802"/>
            <a:ext cx="1619402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실시간 모니터링·녹화</a:t>
            </a:r>
            <a:endParaRPr lang="en-US" sz="800" dirty="0"/>
          </a:p>
        </p:txBody>
      </p:sp>
      <p:sp>
        <p:nvSpPr>
          <p:cNvPr id="48" name="Text 38"/>
          <p:cNvSpPr txBox="1"/>
          <p:nvPr/>
        </p:nvSpPr>
        <p:spPr>
          <a:xfrm>
            <a:off x="4000500" y="9562795"/>
            <a:ext cx="1619402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88888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CMS 통합 관제 서버</a:t>
            </a:r>
            <a:endParaRPr lang="en-US" sz="800" dirty="0"/>
          </a:p>
        </p:txBody>
      </p:sp>
      <p:sp>
        <p:nvSpPr>
          <p:cNvPr id="49" name="Text 39"/>
          <p:cNvSpPr txBox="1"/>
          <p:nvPr/>
        </p:nvSpPr>
        <p:spPr>
          <a:xfrm>
            <a:off x="5753405" y="8972093"/>
            <a:ext cx="2118665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FULL COLOR</a:t>
            </a:r>
            <a:endParaRPr lang="en-US" sz="2600" dirty="0"/>
          </a:p>
        </p:txBody>
      </p:sp>
      <p:sp>
        <p:nvSpPr>
          <p:cNvPr id="50" name="Text 40"/>
          <p:cNvSpPr txBox="1"/>
          <p:nvPr/>
        </p:nvSpPr>
        <p:spPr>
          <a:xfrm>
            <a:off x="5753405" y="9391802"/>
            <a:ext cx="1619402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야간 컬러 촬영 대응</a:t>
            </a:r>
            <a:endParaRPr lang="en-US" sz="800" dirty="0"/>
          </a:p>
        </p:txBody>
      </p:sp>
      <p:sp>
        <p:nvSpPr>
          <p:cNvPr id="51" name="Text 41"/>
          <p:cNvSpPr txBox="1"/>
          <p:nvPr/>
        </p:nvSpPr>
        <p:spPr>
          <a:xfrm>
            <a:off x="5753405" y="9562795"/>
            <a:ext cx="1619402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88888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0.0001Lux · LED 지원</a:t>
            </a:r>
            <a:endParaRPr lang="en-US" sz="800" dirty="0"/>
          </a:p>
        </p:txBody>
      </p:sp>
      <p:sp>
        <p:nvSpPr>
          <p:cNvPr id="52" name="Text 42"/>
          <p:cNvSpPr txBox="1"/>
          <p:nvPr/>
        </p:nvSpPr>
        <p:spPr>
          <a:xfrm>
            <a:off x="495605" y="10438790"/>
            <a:ext cx="3810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· APARTMENT BROCHURE</a:t>
            </a:r>
            <a:endParaRPr lang="en-US" sz="800" dirty="0"/>
          </a:p>
        </p:txBody>
      </p:sp>
      <p:sp>
        <p:nvSpPr>
          <p:cNvPr id="53" name="Text 43"/>
          <p:cNvSpPr txBox="1"/>
          <p:nvPr/>
        </p:nvSpPr>
        <p:spPr>
          <a:xfrm>
            <a:off x="6096305" y="10438790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07 / 14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D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3002" cy="53309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gen-dedup-46fff7721b534b1ba568a38df5d696ca.png"/>
          <p:cNvPicPr>
            <a:picLocks noChangeAspect="1"/>
          </p:cNvPicPr>
          <p:nvPr/>
        </p:nvPicPr>
        <p:blipFill>
          <a:blip r:embed="rId3"/>
          <a:srcRect l="-3" r="-3"/>
          <a:stretch/>
        </p:blipFill>
        <p:spPr>
          <a:xfrm>
            <a:off x="495605" y="2286000"/>
            <a:ext cx="3209544" cy="2685593"/>
          </a:xfrm>
          <a:prstGeom prst="rect">
            <a:avLst/>
          </a:prstGeom>
        </p:spPr>
      </p:pic>
      <p:pic>
        <p:nvPicPr>
          <p:cNvPr id="4" name="Image 1" descr="gen-dedup-46fff7721b534b1ba568a38df5d696ca.png"/>
          <p:cNvPicPr>
            <a:picLocks noChangeAspect="1"/>
          </p:cNvPicPr>
          <p:nvPr/>
        </p:nvPicPr>
        <p:blipFill>
          <a:blip r:embed="rId3"/>
          <a:srcRect l="-3" r="-3"/>
          <a:stretch/>
        </p:blipFill>
        <p:spPr>
          <a:xfrm>
            <a:off x="3876142" y="2286000"/>
            <a:ext cx="3209544" cy="2685593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495605" y="5048402"/>
            <a:ext cx="2114093" cy="2210105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2734056" y="5048402"/>
            <a:ext cx="2114093" cy="2210105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4971593" y="5048402"/>
            <a:ext cx="2095805" cy="2190902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8" name="Image 2" descr="gen-dedup-44481a9cd760a5d5a41c480e6ab0601d.png"/>
          <p:cNvPicPr>
            <a:picLocks noChangeAspect="1"/>
          </p:cNvPicPr>
          <p:nvPr/>
        </p:nvPicPr>
        <p:blipFill>
          <a:blip r:embed="rId4"/>
          <a:srcRect t="-394" b="-394"/>
          <a:stretch/>
        </p:blipFill>
        <p:spPr>
          <a:xfrm>
            <a:off x="495605" y="2286000"/>
            <a:ext cx="3191256" cy="38405"/>
          </a:xfrm>
          <a:prstGeom prst="rect">
            <a:avLst/>
          </a:prstGeom>
        </p:spPr>
      </p:pic>
      <p:pic>
        <p:nvPicPr>
          <p:cNvPr id="9" name="Image 3" descr="gen-dedup-44481a9cd760a5d5a41c480e6ab0601d.png"/>
          <p:cNvPicPr>
            <a:picLocks noChangeAspect="1"/>
          </p:cNvPicPr>
          <p:nvPr/>
        </p:nvPicPr>
        <p:blipFill>
          <a:blip r:embed="rId4"/>
          <a:srcRect t="-394" b="-394"/>
          <a:stretch/>
        </p:blipFill>
        <p:spPr>
          <a:xfrm>
            <a:off x="3876142" y="2286000"/>
            <a:ext cx="3191256" cy="38405"/>
          </a:xfrm>
          <a:prstGeom prst="rect">
            <a:avLst/>
          </a:prstGeom>
        </p:spPr>
      </p:pic>
      <p:pic>
        <p:nvPicPr>
          <p:cNvPr id="10" name="Image 4" descr="gen-dedup-0896e1700e90edd0b4b1aa4ff22c352d.png"/>
          <p:cNvPicPr>
            <a:picLocks noChangeAspect="1"/>
          </p:cNvPicPr>
          <p:nvPr/>
        </p:nvPicPr>
        <p:blipFill>
          <a:blip r:embed="rId5"/>
          <a:srcRect t="-393" b="-393"/>
          <a:stretch/>
        </p:blipFill>
        <p:spPr>
          <a:xfrm>
            <a:off x="495605" y="5048402"/>
            <a:ext cx="2095805" cy="38405"/>
          </a:xfrm>
          <a:prstGeom prst="rect">
            <a:avLst/>
          </a:prstGeom>
        </p:spPr>
      </p:pic>
      <p:pic>
        <p:nvPicPr>
          <p:cNvPr id="11" name="Image 5" descr="gen-dedup-0896e1700e90edd0b4b1aa4ff22c352d.png"/>
          <p:cNvPicPr>
            <a:picLocks noChangeAspect="1"/>
          </p:cNvPicPr>
          <p:nvPr/>
        </p:nvPicPr>
        <p:blipFill>
          <a:blip r:embed="rId5"/>
          <a:srcRect t="-393" b="-393"/>
          <a:stretch/>
        </p:blipFill>
        <p:spPr>
          <a:xfrm>
            <a:off x="2734056" y="5048402"/>
            <a:ext cx="2095805" cy="38405"/>
          </a:xfrm>
          <a:prstGeom prst="rect">
            <a:avLst/>
          </a:prstGeom>
        </p:spPr>
      </p:pic>
      <p:pic>
        <p:nvPicPr>
          <p:cNvPr id="12" name="Image 6" descr="gen-dedup-0896e1700e90edd0b4b1aa4ff22c352d.png"/>
          <p:cNvPicPr>
            <a:picLocks noChangeAspect="1"/>
          </p:cNvPicPr>
          <p:nvPr/>
        </p:nvPicPr>
        <p:blipFill>
          <a:blip r:embed="rId5"/>
          <a:srcRect t="-393" b="-393"/>
          <a:stretch/>
        </p:blipFill>
        <p:spPr>
          <a:xfrm>
            <a:off x="4971593" y="5048402"/>
            <a:ext cx="2095805" cy="38405"/>
          </a:xfrm>
          <a:prstGeom prst="rect">
            <a:avLst/>
          </a:prstGeom>
        </p:spPr>
      </p:pic>
      <p:pic>
        <p:nvPicPr>
          <p:cNvPr id="13" name="Image 7" descr="gen-dedup-adb1c674ded22de06440aca4ec102aa5.png"/>
          <p:cNvPicPr>
            <a:picLocks noChangeAspect="1"/>
          </p:cNvPicPr>
          <p:nvPr/>
        </p:nvPicPr>
        <p:blipFill>
          <a:blip r:embed="rId6"/>
          <a:srcRect l="-9404" r="-9404"/>
          <a:stretch/>
        </p:blipFill>
        <p:spPr>
          <a:xfrm>
            <a:off x="1771193" y="3105302"/>
            <a:ext cx="1809598" cy="1143000"/>
          </a:xfrm>
          <a:prstGeom prst="rect">
            <a:avLst/>
          </a:prstGeom>
        </p:spPr>
      </p:pic>
      <p:sp>
        <p:nvSpPr>
          <p:cNvPr id="14" name="Shape 4"/>
          <p:cNvSpPr/>
          <p:nvPr/>
        </p:nvSpPr>
        <p:spPr>
          <a:xfrm>
            <a:off x="666598" y="4667098"/>
            <a:ext cx="571500" cy="19019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5" name="Image 8" descr="gen-dedup-b72f4113ec8c2a8a033385a1c2ca7c56.png"/>
          <p:cNvPicPr>
            <a:picLocks noChangeAspect="1"/>
          </p:cNvPicPr>
          <p:nvPr/>
        </p:nvPicPr>
        <p:blipFill>
          <a:blip r:embed="rId7"/>
          <a:srcRect l="-1526" r="-1526"/>
          <a:stretch/>
        </p:blipFill>
        <p:spPr>
          <a:xfrm>
            <a:off x="5152644" y="3105302"/>
            <a:ext cx="1809598" cy="1143000"/>
          </a:xfrm>
          <a:prstGeom prst="rect">
            <a:avLst/>
          </a:prstGeom>
        </p:spPr>
      </p:pic>
      <p:sp>
        <p:nvSpPr>
          <p:cNvPr id="16" name="Shape 5"/>
          <p:cNvSpPr/>
          <p:nvPr/>
        </p:nvSpPr>
        <p:spPr>
          <a:xfrm>
            <a:off x="4048049" y="4667098"/>
            <a:ext cx="571500" cy="19019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7" name="Image 9" descr="gen-dedup-decc292eb41d5de18bdb76eca10d0cbf.png"/>
          <p:cNvPicPr>
            <a:picLocks noChangeAspect="1"/>
          </p:cNvPicPr>
          <p:nvPr/>
        </p:nvPicPr>
        <p:blipFill>
          <a:blip r:embed="rId8"/>
          <a:srcRect t="-102" b="-102"/>
          <a:stretch/>
        </p:blipFill>
        <p:spPr>
          <a:xfrm>
            <a:off x="761695" y="5695798"/>
            <a:ext cx="1524305" cy="914400"/>
          </a:xfrm>
          <a:prstGeom prst="rect">
            <a:avLst/>
          </a:prstGeom>
        </p:spPr>
      </p:pic>
      <p:pic>
        <p:nvPicPr>
          <p:cNvPr id="18" name="Image 10" descr="gen-dedup-739c81a9d96c40472371eaf466afc900.png"/>
          <p:cNvPicPr>
            <a:picLocks noChangeAspect="1"/>
          </p:cNvPicPr>
          <p:nvPr/>
        </p:nvPicPr>
        <p:blipFill>
          <a:blip r:embed="rId9"/>
          <a:srcRect l="-1985" r="-1985"/>
          <a:stretch/>
        </p:blipFill>
        <p:spPr>
          <a:xfrm>
            <a:off x="3000146" y="5695798"/>
            <a:ext cx="1524305" cy="914400"/>
          </a:xfrm>
          <a:prstGeom prst="rect">
            <a:avLst/>
          </a:prstGeom>
        </p:spPr>
      </p:pic>
      <p:pic>
        <p:nvPicPr>
          <p:cNvPr id="19" name="Image 11" descr="gen-dedup-80fa141782345e17bb23ea38aaa77144.png"/>
          <p:cNvPicPr>
            <a:picLocks noChangeAspect="1"/>
          </p:cNvPicPr>
          <p:nvPr/>
        </p:nvPicPr>
        <p:blipFill>
          <a:blip r:embed="rId10"/>
          <a:srcRect t="-26385" b="-26385"/>
          <a:stretch/>
        </p:blipFill>
        <p:spPr>
          <a:xfrm>
            <a:off x="5238598" y="5695798"/>
            <a:ext cx="1524305" cy="914400"/>
          </a:xfrm>
          <a:prstGeom prst="rect">
            <a:avLst/>
          </a:prstGeom>
        </p:spPr>
      </p:pic>
      <p:pic>
        <p:nvPicPr>
          <p:cNvPr id="20" name="Image 12" descr="gen-dedup-3d45803b5f680cfad8941cf12cd4d7e5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5605" y="7886700"/>
            <a:ext cx="3192481" cy="2095805"/>
          </a:xfrm>
          <a:prstGeom prst="rect">
            <a:avLst/>
          </a:prstGeom>
        </p:spPr>
      </p:pic>
      <p:sp>
        <p:nvSpPr>
          <p:cNvPr id="21" name="Shape 6"/>
          <p:cNvSpPr/>
          <p:nvPr/>
        </p:nvSpPr>
        <p:spPr>
          <a:xfrm>
            <a:off x="495605" y="9944100"/>
            <a:ext cx="3191256" cy="26700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22" name="Image 13" descr="gen-dedup-0f1b4847d43259d1fc7d1c036a35dc0d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76142" y="7886700"/>
            <a:ext cx="3192573" cy="2095805"/>
          </a:xfrm>
          <a:prstGeom prst="rect">
            <a:avLst/>
          </a:prstGeom>
        </p:spPr>
      </p:pic>
      <p:sp>
        <p:nvSpPr>
          <p:cNvPr id="23" name="Shape 7"/>
          <p:cNvSpPr/>
          <p:nvPr/>
        </p:nvSpPr>
        <p:spPr>
          <a:xfrm>
            <a:off x="3876142" y="9944100"/>
            <a:ext cx="3191256" cy="267005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Text 8"/>
          <p:cNvSpPr txBox="1"/>
          <p:nvPr/>
        </p:nvSpPr>
        <p:spPr>
          <a:xfrm>
            <a:off x="495605" y="190195"/>
            <a:ext cx="3810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7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CCTV PRODUCT LINEUP · 제품 라인업</a:t>
            </a:r>
            <a:endParaRPr lang="en-US" sz="800" dirty="0"/>
          </a:p>
        </p:txBody>
      </p:sp>
      <p:sp>
        <p:nvSpPr>
          <p:cNvPr id="25" name="Text 9"/>
          <p:cNvSpPr txBox="1"/>
          <p:nvPr/>
        </p:nvSpPr>
        <p:spPr>
          <a:xfrm>
            <a:off x="6096305" y="190195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08 / 14</a:t>
            </a:r>
            <a:endParaRPr lang="en-US" sz="800" dirty="0"/>
          </a:p>
        </p:txBody>
      </p:sp>
      <p:sp>
        <p:nvSpPr>
          <p:cNvPr id="26" name="Text 10"/>
          <p:cNvSpPr txBox="1"/>
          <p:nvPr/>
        </p:nvSpPr>
        <p:spPr>
          <a:xfrm>
            <a:off x="495605" y="819302"/>
            <a:ext cx="190561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3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SOLUTION · 01 · LINEUP</a:t>
            </a:r>
            <a:endParaRPr lang="en-US" sz="1100" dirty="0"/>
          </a:p>
        </p:txBody>
      </p:sp>
      <p:sp>
        <p:nvSpPr>
          <p:cNvPr id="27" name="Text 11"/>
          <p:cNvSpPr txBox="1"/>
          <p:nvPr/>
        </p:nvSpPr>
        <p:spPr>
          <a:xfrm>
            <a:off x="495605" y="1009498"/>
            <a:ext cx="6096305" cy="5340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kern="0" spc="-11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31종 직접 생산 · HMK 라인업</a:t>
            </a:r>
            <a:endParaRPr lang="en-US" sz="2900" dirty="0"/>
          </a:p>
        </p:txBody>
      </p:sp>
      <p:sp>
        <p:nvSpPr>
          <p:cNvPr id="28" name="Text 12"/>
          <p:cNvSpPr txBox="1"/>
          <p:nvPr/>
        </p:nvSpPr>
        <p:spPr>
          <a:xfrm>
            <a:off x="495605" y="1656893"/>
            <a:ext cx="60963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돔·뷸릿·PTZ·풀컬러·IP까지 — 단지 위치와 용도별로 최적 조합을 설계합니다.</a:t>
            </a:r>
            <a:endParaRPr lang="en-US" sz="900" dirty="0"/>
          </a:p>
        </p:txBody>
      </p:sp>
      <p:pic>
        <p:nvPicPr>
          <p:cNvPr id="29" name="Image 14" descr="gen-dedup-a2a60b3373a332428d1aefe0ae252b3f.png"/>
          <p:cNvPicPr>
            <a:picLocks noChangeAspect="1"/>
          </p:cNvPicPr>
          <p:nvPr/>
        </p:nvPicPr>
        <p:blipFill>
          <a:blip r:embed="rId13"/>
          <a:srcRect l="-404" r="-404"/>
          <a:stretch/>
        </p:blipFill>
        <p:spPr>
          <a:xfrm>
            <a:off x="495605" y="2018995"/>
            <a:ext cx="571500" cy="28346"/>
          </a:xfrm>
          <a:prstGeom prst="rect">
            <a:avLst/>
          </a:prstGeom>
        </p:spPr>
      </p:pic>
      <p:sp>
        <p:nvSpPr>
          <p:cNvPr id="30" name="Text 13"/>
          <p:cNvSpPr txBox="1"/>
          <p:nvPr/>
        </p:nvSpPr>
        <p:spPr>
          <a:xfrm>
            <a:off x="666598" y="2476195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150" dirty="0">
                <a:solidFill>
                  <a:srgbClr val="88888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MODEL · 돔</a:t>
            </a:r>
            <a:endParaRPr lang="en-US" sz="800" dirty="0"/>
          </a:p>
        </p:txBody>
      </p:sp>
      <p:sp>
        <p:nvSpPr>
          <p:cNvPr id="31" name="Text 14"/>
          <p:cNvSpPr txBox="1"/>
          <p:nvPr/>
        </p:nvSpPr>
        <p:spPr>
          <a:xfrm>
            <a:off x="666598" y="2667305"/>
            <a:ext cx="2382012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-2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HMK-AI-IP5MD-5Z</a:t>
            </a:r>
            <a:endParaRPr lang="en-US" sz="1200" dirty="0"/>
          </a:p>
        </p:txBody>
      </p:sp>
      <p:sp>
        <p:nvSpPr>
          <p:cNvPr id="32" name="Text 15"/>
          <p:cNvSpPr txBox="1"/>
          <p:nvPr/>
        </p:nvSpPr>
        <p:spPr>
          <a:xfrm>
            <a:off x="666598" y="2876702"/>
            <a:ext cx="2382012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6666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식별부호 46171610-25620260</a:t>
            </a:r>
            <a:endParaRPr lang="en-US" sz="800" dirty="0"/>
          </a:p>
        </p:txBody>
      </p:sp>
      <p:sp>
        <p:nvSpPr>
          <p:cNvPr id="33" name="Text 16"/>
          <p:cNvSpPr txBox="1"/>
          <p:nvPr/>
        </p:nvSpPr>
        <p:spPr>
          <a:xfrm>
            <a:off x="666598" y="3081528"/>
            <a:ext cx="1143000" cy="164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75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5MP · Sony 1/2.8"</a:t>
            </a:r>
            <a:endParaRPr lang="en-US" sz="800" dirty="0"/>
          </a:p>
          <a:p>
            <a:pPr marL="0" indent="0" algn="l">
              <a:lnSpc>
                <a:spcPts val="1275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H.265 / H.264</a:t>
            </a:r>
            <a:endParaRPr lang="en-US" sz="800" dirty="0"/>
          </a:p>
          <a:p>
            <a:pPr marL="0" indent="0" algn="l">
              <a:lnSpc>
                <a:spcPts val="1275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AI 지능형 이벤트</a:t>
            </a:r>
            <a:endParaRPr lang="en-US" sz="800" dirty="0"/>
          </a:p>
          <a:p>
            <a:pPr marL="0" indent="0" algn="l">
              <a:lnSpc>
                <a:spcPts val="1275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PoE · WDR</a:t>
            </a:r>
            <a:endParaRPr lang="en-US" sz="800" dirty="0"/>
          </a:p>
          <a:p>
            <a:pPr marL="0" indent="0" algn="l">
              <a:lnSpc>
                <a:spcPts val="1275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2.7~13.5mm AF</a:t>
            </a:r>
            <a:endParaRPr lang="en-US" sz="800" dirty="0"/>
          </a:p>
          <a:p>
            <a:pPr marL="0" indent="0" algn="l">
              <a:lnSpc>
                <a:spcPts val="1275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사람·얼굴 인식</a:t>
            </a:r>
            <a:endParaRPr lang="en-US" sz="800" dirty="0"/>
          </a:p>
        </p:txBody>
      </p:sp>
      <p:sp>
        <p:nvSpPr>
          <p:cNvPr id="34" name="Text 17"/>
          <p:cNvSpPr txBox="1"/>
          <p:nvPr/>
        </p:nvSpPr>
        <p:spPr>
          <a:xfrm>
            <a:off x="594360" y="4667098"/>
            <a:ext cx="71689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TTA · MAS</a:t>
            </a:r>
            <a:endParaRPr lang="en-US" sz="800" dirty="0"/>
          </a:p>
        </p:txBody>
      </p:sp>
      <p:sp>
        <p:nvSpPr>
          <p:cNvPr id="35" name="Text 18"/>
          <p:cNvSpPr txBox="1"/>
          <p:nvPr/>
        </p:nvSpPr>
        <p:spPr>
          <a:xfrm>
            <a:off x="4048049" y="2476195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150" dirty="0">
                <a:solidFill>
                  <a:srgbClr val="88888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MODEL · 뷸릿</a:t>
            </a:r>
            <a:endParaRPr lang="en-US" sz="800" dirty="0"/>
          </a:p>
        </p:txBody>
      </p:sp>
      <p:sp>
        <p:nvSpPr>
          <p:cNvPr id="36" name="Text 19"/>
          <p:cNvSpPr txBox="1"/>
          <p:nvPr/>
        </p:nvSpPr>
        <p:spPr>
          <a:xfrm>
            <a:off x="4048049" y="2667305"/>
            <a:ext cx="2382012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-2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HMK-AI-IP5MB-5Z</a:t>
            </a:r>
            <a:endParaRPr lang="en-US" sz="1200" dirty="0"/>
          </a:p>
        </p:txBody>
      </p:sp>
      <p:sp>
        <p:nvSpPr>
          <p:cNvPr id="37" name="Text 20"/>
          <p:cNvSpPr txBox="1"/>
          <p:nvPr/>
        </p:nvSpPr>
        <p:spPr>
          <a:xfrm>
            <a:off x="4048049" y="2876702"/>
            <a:ext cx="2382012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6666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식별부호 46171610-25620261</a:t>
            </a:r>
            <a:endParaRPr lang="en-US" sz="800" dirty="0"/>
          </a:p>
        </p:txBody>
      </p:sp>
      <p:sp>
        <p:nvSpPr>
          <p:cNvPr id="38" name="Text 21"/>
          <p:cNvSpPr txBox="1"/>
          <p:nvPr/>
        </p:nvSpPr>
        <p:spPr>
          <a:xfrm>
            <a:off x="4048049" y="3081528"/>
            <a:ext cx="1143000" cy="164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75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5MP · Sony 1/2.8"</a:t>
            </a:r>
            <a:endParaRPr lang="en-US" sz="800" dirty="0"/>
          </a:p>
          <a:p>
            <a:pPr marL="0" indent="0" algn="l">
              <a:lnSpc>
                <a:spcPts val="1275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H.265 / H.264</a:t>
            </a:r>
            <a:endParaRPr lang="en-US" sz="800" dirty="0"/>
          </a:p>
          <a:p>
            <a:pPr marL="0" indent="0" algn="l">
              <a:lnSpc>
                <a:spcPts val="1275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AI 지능형 이벤트</a:t>
            </a:r>
            <a:endParaRPr lang="en-US" sz="800" dirty="0"/>
          </a:p>
          <a:p>
            <a:pPr marL="0" indent="0" algn="l">
              <a:lnSpc>
                <a:spcPts val="1275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PoE · WDR</a:t>
            </a:r>
            <a:endParaRPr lang="en-US" sz="800" dirty="0"/>
          </a:p>
          <a:p>
            <a:pPr marL="0" indent="0" algn="l">
              <a:lnSpc>
                <a:spcPts val="1275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2.7~13.5mm AF</a:t>
            </a:r>
            <a:endParaRPr lang="en-US" sz="800" dirty="0"/>
          </a:p>
          <a:p>
            <a:pPr marL="0" indent="0" algn="l">
              <a:lnSpc>
                <a:spcPts val="1275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사람·차량 감지</a:t>
            </a:r>
            <a:endParaRPr lang="en-US" sz="800" dirty="0"/>
          </a:p>
        </p:txBody>
      </p:sp>
      <p:sp>
        <p:nvSpPr>
          <p:cNvPr id="39" name="Text 22"/>
          <p:cNvSpPr txBox="1"/>
          <p:nvPr/>
        </p:nvSpPr>
        <p:spPr>
          <a:xfrm>
            <a:off x="3975811" y="4667098"/>
            <a:ext cx="71689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TTA · MAS</a:t>
            </a:r>
            <a:endParaRPr lang="en-US" sz="800" dirty="0"/>
          </a:p>
        </p:txBody>
      </p:sp>
      <p:sp>
        <p:nvSpPr>
          <p:cNvPr id="40" name="Text 23"/>
          <p:cNvSpPr txBox="1"/>
          <p:nvPr/>
        </p:nvSpPr>
        <p:spPr>
          <a:xfrm>
            <a:off x="647395" y="5219395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150" dirty="0">
                <a:solidFill>
                  <a:srgbClr val="88888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· 500만</a:t>
            </a:r>
            <a:endParaRPr lang="en-US" sz="800" dirty="0"/>
          </a:p>
        </p:txBody>
      </p:sp>
      <p:sp>
        <p:nvSpPr>
          <p:cNvPr id="41" name="Text 24"/>
          <p:cNvSpPr txBox="1"/>
          <p:nvPr/>
        </p:nvSpPr>
        <p:spPr>
          <a:xfrm>
            <a:off x="647395" y="5410505"/>
            <a:ext cx="181051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-2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HMK-500 만화소</a:t>
            </a:r>
            <a:endParaRPr lang="en-US" sz="1100" dirty="0"/>
          </a:p>
        </p:txBody>
      </p:sp>
      <p:sp>
        <p:nvSpPr>
          <p:cNvPr id="42" name="Text 25"/>
          <p:cNvSpPr txBox="1"/>
          <p:nvPr/>
        </p:nvSpPr>
        <p:spPr>
          <a:xfrm>
            <a:off x="647395" y="6686093"/>
            <a:ext cx="1810512" cy="476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TVI/AHD/SD 500 만화소 · 24 IR LED · 실내·실외 겸용</a:t>
            </a:r>
            <a:endParaRPr lang="en-US" sz="800" dirty="0"/>
          </a:p>
        </p:txBody>
      </p:sp>
      <p:sp>
        <p:nvSpPr>
          <p:cNvPr id="43" name="Text 26"/>
          <p:cNvSpPr txBox="1"/>
          <p:nvPr/>
        </p:nvSpPr>
        <p:spPr>
          <a:xfrm>
            <a:off x="2885846" y="5219395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150" dirty="0">
                <a:solidFill>
                  <a:srgbClr val="88888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· IP</a:t>
            </a:r>
            <a:endParaRPr lang="en-US" sz="800" dirty="0"/>
          </a:p>
        </p:txBody>
      </p:sp>
      <p:sp>
        <p:nvSpPr>
          <p:cNvPr id="44" name="Text 27"/>
          <p:cNvSpPr txBox="1"/>
          <p:nvPr/>
        </p:nvSpPr>
        <p:spPr>
          <a:xfrm>
            <a:off x="2885846" y="5410505"/>
            <a:ext cx="181051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-2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HMK-IP 카메라</a:t>
            </a:r>
            <a:endParaRPr lang="en-US" sz="1100" dirty="0"/>
          </a:p>
        </p:txBody>
      </p:sp>
      <p:sp>
        <p:nvSpPr>
          <p:cNvPr id="45" name="Text 28"/>
          <p:cNvSpPr txBox="1"/>
          <p:nvPr/>
        </p:nvSpPr>
        <p:spPr>
          <a:xfrm>
            <a:off x="2885846" y="6686093"/>
            <a:ext cx="1810512" cy="476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소니 스타비스 IP 5MP · Onvif / PoE · 실내·실외 겸용</a:t>
            </a:r>
            <a:endParaRPr lang="en-US" sz="800" dirty="0"/>
          </a:p>
        </p:txBody>
      </p:sp>
      <p:sp>
        <p:nvSpPr>
          <p:cNvPr id="46" name="Text 29"/>
          <p:cNvSpPr txBox="1"/>
          <p:nvPr/>
        </p:nvSpPr>
        <p:spPr>
          <a:xfrm>
            <a:off x="5124298" y="5219395"/>
            <a:ext cx="17145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15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· FULL COLOR · 시그니처</a:t>
            </a:r>
            <a:endParaRPr lang="en-US" sz="800" dirty="0"/>
          </a:p>
        </p:txBody>
      </p:sp>
      <p:sp>
        <p:nvSpPr>
          <p:cNvPr id="47" name="Text 30"/>
          <p:cNvSpPr txBox="1"/>
          <p:nvPr/>
        </p:nvSpPr>
        <p:spPr>
          <a:xfrm>
            <a:off x="5124298" y="5410505"/>
            <a:ext cx="181051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-22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COLOR BIG Bullet</a:t>
            </a:r>
            <a:endParaRPr lang="en-US" sz="1100" dirty="0"/>
          </a:p>
        </p:txBody>
      </p:sp>
      <p:sp>
        <p:nvSpPr>
          <p:cNvPr id="48" name="Text 31"/>
          <p:cNvSpPr txBox="1"/>
          <p:nvPr/>
        </p:nvSpPr>
        <p:spPr>
          <a:xfrm>
            <a:off x="5124298" y="6686093"/>
            <a:ext cx="1810512" cy="476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5MP · 야간 컬러 촬영 · 0.0001Lux · LED</a:t>
            </a:r>
            <a:endParaRPr lang="en-US" sz="800" dirty="0"/>
          </a:p>
        </p:txBody>
      </p:sp>
      <p:sp>
        <p:nvSpPr>
          <p:cNvPr id="49" name="Text 32"/>
          <p:cNvSpPr txBox="1"/>
          <p:nvPr/>
        </p:nvSpPr>
        <p:spPr>
          <a:xfrm>
            <a:off x="495605" y="7486193"/>
            <a:ext cx="381030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SIGNATURE · Full Color 카메라 야간 실사</a:t>
            </a:r>
            <a:endParaRPr lang="en-US" sz="800" dirty="0"/>
          </a:p>
        </p:txBody>
      </p:sp>
      <p:pic>
        <p:nvPicPr>
          <p:cNvPr id="50" name="Image 15" descr="gen-dedup-a2a60b3373a332428d1aefe0ae252b3f.png"/>
          <p:cNvPicPr>
            <a:picLocks noChangeAspect="1"/>
          </p:cNvPicPr>
          <p:nvPr/>
        </p:nvPicPr>
        <p:blipFill>
          <a:blip r:embed="rId13"/>
          <a:srcRect l="-404" r="-404"/>
          <a:stretch/>
        </p:blipFill>
        <p:spPr>
          <a:xfrm>
            <a:off x="495605" y="7733995"/>
            <a:ext cx="571500" cy="28346"/>
          </a:xfrm>
          <a:prstGeom prst="rect">
            <a:avLst/>
          </a:prstGeom>
        </p:spPr>
      </p:pic>
      <p:sp>
        <p:nvSpPr>
          <p:cNvPr id="51" name="Text 33"/>
          <p:cNvSpPr txBox="1"/>
          <p:nvPr/>
        </p:nvSpPr>
        <p:spPr>
          <a:xfrm>
            <a:off x="495605" y="9944100"/>
            <a:ext cx="3191256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일반 카메라 · AM 02:00</a:t>
            </a:r>
            <a:endParaRPr lang="en-US" sz="800" dirty="0"/>
          </a:p>
        </p:txBody>
      </p:sp>
      <p:sp>
        <p:nvSpPr>
          <p:cNvPr id="52" name="Text 34"/>
          <p:cNvSpPr txBox="1"/>
          <p:nvPr/>
        </p:nvSpPr>
        <p:spPr>
          <a:xfrm>
            <a:off x="3876142" y="9944100"/>
            <a:ext cx="3191256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Full Color · AM 02:00</a:t>
            </a:r>
            <a:endParaRPr lang="en-US" sz="800" dirty="0"/>
          </a:p>
        </p:txBody>
      </p:sp>
      <p:sp>
        <p:nvSpPr>
          <p:cNvPr id="53" name="Text 35"/>
          <p:cNvSpPr txBox="1"/>
          <p:nvPr/>
        </p:nvSpPr>
        <p:spPr>
          <a:xfrm>
            <a:off x="495605" y="10438790"/>
            <a:ext cx="3810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· APARTMENT BROCHURE</a:t>
            </a:r>
            <a:endParaRPr lang="en-US" sz="800" dirty="0"/>
          </a:p>
        </p:txBody>
      </p:sp>
      <p:sp>
        <p:nvSpPr>
          <p:cNvPr id="54" name="Text 36"/>
          <p:cNvSpPr txBox="1"/>
          <p:nvPr/>
        </p:nvSpPr>
        <p:spPr>
          <a:xfrm>
            <a:off x="6096305" y="10438790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08 / 14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D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3002" cy="53309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95605" y="2286000"/>
            <a:ext cx="3209544" cy="2781605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876142" y="2286000"/>
            <a:ext cx="3191256" cy="2762402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95605" y="5695798"/>
            <a:ext cx="2114093" cy="1067105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34056" y="5695798"/>
            <a:ext cx="2114093" cy="1067105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971593" y="5695798"/>
            <a:ext cx="2114093" cy="1067105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95605" y="6838798"/>
            <a:ext cx="2114093" cy="1067105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734056" y="6838798"/>
            <a:ext cx="2114093" cy="1067105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971593" y="6838798"/>
            <a:ext cx="2114093" cy="1067105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5605" y="8514893"/>
            <a:ext cx="1571854" cy="12573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162556" y="8514893"/>
            <a:ext cx="1571854" cy="12573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28593" y="8514893"/>
            <a:ext cx="1571854" cy="12573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495544" y="8514893"/>
            <a:ext cx="1571854" cy="12573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pic>
        <p:nvPicPr>
          <p:cNvPr id="15" name="Image 0" descr="gen-dedup-2a223ee8f3c50a76d42e288dab1574fb.png"/>
          <p:cNvPicPr>
            <a:picLocks noChangeAspect="1"/>
          </p:cNvPicPr>
          <p:nvPr/>
        </p:nvPicPr>
        <p:blipFill>
          <a:blip r:embed="rId3"/>
          <a:srcRect l="-44844" r="-44844"/>
          <a:stretch/>
        </p:blipFill>
        <p:spPr>
          <a:xfrm>
            <a:off x="647395" y="2704795"/>
            <a:ext cx="1238098" cy="2190902"/>
          </a:xfrm>
          <a:prstGeom prst="rect">
            <a:avLst/>
          </a:prstGeom>
        </p:spPr>
      </p:pic>
      <p:pic>
        <p:nvPicPr>
          <p:cNvPr id="16" name="Image 1" descr="gen-dedup-d4fcd93c2ce683a54e1a9e7337cff30b.png"/>
          <p:cNvPicPr>
            <a:picLocks noChangeAspect="1"/>
          </p:cNvPicPr>
          <p:nvPr/>
        </p:nvPicPr>
        <p:blipFill>
          <a:blip r:embed="rId4"/>
          <a:srcRect l="-8643" r="-8643"/>
          <a:stretch/>
        </p:blipFill>
        <p:spPr>
          <a:xfrm>
            <a:off x="1943100" y="2704795"/>
            <a:ext cx="761695" cy="1714500"/>
          </a:xfrm>
          <a:prstGeom prst="rect">
            <a:avLst/>
          </a:prstGeom>
        </p:spPr>
      </p:pic>
      <p:pic>
        <p:nvPicPr>
          <p:cNvPr id="17" name="Image 2" descr="gen-dedup-cefdd51e445d0ad0d7d199e088aaec55.png"/>
          <p:cNvPicPr>
            <a:picLocks noChangeAspect="1"/>
          </p:cNvPicPr>
          <p:nvPr/>
        </p:nvPicPr>
        <p:blipFill>
          <a:blip r:embed="rId5"/>
          <a:srcRect l="-22415" r="-22415"/>
          <a:stretch/>
        </p:blipFill>
        <p:spPr>
          <a:xfrm>
            <a:off x="2762402" y="2704795"/>
            <a:ext cx="761695" cy="1714500"/>
          </a:xfrm>
          <a:prstGeom prst="rect">
            <a:avLst/>
          </a:prstGeom>
        </p:spPr>
      </p:pic>
      <p:pic>
        <p:nvPicPr>
          <p:cNvPr id="18" name="Image 3" descr="gen-dedup-23cbfe2a21f689332d9c7dd205dbe9f7.png"/>
          <p:cNvPicPr>
            <a:picLocks noChangeAspect="1"/>
          </p:cNvPicPr>
          <p:nvPr/>
        </p:nvPicPr>
        <p:blipFill>
          <a:blip r:embed="rId6"/>
          <a:srcRect l="-1322" r="-1322"/>
          <a:stretch/>
        </p:blipFill>
        <p:spPr>
          <a:xfrm>
            <a:off x="4028846" y="2704795"/>
            <a:ext cx="2876702" cy="1904695"/>
          </a:xfrm>
          <a:prstGeom prst="rect">
            <a:avLst/>
          </a:prstGeom>
        </p:spPr>
      </p:pic>
      <p:pic>
        <p:nvPicPr>
          <p:cNvPr id="19" name="Image 4" descr="gen-dedup-86c135e788d1cb67ee6d4501325b035b.png"/>
          <p:cNvPicPr>
            <a:picLocks noChangeAspect="1"/>
          </p:cNvPicPr>
          <p:nvPr/>
        </p:nvPicPr>
        <p:blipFill>
          <a:blip r:embed="rId7"/>
          <a:srcRect t="-4163" b="-4163"/>
          <a:stretch/>
        </p:blipFill>
        <p:spPr>
          <a:xfrm>
            <a:off x="705002" y="8629193"/>
            <a:ext cx="1143000" cy="705002"/>
          </a:xfrm>
          <a:prstGeom prst="rect">
            <a:avLst/>
          </a:prstGeom>
        </p:spPr>
      </p:pic>
      <p:pic>
        <p:nvPicPr>
          <p:cNvPr id="20" name="Image 5" descr="gen-dedup-092ec0f980c201bce0f78604284d10db.png"/>
          <p:cNvPicPr>
            <a:picLocks noChangeAspect="1"/>
          </p:cNvPicPr>
          <p:nvPr/>
        </p:nvPicPr>
        <p:blipFill>
          <a:blip r:embed="rId8"/>
          <a:srcRect t="-4163" b="-4163"/>
          <a:stretch/>
        </p:blipFill>
        <p:spPr>
          <a:xfrm>
            <a:off x="2371954" y="8629193"/>
            <a:ext cx="1143000" cy="705002"/>
          </a:xfrm>
          <a:prstGeom prst="rect">
            <a:avLst/>
          </a:prstGeom>
        </p:spPr>
      </p:pic>
      <p:pic>
        <p:nvPicPr>
          <p:cNvPr id="21" name="Image 6" descr="gen-dedup-07637e2232cc7d6a016d1ce95106cfd5.png"/>
          <p:cNvPicPr>
            <a:picLocks noChangeAspect="1"/>
          </p:cNvPicPr>
          <p:nvPr/>
        </p:nvPicPr>
        <p:blipFill>
          <a:blip r:embed="rId9"/>
          <a:srcRect t="-4059" b="-4059"/>
          <a:stretch/>
        </p:blipFill>
        <p:spPr>
          <a:xfrm>
            <a:off x="4238244" y="8572500"/>
            <a:ext cx="742493" cy="800100"/>
          </a:xfrm>
          <a:prstGeom prst="rect">
            <a:avLst/>
          </a:prstGeom>
        </p:spPr>
      </p:pic>
      <p:pic>
        <p:nvPicPr>
          <p:cNvPr id="22" name="Image 7" descr="gen-dedup-b563e1f60de154aaecbab3f9e567acdf.png"/>
          <p:cNvPicPr>
            <a:picLocks noChangeAspect="1"/>
          </p:cNvPicPr>
          <p:nvPr/>
        </p:nvPicPr>
        <p:blipFill>
          <a:blip r:embed="rId10"/>
          <a:srcRect t="-4163" b="-4163"/>
          <a:stretch/>
        </p:blipFill>
        <p:spPr>
          <a:xfrm>
            <a:off x="5704942" y="8629193"/>
            <a:ext cx="1143000" cy="705002"/>
          </a:xfrm>
          <a:prstGeom prst="rect">
            <a:avLst/>
          </a:prstGeom>
        </p:spPr>
      </p:pic>
      <p:sp>
        <p:nvSpPr>
          <p:cNvPr id="23" name="Shape 13"/>
          <p:cNvSpPr/>
          <p:nvPr/>
        </p:nvSpPr>
        <p:spPr>
          <a:xfrm>
            <a:off x="0" y="9944100"/>
            <a:ext cx="7563002" cy="342900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Text 14"/>
          <p:cNvSpPr txBox="1"/>
          <p:nvPr/>
        </p:nvSpPr>
        <p:spPr>
          <a:xfrm>
            <a:off x="495605" y="190195"/>
            <a:ext cx="3810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7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SOLUTION 02 · 스마트 주차관제</a:t>
            </a:r>
            <a:endParaRPr lang="en-US" sz="800" dirty="0"/>
          </a:p>
        </p:txBody>
      </p:sp>
      <p:sp>
        <p:nvSpPr>
          <p:cNvPr id="25" name="Text 15"/>
          <p:cNvSpPr txBox="1"/>
          <p:nvPr/>
        </p:nvSpPr>
        <p:spPr>
          <a:xfrm>
            <a:off x="6096305" y="190195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09 / 14</a:t>
            </a:r>
            <a:endParaRPr lang="en-US" sz="800" dirty="0"/>
          </a:p>
        </p:txBody>
      </p:sp>
      <p:sp>
        <p:nvSpPr>
          <p:cNvPr id="26" name="Text 16"/>
          <p:cNvSpPr txBox="1"/>
          <p:nvPr/>
        </p:nvSpPr>
        <p:spPr>
          <a:xfrm>
            <a:off x="495605" y="819302"/>
            <a:ext cx="190561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3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SOLUTION · 02</a:t>
            </a:r>
            <a:endParaRPr lang="en-US" sz="1100" dirty="0"/>
          </a:p>
        </p:txBody>
      </p:sp>
      <p:sp>
        <p:nvSpPr>
          <p:cNvPr id="27" name="Text 17"/>
          <p:cNvSpPr txBox="1"/>
          <p:nvPr/>
        </p:nvSpPr>
        <p:spPr>
          <a:xfrm>
            <a:off x="495605" y="1009498"/>
            <a:ext cx="6096305" cy="5340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kern="0" spc="-11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스마트 주차관제 시스템</a:t>
            </a:r>
            <a:endParaRPr lang="en-US" sz="2900" dirty="0"/>
          </a:p>
        </p:txBody>
      </p:sp>
      <p:sp>
        <p:nvSpPr>
          <p:cNvPr id="28" name="Text 18"/>
          <p:cNvSpPr txBox="1"/>
          <p:nvPr/>
        </p:nvSpPr>
        <p:spPr>
          <a:xfrm>
            <a:off x="495605" y="1656893"/>
            <a:ext cx="60963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번호인식 차단기부터 무인정산까지 · 방문차량 예약 · 실시간 주차 유도까지 하나의 체계로</a:t>
            </a:r>
            <a:endParaRPr lang="en-US" sz="900" dirty="0"/>
          </a:p>
        </p:txBody>
      </p:sp>
      <p:pic>
        <p:nvPicPr>
          <p:cNvPr id="29" name="Image 8" descr="gen-dedup-a2a60b3373a332428d1aefe0ae252b3f.png"/>
          <p:cNvPicPr>
            <a:picLocks noChangeAspect="1"/>
          </p:cNvPicPr>
          <p:nvPr/>
        </p:nvPicPr>
        <p:blipFill>
          <a:blip r:embed="rId11"/>
          <a:srcRect l="-404" r="-404"/>
          <a:stretch/>
        </p:blipFill>
        <p:spPr>
          <a:xfrm>
            <a:off x="495605" y="2018995"/>
            <a:ext cx="571500" cy="28346"/>
          </a:xfrm>
          <a:prstGeom prst="rect">
            <a:avLst/>
          </a:prstGeom>
        </p:spPr>
      </p:pic>
      <p:sp>
        <p:nvSpPr>
          <p:cNvPr id="30" name="Text 19"/>
          <p:cNvSpPr txBox="1"/>
          <p:nvPr/>
        </p:nvSpPr>
        <p:spPr>
          <a:xfrm>
            <a:off x="647395" y="2438705"/>
            <a:ext cx="28575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150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LPR 차단기 · 무인 정산기 · 관제</a:t>
            </a:r>
            <a:endParaRPr lang="en-US" sz="800" dirty="0"/>
          </a:p>
        </p:txBody>
      </p:sp>
      <p:sp>
        <p:nvSpPr>
          <p:cNvPr id="31" name="Text 20"/>
          <p:cNvSpPr txBox="1"/>
          <p:nvPr/>
        </p:nvSpPr>
        <p:spPr>
          <a:xfrm>
            <a:off x="647395" y="4476902"/>
            <a:ext cx="2857500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66666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LPR 차량인식 차단기 · 오렌지 무인정산기 · 각도별 진출입 통제 시스템</a:t>
            </a:r>
            <a:endParaRPr lang="en-US" sz="800" dirty="0"/>
          </a:p>
        </p:txBody>
      </p:sp>
      <p:sp>
        <p:nvSpPr>
          <p:cNvPr id="32" name="Text 21"/>
          <p:cNvSpPr txBox="1"/>
          <p:nvPr/>
        </p:nvSpPr>
        <p:spPr>
          <a:xfrm>
            <a:off x="4028846" y="2438705"/>
            <a:ext cx="28575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15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CMS · 관제 화면 · 실시간 유도</a:t>
            </a:r>
            <a:endParaRPr lang="en-US" sz="800" dirty="0"/>
          </a:p>
        </p:txBody>
      </p:sp>
      <p:sp>
        <p:nvSpPr>
          <p:cNvPr id="33" name="Text 22"/>
          <p:cNvSpPr txBox="1"/>
          <p:nvPr/>
        </p:nvSpPr>
        <p:spPr>
          <a:xfrm>
            <a:off x="4028846" y="4667098"/>
            <a:ext cx="2876702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실시간 변화하는 주차장 상황 확인 · 세대·방문·상가 차량을 색상별로 자동 유도</a:t>
            </a:r>
            <a:endParaRPr lang="en-US" sz="800" dirty="0"/>
          </a:p>
        </p:txBody>
      </p:sp>
      <p:sp>
        <p:nvSpPr>
          <p:cNvPr id="34" name="Text 23"/>
          <p:cNvSpPr txBox="1"/>
          <p:nvPr/>
        </p:nvSpPr>
        <p:spPr>
          <a:xfrm>
            <a:off x="495605" y="5257800"/>
            <a:ext cx="381030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BARRIER SYSTEM · 6가지 아파트 특화 기능</a:t>
            </a:r>
            <a:endParaRPr lang="en-US" sz="800" dirty="0"/>
          </a:p>
        </p:txBody>
      </p:sp>
      <p:pic>
        <p:nvPicPr>
          <p:cNvPr id="35" name="Image 9" descr="gen-dedup-a2a60b3373a332428d1aefe0ae252b3f.png"/>
          <p:cNvPicPr>
            <a:picLocks noChangeAspect="1"/>
          </p:cNvPicPr>
          <p:nvPr/>
        </p:nvPicPr>
        <p:blipFill>
          <a:blip r:embed="rId11"/>
          <a:srcRect l="-404" r="-404"/>
          <a:stretch/>
        </p:blipFill>
        <p:spPr>
          <a:xfrm>
            <a:off x="495605" y="5505602"/>
            <a:ext cx="571500" cy="28346"/>
          </a:xfrm>
          <a:prstGeom prst="rect">
            <a:avLst/>
          </a:prstGeom>
        </p:spPr>
      </p:pic>
      <p:sp>
        <p:nvSpPr>
          <p:cNvPr id="36" name="Text 24"/>
          <p:cNvSpPr txBox="1"/>
          <p:nvPr/>
        </p:nvSpPr>
        <p:spPr>
          <a:xfrm>
            <a:off x="647395" y="5848502"/>
            <a:ext cx="952805" cy="191110"/>
          </a:xfrm>
          <a:prstGeom prst="rect">
            <a:avLst/>
          </a:prstGeom>
          <a:solidFill>
            <a:srgbClr val="0E0E10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5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FX-01</a:t>
            </a:r>
            <a:endParaRPr lang="en-US" sz="1000" dirty="0"/>
          </a:p>
        </p:txBody>
      </p:sp>
      <p:sp>
        <p:nvSpPr>
          <p:cNvPr id="37" name="Text 25"/>
          <p:cNvSpPr txBox="1"/>
          <p:nvPr/>
        </p:nvSpPr>
        <p:spPr>
          <a:xfrm>
            <a:off x="647395" y="6114593"/>
            <a:ext cx="1810512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번호판 인식 차단기</a:t>
            </a:r>
            <a:endParaRPr lang="en-US" sz="1000" dirty="0"/>
          </a:p>
        </p:txBody>
      </p:sp>
      <p:sp>
        <p:nvSpPr>
          <p:cNvPr id="38" name="Text 26"/>
          <p:cNvSpPr txBox="1"/>
          <p:nvPr/>
        </p:nvSpPr>
        <p:spPr>
          <a:xfrm>
            <a:off x="647395" y="6324905"/>
            <a:ext cx="1810512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등록 차량 자동 인식 · 별도 카드 없이 통과</a:t>
            </a:r>
            <a:endParaRPr lang="en-US" sz="800" dirty="0"/>
          </a:p>
        </p:txBody>
      </p:sp>
      <p:sp>
        <p:nvSpPr>
          <p:cNvPr id="39" name="Text 27"/>
          <p:cNvSpPr txBox="1"/>
          <p:nvPr/>
        </p:nvSpPr>
        <p:spPr>
          <a:xfrm>
            <a:off x="2885846" y="5848502"/>
            <a:ext cx="952805" cy="191110"/>
          </a:xfrm>
          <a:prstGeom prst="rect">
            <a:avLst/>
          </a:prstGeom>
          <a:solidFill>
            <a:srgbClr val="0E0E10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5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FX-02</a:t>
            </a:r>
            <a:endParaRPr lang="en-US" sz="1000" dirty="0"/>
          </a:p>
        </p:txBody>
      </p:sp>
      <p:sp>
        <p:nvSpPr>
          <p:cNvPr id="40" name="Text 28"/>
          <p:cNvSpPr txBox="1"/>
          <p:nvPr/>
        </p:nvSpPr>
        <p:spPr>
          <a:xfrm>
            <a:off x="2885846" y="6114593"/>
            <a:ext cx="1810512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방문 차량 예약 관리</a:t>
            </a:r>
            <a:endParaRPr lang="en-US" sz="1000" dirty="0"/>
          </a:p>
        </p:txBody>
      </p:sp>
      <p:sp>
        <p:nvSpPr>
          <p:cNvPr id="41" name="Text 29"/>
          <p:cNvSpPr txBox="1"/>
          <p:nvPr/>
        </p:nvSpPr>
        <p:spPr>
          <a:xfrm>
            <a:off x="2885846" y="6324905"/>
            <a:ext cx="1810512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입주민 사전 등록 방문 차량 자동 개폐</a:t>
            </a:r>
            <a:endParaRPr lang="en-US" sz="800" dirty="0"/>
          </a:p>
        </p:txBody>
      </p:sp>
      <p:sp>
        <p:nvSpPr>
          <p:cNvPr id="42" name="Text 30"/>
          <p:cNvSpPr txBox="1"/>
          <p:nvPr/>
        </p:nvSpPr>
        <p:spPr>
          <a:xfrm>
            <a:off x="5124298" y="5848502"/>
            <a:ext cx="952805" cy="191110"/>
          </a:xfrm>
          <a:prstGeom prst="rect">
            <a:avLst/>
          </a:prstGeom>
          <a:solidFill>
            <a:srgbClr val="0E0E10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5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FX-03</a:t>
            </a:r>
            <a:endParaRPr lang="en-US" sz="1000" dirty="0"/>
          </a:p>
        </p:txBody>
      </p:sp>
      <p:sp>
        <p:nvSpPr>
          <p:cNvPr id="43" name="Text 31"/>
          <p:cNvSpPr txBox="1"/>
          <p:nvPr/>
        </p:nvSpPr>
        <p:spPr>
          <a:xfrm>
            <a:off x="5124298" y="6114593"/>
            <a:ext cx="1810512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무인 정산 시스템</a:t>
            </a:r>
            <a:endParaRPr lang="en-US" sz="1000" dirty="0"/>
          </a:p>
        </p:txBody>
      </p:sp>
      <p:sp>
        <p:nvSpPr>
          <p:cNvPr id="44" name="Text 32"/>
          <p:cNvSpPr txBox="1"/>
          <p:nvPr/>
        </p:nvSpPr>
        <p:spPr>
          <a:xfrm>
            <a:off x="5124298" y="6324905"/>
            <a:ext cx="1810512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무인 정산기 · 방문객 자동 발급으로 관리비 절감</a:t>
            </a:r>
            <a:endParaRPr lang="en-US" sz="800" dirty="0"/>
          </a:p>
        </p:txBody>
      </p:sp>
      <p:sp>
        <p:nvSpPr>
          <p:cNvPr id="45" name="Text 33"/>
          <p:cNvSpPr txBox="1"/>
          <p:nvPr/>
        </p:nvSpPr>
        <p:spPr>
          <a:xfrm>
            <a:off x="647395" y="6991502"/>
            <a:ext cx="952805" cy="191110"/>
          </a:xfrm>
          <a:prstGeom prst="rect">
            <a:avLst/>
          </a:prstGeom>
          <a:solidFill>
            <a:srgbClr val="0E0E10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5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FX-04</a:t>
            </a:r>
            <a:endParaRPr lang="en-US" sz="1000" dirty="0"/>
          </a:p>
        </p:txBody>
      </p:sp>
      <p:sp>
        <p:nvSpPr>
          <p:cNvPr id="46" name="Text 34"/>
          <p:cNvSpPr txBox="1"/>
          <p:nvPr/>
        </p:nvSpPr>
        <p:spPr>
          <a:xfrm>
            <a:off x="647395" y="7257593"/>
            <a:ext cx="1810512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실시간 주차 안내</a:t>
            </a:r>
            <a:endParaRPr lang="en-US" sz="1000" dirty="0"/>
          </a:p>
        </p:txBody>
      </p:sp>
      <p:sp>
        <p:nvSpPr>
          <p:cNvPr id="47" name="Text 35"/>
          <p:cNvSpPr txBox="1"/>
          <p:nvPr/>
        </p:nvSpPr>
        <p:spPr>
          <a:xfrm>
            <a:off x="647395" y="7467905"/>
            <a:ext cx="1810512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전 세대·방문 LED 표시 · 입주민 편의 강화</a:t>
            </a:r>
            <a:endParaRPr lang="en-US" sz="800" dirty="0"/>
          </a:p>
        </p:txBody>
      </p:sp>
      <p:sp>
        <p:nvSpPr>
          <p:cNvPr id="48" name="Text 36"/>
          <p:cNvSpPr txBox="1"/>
          <p:nvPr/>
        </p:nvSpPr>
        <p:spPr>
          <a:xfrm>
            <a:off x="2885846" y="6991502"/>
            <a:ext cx="952805" cy="191110"/>
          </a:xfrm>
          <a:prstGeom prst="rect">
            <a:avLst/>
          </a:prstGeom>
          <a:solidFill>
            <a:srgbClr val="0E0E10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5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FX-05</a:t>
            </a:r>
            <a:endParaRPr lang="en-US" sz="1000" dirty="0"/>
          </a:p>
        </p:txBody>
      </p:sp>
      <p:sp>
        <p:nvSpPr>
          <p:cNvPr id="49" name="Text 37"/>
          <p:cNvSpPr txBox="1"/>
          <p:nvPr/>
        </p:nvSpPr>
        <p:spPr>
          <a:xfrm>
            <a:off x="2885846" y="7257593"/>
            <a:ext cx="1810512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주차 유도 LED</a:t>
            </a:r>
            <a:endParaRPr lang="en-US" sz="1000" dirty="0"/>
          </a:p>
        </p:txBody>
      </p:sp>
      <p:sp>
        <p:nvSpPr>
          <p:cNvPr id="50" name="Text 38"/>
          <p:cNvSpPr txBox="1"/>
          <p:nvPr/>
        </p:nvSpPr>
        <p:spPr>
          <a:xfrm>
            <a:off x="2885846" y="7467905"/>
            <a:ext cx="1810512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B1 / B2 / B3 지하 층별 유도등 · 색상 안내</a:t>
            </a:r>
            <a:endParaRPr lang="en-US" sz="800" dirty="0"/>
          </a:p>
        </p:txBody>
      </p:sp>
      <p:sp>
        <p:nvSpPr>
          <p:cNvPr id="51" name="Text 39"/>
          <p:cNvSpPr txBox="1"/>
          <p:nvPr/>
        </p:nvSpPr>
        <p:spPr>
          <a:xfrm>
            <a:off x="5124298" y="6991502"/>
            <a:ext cx="952805" cy="191110"/>
          </a:xfrm>
          <a:prstGeom prst="rect">
            <a:avLst/>
          </a:prstGeom>
          <a:solidFill>
            <a:srgbClr val="0E0E10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5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FX-06</a:t>
            </a:r>
            <a:endParaRPr lang="en-US" sz="1000" dirty="0"/>
          </a:p>
        </p:txBody>
      </p:sp>
      <p:sp>
        <p:nvSpPr>
          <p:cNvPr id="52" name="Text 40"/>
          <p:cNvSpPr txBox="1"/>
          <p:nvPr/>
        </p:nvSpPr>
        <p:spPr>
          <a:xfrm>
            <a:off x="5124298" y="7257593"/>
            <a:ext cx="1810512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주차 통계·관리</a:t>
            </a:r>
            <a:endParaRPr lang="en-US" sz="1000" dirty="0"/>
          </a:p>
        </p:txBody>
      </p:sp>
      <p:sp>
        <p:nvSpPr>
          <p:cNvPr id="53" name="Text 41"/>
          <p:cNvSpPr txBox="1"/>
          <p:nvPr/>
        </p:nvSpPr>
        <p:spPr>
          <a:xfrm>
            <a:off x="5124298" y="7467905"/>
            <a:ext cx="1810512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입주민 사용량 · 방문객 · 매출 리포트 자동 생성</a:t>
            </a:r>
            <a:endParaRPr lang="en-US" sz="800" dirty="0"/>
          </a:p>
        </p:txBody>
      </p:sp>
      <p:sp>
        <p:nvSpPr>
          <p:cNvPr id="54" name="Text 42"/>
          <p:cNvSpPr txBox="1"/>
          <p:nvPr/>
        </p:nvSpPr>
        <p:spPr>
          <a:xfrm>
            <a:off x="495605" y="8076895"/>
            <a:ext cx="381030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ACCESSORIES · 주차장 부속 · 자체 시공</a:t>
            </a:r>
            <a:endParaRPr lang="en-US" sz="800" dirty="0"/>
          </a:p>
        </p:txBody>
      </p:sp>
      <p:pic>
        <p:nvPicPr>
          <p:cNvPr id="55" name="Image 10" descr="gen-dedup-a2a60b3373a332428d1aefe0ae252b3f.png"/>
          <p:cNvPicPr>
            <a:picLocks noChangeAspect="1"/>
          </p:cNvPicPr>
          <p:nvPr/>
        </p:nvPicPr>
        <p:blipFill>
          <a:blip r:embed="rId11"/>
          <a:srcRect l="-404" r="-404"/>
          <a:stretch/>
        </p:blipFill>
        <p:spPr>
          <a:xfrm>
            <a:off x="495605" y="8324698"/>
            <a:ext cx="571500" cy="28346"/>
          </a:xfrm>
          <a:prstGeom prst="rect">
            <a:avLst/>
          </a:prstGeom>
        </p:spPr>
      </p:pic>
      <p:sp>
        <p:nvSpPr>
          <p:cNvPr id="56" name="Text 43"/>
          <p:cNvSpPr txBox="1"/>
          <p:nvPr/>
        </p:nvSpPr>
        <p:spPr>
          <a:xfrm>
            <a:off x="495605" y="9429293"/>
            <a:ext cx="1552651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탄력봉</a:t>
            </a:r>
            <a:endParaRPr lang="en-US" sz="900" dirty="0"/>
          </a:p>
        </p:txBody>
      </p:sp>
      <p:sp>
        <p:nvSpPr>
          <p:cNvPr id="57" name="Text 44"/>
          <p:cNvSpPr txBox="1"/>
          <p:nvPr/>
        </p:nvSpPr>
        <p:spPr>
          <a:xfrm>
            <a:off x="2162556" y="9429293"/>
            <a:ext cx="1552651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볼라드</a:t>
            </a:r>
            <a:endParaRPr lang="en-US" sz="900" dirty="0"/>
          </a:p>
        </p:txBody>
      </p:sp>
      <p:sp>
        <p:nvSpPr>
          <p:cNvPr id="58" name="Text 45"/>
          <p:cNvSpPr txBox="1"/>
          <p:nvPr/>
        </p:nvSpPr>
        <p:spPr>
          <a:xfrm>
            <a:off x="3828593" y="9429293"/>
            <a:ext cx="1552651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U자 볼라드</a:t>
            </a:r>
            <a:endParaRPr lang="en-US" sz="900" dirty="0"/>
          </a:p>
        </p:txBody>
      </p:sp>
      <p:sp>
        <p:nvSpPr>
          <p:cNvPr id="59" name="Text 46"/>
          <p:cNvSpPr txBox="1"/>
          <p:nvPr/>
        </p:nvSpPr>
        <p:spPr>
          <a:xfrm>
            <a:off x="5495544" y="9429293"/>
            <a:ext cx="1552651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장내 경광등</a:t>
            </a:r>
            <a:endParaRPr lang="en-US" sz="900" dirty="0"/>
          </a:p>
        </p:txBody>
      </p:sp>
      <p:sp>
        <p:nvSpPr>
          <p:cNvPr id="60" name="Text 47"/>
          <p:cNvSpPr txBox="1"/>
          <p:nvPr/>
        </p:nvSpPr>
        <p:spPr>
          <a:xfrm>
            <a:off x="495605" y="9944100"/>
            <a:ext cx="6572707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7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단지 특성에 맞춰 로터리·진입 지도·지하층 환경을 고려하여 최적 배치를 설계합니다.</a:t>
            </a:r>
            <a:endParaRPr lang="en-US" sz="800" dirty="0"/>
          </a:p>
        </p:txBody>
      </p:sp>
      <p:sp>
        <p:nvSpPr>
          <p:cNvPr id="61" name="Text 48"/>
          <p:cNvSpPr txBox="1"/>
          <p:nvPr/>
        </p:nvSpPr>
        <p:spPr>
          <a:xfrm>
            <a:off x="495605" y="10438790"/>
            <a:ext cx="3810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· APARTMENT BROCHURE</a:t>
            </a:r>
            <a:endParaRPr lang="en-US" sz="800" dirty="0"/>
          </a:p>
        </p:txBody>
      </p:sp>
      <p:sp>
        <p:nvSpPr>
          <p:cNvPr id="62" name="Text 49"/>
          <p:cNvSpPr txBox="1"/>
          <p:nvPr/>
        </p:nvSpPr>
        <p:spPr>
          <a:xfrm>
            <a:off x="6096305" y="10438790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09 / 14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D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3002" cy="53309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95605" y="2933395"/>
            <a:ext cx="3209544" cy="3257093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876142" y="2933395"/>
            <a:ext cx="3191256" cy="323880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0" descr="gen-dedup-8332dbc8964ddb772d0516d3a411037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95" y="3353105"/>
            <a:ext cx="2879791" cy="2095805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028846" y="3429000"/>
            <a:ext cx="2876702" cy="533095"/>
          </a:xfrm>
          <a:prstGeom prst="rect">
            <a:avLst/>
          </a:prstGeom>
          <a:solidFill>
            <a:srgbClr val="1E1E2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028846" y="4038905"/>
            <a:ext cx="2876702" cy="533095"/>
          </a:xfrm>
          <a:prstGeom prst="rect">
            <a:avLst/>
          </a:prstGeom>
          <a:solidFill>
            <a:srgbClr val="1E1E2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028846" y="4647895"/>
            <a:ext cx="2876702" cy="533095"/>
          </a:xfrm>
          <a:prstGeom prst="rect">
            <a:avLst/>
          </a:prstGeom>
          <a:solidFill>
            <a:srgbClr val="1E1E2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028846" y="5257800"/>
            <a:ext cx="2876702" cy="761695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0" name="Image 1" descr="gen-dedup-ea72b40d34716ae5244e7a4ef89b96b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605" y="6896405"/>
            <a:ext cx="6579752" cy="2190902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495605" y="9048902"/>
            <a:ext cx="6571793" cy="30449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0" y="9543593"/>
            <a:ext cx="7563002" cy="742493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495605" y="190195"/>
            <a:ext cx="3810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7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SOLUTION 02+ · 완충형 카스토퍼</a:t>
            </a:r>
            <a:endParaRPr lang="en-US" sz="800" dirty="0"/>
          </a:p>
        </p:txBody>
      </p:sp>
      <p:sp>
        <p:nvSpPr>
          <p:cNvPr id="14" name="Text 10"/>
          <p:cNvSpPr txBox="1"/>
          <p:nvPr/>
        </p:nvSpPr>
        <p:spPr>
          <a:xfrm>
            <a:off x="6096305" y="190195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10 / 14</a:t>
            </a:r>
            <a:endParaRPr lang="en-US" sz="800" dirty="0"/>
          </a:p>
        </p:txBody>
      </p:sp>
      <p:sp>
        <p:nvSpPr>
          <p:cNvPr id="15" name="Text 11"/>
          <p:cNvSpPr txBox="1"/>
          <p:nvPr/>
        </p:nvSpPr>
        <p:spPr>
          <a:xfrm>
            <a:off x="495605" y="819302"/>
            <a:ext cx="285750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3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SIGNATURE · GOOD DESIGN</a:t>
            </a:r>
            <a:endParaRPr lang="en-US" sz="1100" dirty="0"/>
          </a:p>
        </p:txBody>
      </p:sp>
      <p:sp>
        <p:nvSpPr>
          <p:cNvPr id="16" name="Text 12"/>
          <p:cNvSpPr txBox="1"/>
          <p:nvPr/>
        </p:nvSpPr>
        <p:spPr>
          <a:xfrm>
            <a:off x="495605" y="1009498"/>
            <a:ext cx="6096305" cy="5340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kern="0" spc="-11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세계 최초 특허 기술</a:t>
            </a:r>
            <a:endParaRPr lang="en-US" sz="2900" dirty="0"/>
          </a:p>
        </p:txBody>
      </p:sp>
      <p:sp>
        <p:nvSpPr>
          <p:cNvPr id="17" name="Text 13"/>
          <p:cNvSpPr txBox="1"/>
          <p:nvPr/>
        </p:nvSpPr>
        <p:spPr>
          <a:xfrm>
            <a:off x="495605" y="1542593"/>
            <a:ext cx="6096305" cy="5340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kern="0" spc="-11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반영구 완충형 카스토퍼</a:t>
            </a:r>
            <a:endParaRPr lang="en-US" sz="2900" dirty="0"/>
          </a:p>
        </p:txBody>
      </p:sp>
      <p:sp>
        <p:nvSpPr>
          <p:cNvPr id="18" name="Text 14"/>
          <p:cNvSpPr txBox="1"/>
          <p:nvPr/>
        </p:nvSpPr>
        <p:spPr>
          <a:xfrm>
            <a:off x="495605" y="2190902"/>
            <a:ext cx="6096305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주차 충격 감소 TECHNOLOGY 특허 적용 · 지하주차장 슬래브 파손 · 접촉 사고 · 소음 민원까지 근본적으로 개선합니다.</a:t>
            </a:r>
            <a:endParaRPr lang="en-US" sz="900" dirty="0"/>
          </a:p>
        </p:txBody>
      </p:sp>
      <p:pic>
        <p:nvPicPr>
          <p:cNvPr id="19" name="Image 2" descr="gen-dedup-a2a60b3373a332428d1aefe0ae252b3f.png"/>
          <p:cNvPicPr>
            <a:picLocks noChangeAspect="1"/>
          </p:cNvPicPr>
          <p:nvPr/>
        </p:nvPicPr>
        <p:blipFill>
          <a:blip r:embed="rId5"/>
          <a:srcRect l="-404" r="-404"/>
          <a:stretch/>
        </p:blipFill>
        <p:spPr>
          <a:xfrm>
            <a:off x="495605" y="2704795"/>
            <a:ext cx="571500" cy="28346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647395" y="3086100"/>
            <a:ext cx="28575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150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4-COLOR LINEUP · 단지 색상 맞춤</a:t>
            </a:r>
            <a:endParaRPr lang="en-US" sz="800" dirty="0"/>
          </a:p>
        </p:txBody>
      </p:sp>
      <p:sp>
        <p:nvSpPr>
          <p:cNvPr id="21" name="Text 16"/>
          <p:cNvSpPr txBox="1"/>
          <p:nvPr/>
        </p:nvSpPr>
        <p:spPr>
          <a:xfrm>
            <a:off x="647395" y="5543093"/>
            <a:ext cx="2876702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핑크 · 블루 · 레드 · 옐로우</a:t>
            </a: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— 단지 색상과 조화되도록 4종 색상을 준비했습니다. 여성 전용·경차·장애인 구역 표시에도 활용 가능.</a:t>
            </a:r>
            <a:endParaRPr lang="en-US" sz="800" dirty="0"/>
          </a:p>
        </p:txBody>
      </p:sp>
      <p:sp>
        <p:nvSpPr>
          <p:cNvPr id="22" name="Text 17"/>
          <p:cNvSpPr txBox="1"/>
          <p:nvPr/>
        </p:nvSpPr>
        <p:spPr>
          <a:xfrm>
            <a:off x="4028846" y="3086100"/>
            <a:ext cx="28575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15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CERTIFICATIONS · 5대 인증</a:t>
            </a:r>
            <a:endParaRPr lang="en-US" sz="800" dirty="0"/>
          </a:p>
        </p:txBody>
      </p:sp>
      <p:sp>
        <p:nvSpPr>
          <p:cNvPr id="23" name="Text 18"/>
          <p:cNvSpPr txBox="1"/>
          <p:nvPr/>
        </p:nvSpPr>
        <p:spPr>
          <a:xfrm>
            <a:off x="4143146" y="3524098"/>
            <a:ext cx="2667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112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GOOD DESIGN KOREA</a:t>
            </a:r>
            <a:endParaRPr lang="en-US" sz="800" dirty="0"/>
          </a:p>
        </p:txBody>
      </p:sp>
      <p:sp>
        <p:nvSpPr>
          <p:cNvPr id="24" name="Text 19"/>
          <p:cNvSpPr txBox="1"/>
          <p:nvPr/>
        </p:nvSpPr>
        <p:spPr>
          <a:xfrm>
            <a:off x="4143146" y="3733495"/>
            <a:ext cx="2667305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우수 디자인 인증</a:t>
            </a:r>
            <a:endParaRPr lang="en-US" sz="900" dirty="0"/>
          </a:p>
        </p:txBody>
      </p:sp>
      <p:sp>
        <p:nvSpPr>
          <p:cNvPr id="25" name="Text 20"/>
          <p:cNvSpPr txBox="1"/>
          <p:nvPr/>
        </p:nvSpPr>
        <p:spPr>
          <a:xfrm>
            <a:off x="4143146" y="4134002"/>
            <a:ext cx="2667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112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시범구매 제품</a:t>
            </a:r>
            <a:endParaRPr lang="en-US" sz="800" dirty="0"/>
          </a:p>
        </p:txBody>
      </p:sp>
      <p:sp>
        <p:nvSpPr>
          <p:cNvPr id="26" name="Text 21"/>
          <p:cNvSpPr txBox="1"/>
          <p:nvPr/>
        </p:nvSpPr>
        <p:spPr>
          <a:xfrm>
            <a:off x="4143146" y="4343400"/>
            <a:ext cx="2667305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기술개발제품 시범 지정</a:t>
            </a:r>
            <a:endParaRPr lang="en-US" sz="900" dirty="0"/>
          </a:p>
        </p:txBody>
      </p:sp>
      <p:sp>
        <p:nvSpPr>
          <p:cNvPr id="27" name="Text 22"/>
          <p:cNvSpPr txBox="1"/>
          <p:nvPr/>
        </p:nvSpPr>
        <p:spPr>
          <a:xfrm>
            <a:off x="4143146" y="4742993"/>
            <a:ext cx="2667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112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성능인증 · 녹색인증</a:t>
            </a:r>
            <a:endParaRPr lang="en-US" sz="800" dirty="0"/>
          </a:p>
        </p:txBody>
      </p:sp>
      <p:sp>
        <p:nvSpPr>
          <p:cNvPr id="28" name="Text 23"/>
          <p:cNvSpPr txBox="1"/>
          <p:nvPr/>
        </p:nvSpPr>
        <p:spPr>
          <a:xfrm>
            <a:off x="4143146" y="4953305"/>
            <a:ext cx="2667305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중소기업 성능 · Green Cert.</a:t>
            </a:r>
            <a:endParaRPr lang="en-US" sz="900" dirty="0"/>
          </a:p>
        </p:txBody>
      </p:sp>
      <p:sp>
        <p:nvSpPr>
          <p:cNvPr id="29" name="Text 24"/>
          <p:cNvSpPr txBox="1"/>
          <p:nvPr/>
        </p:nvSpPr>
        <p:spPr>
          <a:xfrm>
            <a:off x="4143146" y="5410505"/>
            <a:ext cx="2667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11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특허청 등록 · MAS 조달 등록</a:t>
            </a:r>
            <a:endParaRPr lang="en-US" sz="800" dirty="0"/>
          </a:p>
        </p:txBody>
      </p:sp>
      <p:sp>
        <p:nvSpPr>
          <p:cNvPr id="30" name="Text 25"/>
          <p:cNvSpPr txBox="1"/>
          <p:nvPr/>
        </p:nvSpPr>
        <p:spPr>
          <a:xfrm>
            <a:off x="4143146" y="5619902"/>
            <a:ext cx="2667305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아파트 관리비로</a:t>
            </a:r>
            <a:endParaRPr lang="en-US" sz="900" dirty="0"/>
          </a:p>
          <a:p>
            <a:pPr marL="0" indent="0" algn="l">
              <a:buNone/>
            </a:pPr>
            <a:r>
              <a:rPr lang="en-US" sz="9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직접 조달 계약 가능</a:t>
            </a:r>
            <a:endParaRPr lang="en-US" sz="900" dirty="0"/>
          </a:p>
        </p:txBody>
      </p:sp>
      <p:sp>
        <p:nvSpPr>
          <p:cNvPr id="31" name="Text 26"/>
          <p:cNvSpPr txBox="1"/>
          <p:nvPr/>
        </p:nvSpPr>
        <p:spPr>
          <a:xfrm>
            <a:off x="495605" y="6476695"/>
            <a:ext cx="381030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REAL INSTALLATION · 실제 시공 사례</a:t>
            </a:r>
            <a:endParaRPr lang="en-US" sz="800" dirty="0"/>
          </a:p>
        </p:txBody>
      </p:sp>
      <p:pic>
        <p:nvPicPr>
          <p:cNvPr id="32" name="Image 3" descr="gen-dedup-a2a60b3373a332428d1aefe0ae252b3f.png"/>
          <p:cNvPicPr>
            <a:picLocks noChangeAspect="1"/>
          </p:cNvPicPr>
          <p:nvPr/>
        </p:nvPicPr>
        <p:blipFill>
          <a:blip r:embed="rId5"/>
          <a:srcRect l="-404" r="-404"/>
          <a:stretch/>
        </p:blipFill>
        <p:spPr>
          <a:xfrm>
            <a:off x="495605" y="6724498"/>
            <a:ext cx="571500" cy="28346"/>
          </a:xfrm>
          <a:prstGeom prst="rect">
            <a:avLst/>
          </a:prstGeom>
        </p:spPr>
      </p:pic>
      <p:sp>
        <p:nvSpPr>
          <p:cNvPr id="33" name="Text 27"/>
          <p:cNvSpPr txBox="1"/>
          <p:nvPr/>
        </p:nvSpPr>
        <p:spPr>
          <a:xfrm>
            <a:off x="495605" y="9048902"/>
            <a:ext cx="6572707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7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지하 · 지상 주차장 · 상업시설 · 스포츠 시설 등 168개 이상 현장 시공 완료</a:t>
            </a:r>
            <a:endParaRPr lang="en-US" sz="800" dirty="0"/>
          </a:p>
        </p:txBody>
      </p:sp>
      <p:sp>
        <p:nvSpPr>
          <p:cNvPr id="34" name="Text 28"/>
          <p:cNvSpPr txBox="1"/>
          <p:nvPr/>
        </p:nvSpPr>
        <p:spPr>
          <a:xfrm>
            <a:off x="495605" y="9657893"/>
            <a:ext cx="28575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APARTMENT BENEFIT</a:t>
            </a:r>
            <a:endParaRPr lang="en-US" sz="800" dirty="0"/>
          </a:p>
        </p:txBody>
      </p:sp>
      <p:sp>
        <p:nvSpPr>
          <p:cNvPr id="35" name="Text 29"/>
          <p:cNvSpPr txBox="1"/>
          <p:nvPr/>
        </p:nvSpPr>
        <p:spPr>
          <a:xfrm>
            <a:off x="495605" y="9867290"/>
            <a:ext cx="657270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소음 민원 감소 · 슬래브 파손 방지 · 유지보수 비용 절감 — </a:t>
            </a:r>
            <a:r>
              <a:rPr lang="en-US" sz="1000" b="1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관리비 절감 효과</a:t>
            </a:r>
            <a:r>
              <a:rPr lang="en-US" sz="10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즉시 확인</a:t>
            </a:r>
            <a:endParaRPr lang="en-US" sz="1000" dirty="0"/>
          </a:p>
        </p:txBody>
      </p:sp>
      <p:sp>
        <p:nvSpPr>
          <p:cNvPr id="36" name="Text 30"/>
          <p:cNvSpPr txBox="1"/>
          <p:nvPr/>
        </p:nvSpPr>
        <p:spPr>
          <a:xfrm>
            <a:off x="495605" y="10438790"/>
            <a:ext cx="3810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· APARTMENT BROCHURE</a:t>
            </a:r>
            <a:endParaRPr lang="en-US" sz="800" dirty="0"/>
          </a:p>
        </p:txBody>
      </p:sp>
      <p:sp>
        <p:nvSpPr>
          <p:cNvPr id="37" name="Text 31"/>
          <p:cNvSpPr txBox="1"/>
          <p:nvPr/>
        </p:nvSpPr>
        <p:spPr>
          <a:xfrm>
            <a:off x="6096305" y="10438790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10 / 14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D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3002" cy="53309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95605" y="2952598"/>
            <a:ext cx="6590995" cy="116220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95605" y="4381805"/>
            <a:ext cx="6590995" cy="1067105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95605" y="5715000"/>
            <a:ext cx="6590995" cy="1067105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95605" y="7048195"/>
            <a:ext cx="6571793" cy="1238098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95605" y="2952598"/>
            <a:ext cx="952805" cy="1143000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95605" y="4381805"/>
            <a:ext cx="952805" cy="1047902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95605" y="5715000"/>
            <a:ext cx="952805" cy="1047902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95605" y="7048195"/>
            <a:ext cx="952805" cy="1238098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638605" y="7524598"/>
            <a:ext cx="1238098" cy="533095"/>
          </a:xfrm>
          <a:prstGeom prst="rect">
            <a:avLst/>
          </a:prstGeom>
          <a:solidFill>
            <a:srgbClr val="1E1E2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933395" y="7524598"/>
            <a:ext cx="1238098" cy="533095"/>
          </a:xfrm>
          <a:prstGeom prst="rect">
            <a:avLst/>
          </a:prstGeom>
          <a:solidFill>
            <a:srgbClr val="1E1E2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229100" y="7524598"/>
            <a:ext cx="1238098" cy="533095"/>
          </a:xfrm>
          <a:prstGeom prst="rect">
            <a:avLst/>
          </a:prstGeom>
          <a:solidFill>
            <a:srgbClr val="1E1E2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524805" y="7524598"/>
            <a:ext cx="1352398" cy="533095"/>
          </a:xfrm>
          <a:prstGeom prst="rect">
            <a:avLst/>
          </a:prstGeom>
          <a:solidFill>
            <a:srgbClr val="1E1E2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5" name="Image 0" descr="gen-dedup-1acadbfae252fd4d8d790fdd523c60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05" y="8762695"/>
            <a:ext cx="3195501" cy="1476756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495605" y="190195"/>
            <a:ext cx="3810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7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SOLUTION 03 · 아파트 통합관제실</a:t>
            </a:r>
            <a:endParaRPr lang="en-US" sz="800" dirty="0"/>
          </a:p>
        </p:txBody>
      </p:sp>
      <p:sp>
        <p:nvSpPr>
          <p:cNvPr id="17" name="Text 14"/>
          <p:cNvSpPr txBox="1"/>
          <p:nvPr/>
        </p:nvSpPr>
        <p:spPr>
          <a:xfrm>
            <a:off x="6096305" y="190195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11 / 14</a:t>
            </a:r>
            <a:endParaRPr lang="en-US" sz="800" dirty="0"/>
          </a:p>
        </p:txBody>
      </p:sp>
      <p:sp>
        <p:nvSpPr>
          <p:cNvPr id="18" name="Text 15"/>
          <p:cNvSpPr txBox="1"/>
          <p:nvPr/>
        </p:nvSpPr>
        <p:spPr>
          <a:xfrm>
            <a:off x="495605" y="819302"/>
            <a:ext cx="285750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3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SOLUTION · 03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495605" y="1009498"/>
            <a:ext cx="6096305" cy="5340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kern="0" spc="-11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관리사무소가 관제센터가</a:t>
            </a:r>
            <a:endParaRPr lang="en-US" sz="2900" dirty="0"/>
          </a:p>
        </p:txBody>
      </p:sp>
      <p:sp>
        <p:nvSpPr>
          <p:cNvPr id="20" name="Text 17"/>
          <p:cNvSpPr txBox="1"/>
          <p:nvPr/>
        </p:nvSpPr>
        <p:spPr>
          <a:xfrm>
            <a:off x="495605" y="1542593"/>
            <a:ext cx="6096305" cy="5340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kern="0" spc="-11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되는 통합 화면 구성</a:t>
            </a:r>
            <a:endParaRPr lang="en-US" sz="2900" dirty="0"/>
          </a:p>
        </p:txBody>
      </p:sp>
      <p:sp>
        <p:nvSpPr>
          <p:cNvPr id="21" name="Text 18"/>
          <p:cNvSpPr txBox="1"/>
          <p:nvPr/>
        </p:nvSpPr>
        <p:spPr>
          <a:xfrm>
            <a:off x="495605" y="2190902"/>
            <a:ext cx="6096305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CCTV · 주차 · 출입 · 스마트시설을 </a:t>
            </a:r>
            <a:r>
              <a:rPr lang="en-US" sz="900" b="1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하나의 관제 화면</a:t>
            </a:r>
            <a:r>
              <a:rPr lang="en-US" sz="9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에서 운영. 소장님·경비반장님이 별도 훈련 없이 바로 사용할 수 있는 UI로 설계했습니다.</a:t>
            </a:r>
            <a:endParaRPr lang="en-US" sz="900" dirty="0"/>
          </a:p>
        </p:txBody>
      </p:sp>
      <p:pic>
        <p:nvPicPr>
          <p:cNvPr id="22" name="Image 1" descr="gen-dedup-a2a60b3373a332428d1aefe0ae252b3f.png"/>
          <p:cNvPicPr>
            <a:picLocks noChangeAspect="1"/>
          </p:cNvPicPr>
          <p:nvPr/>
        </p:nvPicPr>
        <p:blipFill>
          <a:blip r:embed="rId4"/>
          <a:srcRect l="-404" r="-404"/>
          <a:stretch/>
        </p:blipFill>
        <p:spPr>
          <a:xfrm>
            <a:off x="495605" y="2704795"/>
            <a:ext cx="571500" cy="28346"/>
          </a:xfrm>
          <a:prstGeom prst="rect">
            <a:avLst/>
          </a:prstGeom>
        </p:spPr>
      </p:pic>
      <p:sp>
        <p:nvSpPr>
          <p:cNvPr id="23" name="Text 19"/>
          <p:cNvSpPr txBox="1"/>
          <p:nvPr/>
        </p:nvSpPr>
        <p:spPr>
          <a:xfrm>
            <a:off x="495605" y="3105302"/>
            <a:ext cx="9528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50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FIELD</a:t>
            </a:r>
            <a:endParaRPr lang="en-US" sz="1100" dirty="0"/>
          </a:p>
        </p:txBody>
      </p:sp>
      <p:sp>
        <p:nvSpPr>
          <p:cNvPr id="24" name="Text 20"/>
          <p:cNvSpPr txBox="1"/>
          <p:nvPr/>
        </p:nvSpPr>
        <p:spPr>
          <a:xfrm>
            <a:off x="495605" y="3333902"/>
            <a:ext cx="952805" cy="6291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단지 현장 단말기</a:t>
            </a:r>
            <a:endParaRPr lang="en-US" sz="800" dirty="0"/>
          </a:p>
        </p:txBody>
      </p:sp>
      <p:sp>
        <p:nvSpPr>
          <p:cNvPr id="25" name="Text 21"/>
          <p:cNvSpPr txBox="1"/>
          <p:nvPr/>
        </p:nvSpPr>
        <p:spPr>
          <a:xfrm>
            <a:off x="1638605" y="3105302"/>
            <a:ext cx="52395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150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현장 디바이스 · 6종</a:t>
            </a:r>
            <a:endParaRPr lang="en-US" sz="800" dirty="0"/>
          </a:p>
        </p:txBody>
      </p:sp>
      <p:sp>
        <p:nvSpPr>
          <p:cNvPr id="26" name="Text 22"/>
          <p:cNvSpPr txBox="1"/>
          <p:nvPr/>
        </p:nvSpPr>
        <p:spPr>
          <a:xfrm>
            <a:off x="1638605" y="3353105"/>
            <a:ext cx="52395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출입 게이트 · CCTV 카메라</a:t>
            </a: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· 차단기 · 무인정산기 · LPR 카메라 · A-Pass 단말 · 방범 센서 · 엘리베이터 연동 단말</a:t>
            </a:r>
            <a:endParaRPr lang="en-US" sz="800" dirty="0"/>
          </a:p>
        </p:txBody>
      </p:sp>
      <p:sp>
        <p:nvSpPr>
          <p:cNvPr id="27" name="Text 23"/>
          <p:cNvSpPr txBox="1"/>
          <p:nvPr/>
        </p:nvSpPr>
        <p:spPr>
          <a:xfrm>
            <a:off x="495605" y="4153205"/>
            <a:ext cx="6572707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▼</a:t>
            </a:r>
            <a:endParaRPr lang="en-US" sz="1000" dirty="0"/>
          </a:p>
        </p:txBody>
      </p:sp>
      <p:sp>
        <p:nvSpPr>
          <p:cNvPr id="28" name="Text 24"/>
          <p:cNvSpPr txBox="1"/>
          <p:nvPr/>
        </p:nvSpPr>
        <p:spPr>
          <a:xfrm>
            <a:off x="495605" y="4533595"/>
            <a:ext cx="9528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5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NETWORK</a:t>
            </a:r>
            <a:endParaRPr lang="en-US" sz="1100" dirty="0"/>
          </a:p>
        </p:txBody>
      </p:sp>
      <p:sp>
        <p:nvSpPr>
          <p:cNvPr id="29" name="Text 25"/>
          <p:cNvSpPr txBox="1"/>
          <p:nvPr/>
        </p:nvSpPr>
        <p:spPr>
          <a:xfrm>
            <a:off x="495605" y="4762195"/>
            <a:ext cx="952805" cy="6291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통신·데이터 계층</a:t>
            </a:r>
            <a:endParaRPr lang="en-US" sz="800" dirty="0"/>
          </a:p>
        </p:txBody>
      </p:sp>
      <p:sp>
        <p:nvSpPr>
          <p:cNvPr id="30" name="Text 26"/>
          <p:cNvSpPr txBox="1"/>
          <p:nvPr/>
        </p:nvSpPr>
        <p:spPr>
          <a:xfrm>
            <a:off x="1638605" y="4533595"/>
            <a:ext cx="52395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150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단지 내 통합 백본 · 서버</a:t>
            </a:r>
            <a:endParaRPr lang="en-US" sz="800" dirty="0"/>
          </a:p>
        </p:txBody>
      </p:sp>
      <p:sp>
        <p:nvSpPr>
          <p:cNvPr id="31" name="Text 27"/>
          <p:cNvSpPr txBox="1"/>
          <p:nvPr/>
        </p:nvSpPr>
        <p:spPr>
          <a:xfrm>
            <a:off x="1638605" y="4781398"/>
            <a:ext cx="5239512" cy="5907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유·무선 LAN · 전용 광케이블 · 통합 관제 서버 · 클라우드 데이터 백업 · VPN 원격 진단</a:t>
            </a:r>
            <a:endParaRPr lang="en-US" sz="800" dirty="0"/>
          </a:p>
        </p:txBody>
      </p:sp>
      <p:sp>
        <p:nvSpPr>
          <p:cNvPr id="32" name="Text 28"/>
          <p:cNvSpPr txBox="1"/>
          <p:nvPr/>
        </p:nvSpPr>
        <p:spPr>
          <a:xfrm>
            <a:off x="495605" y="5486400"/>
            <a:ext cx="6572707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▼</a:t>
            </a:r>
            <a:endParaRPr lang="en-US" sz="1000" dirty="0"/>
          </a:p>
        </p:txBody>
      </p:sp>
      <p:sp>
        <p:nvSpPr>
          <p:cNvPr id="33" name="Text 29"/>
          <p:cNvSpPr txBox="1"/>
          <p:nvPr/>
        </p:nvSpPr>
        <p:spPr>
          <a:xfrm>
            <a:off x="495605" y="5867705"/>
            <a:ext cx="9528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50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SOFTWARE</a:t>
            </a:r>
            <a:endParaRPr lang="en-US" sz="1100" dirty="0"/>
          </a:p>
        </p:txBody>
      </p:sp>
      <p:sp>
        <p:nvSpPr>
          <p:cNvPr id="34" name="Text 30"/>
          <p:cNvSpPr txBox="1"/>
          <p:nvPr/>
        </p:nvSpPr>
        <p:spPr>
          <a:xfrm>
            <a:off x="495605" y="6096305"/>
            <a:ext cx="952805" cy="6291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플랫폼 · 운영 SW</a:t>
            </a:r>
            <a:endParaRPr lang="en-US" sz="800" dirty="0"/>
          </a:p>
        </p:txBody>
      </p:sp>
      <p:sp>
        <p:nvSpPr>
          <p:cNvPr id="35" name="Text 31"/>
          <p:cNvSpPr txBox="1"/>
          <p:nvPr/>
        </p:nvSpPr>
        <p:spPr>
          <a:xfrm>
            <a:off x="1638605" y="5867705"/>
            <a:ext cx="52395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150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한민경테크 자체 CMS · AI · 전광판 통합</a:t>
            </a:r>
            <a:endParaRPr lang="en-US" sz="800" dirty="0"/>
          </a:p>
        </p:txBody>
      </p:sp>
      <p:sp>
        <p:nvSpPr>
          <p:cNvPr id="36" name="Text 32"/>
          <p:cNvSpPr txBox="1"/>
          <p:nvPr/>
        </p:nvSpPr>
        <p:spPr>
          <a:xfrm>
            <a:off x="1638605" y="6114593"/>
            <a:ext cx="5239512" cy="5907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CCTV 관제 SW · 주차 PMS · 출입 CMS · AI 분석 엔진 · 음향방송 시스템 · LED 전광판 CMS</a:t>
            </a:r>
            <a:endParaRPr lang="en-US" sz="800" dirty="0"/>
          </a:p>
        </p:txBody>
      </p:sp>
      <p:sp>
        <p:nvSpPr>
          <p:cNvPr id="37" name="Text 33"/>
          <p:cNvSpPr txBox="1"/>
          <p:nvPr/>
        </p:nvSpPr>
        <p:spPr>
          <a:xfrm>
            <a:off x="495605" y="6819595"/>
            <a:ext cx="6572707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▼</a:t>
            </a:r>
            <a:endParaRPr lang="en-US" sz="1000" dirty="0"/>
          </a:p>
        </p:txBody>
      </p:sp>
      <p:sp>
        <p:nvSpPr>
          <p:cNvPr id="38" name="Text 34"/>
          <p:cNvSpPr txBox="1"/>
          <p:nvPr/>
        </p:nvSpPr>
        <p:spPr>
          <a:xfrm>
            <a:off x="495605" y="7200900"/>
            <a:ext cx="9528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50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SERVICE</a:t>
            </a:r>
            <a:endParaRPr lang="en-US" sz="1100" dirty="0"/>
          </a:p>
        </p:txBody>
      </p:sp>
      <p:sp>
        <p:nvSpPr>
          <p:cNvPr id="39" name="Text 35"/>
          <p:cNvSpPr txBox="1"/>
          <p:nvPr/>
        </p:nvSpPr>
        <p:spPr>
          <a:xfrm>
            <a:off x="495605" y="7524598"/>
            <a:ext cx="952805" cy="6291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관제 · AS 운영</a:t>
            </a:r>
            <a:endParaRPr lang="en-US" sz="800" dirty="0"/>
          </a:p>
        </p:txBody>
      </p:sp>
      <p:sp>
        <p:nvSpPr>
          <p:cNvPr id="40" name="Text 36"/>
          <p:cNvSpPr txBox="1"/>
          <p:nvPr/>
        </p:nvSpPr>
        <p:spPr>
          <a:xfrm>
            <a:off x="1638605" y="7200900"/>
            <a:ext cx="52395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15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OPERATION · 4가지 운영 서비스</a:t>
            </a:r>
            <a:endParaRPr lang="en-US" sz="800" dirty="0"/>
          </a:p>
        </p:txBody>
      </p:sp>
      <p:sp>
        <p:nvSpPr>
          <p:cNvPr id="41" name="Text 37"/>
          <p:cNvSpPr txBox="1"/>
          <p:nvPr/>
        </p:nvSpPr>
        <p:spPr>
          <a:xfrm>
            <a:off x="1714500" y="7619695"/>
            <a:ext cx="1143000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7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24H 관제</a:t>
            </a:r>
            <a:endParaRPr lang="en-US" sz="800" dirty="0"/>
          </a:p>
        </p:txBody>
      </p:sp>
      <p:sp>
        <p:nvSpPr>
          <p:cNvPr id="42" name="Text 38"/>
          <p:cNvSpPr txBox="1"/>
          <p:nvPr/>
        </p:nvSpPr>
        <p:spPr>
          <a:xfrm>
            <a:off x="1714500" y="7791602"/>
            <a:ext cx="1143000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EEEEEE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모니터링·긴급 대응</a:t>
            </a:r>
            <a:endParaRPr lang="en-US" sz="800" dirty="0"/>
          </a:p>
        </p:txBody>
      </p:sp>
      <p:sp>
        <p:nvSpPr>
          <p:cNvPr id="43" name="Text 39"/>
          <p:cNvSpPr txBox="1"/>
          <p:nvPr/>
        </p:nvSpPr>
        <p:spPr>
          <a:xfrm>
            <a:off x="3010205" y="7619695"/>
            <a:ext cx="1143000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7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단지 전담 AS</a:t>
            </a:r>
            <a:endParaRPr lang="en-US" sz="800" dirty="0"/>
          </a:p>
        </p:txBody>
      </p:sp>
      <p:sp>
        <p:nvSpPr>
          <p:cNvPr id="44" name="Text 40"/>
          <p:cNvSpPr txBox="1"/>
          <p:nvPr/>
        </p:nvSpPr>
        <p:spPr>
          <a:xfrm>
            <a:off x="3010205" y="7791602"/>
            <a:ext cx="1143000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EEEEEE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매니저 배정·월 1회 점검</a:t>
            </a:r>
            <a:endParaRPr lang="en-US" sz="800" dirty="0"/>
          </a:p>
        </p:txBody>
      </p:sp>
      <p:sp>
        <p:nvSpPr>
          <p:cNvPr id="45" name="Text 41"/>
          <p:cNvSpPr txBox="1"/>
          <p:nvPr/>
        </p:nvSpPr>
        <p:spPr>
          <a:xfrm>
            <a:off x="4304995" y="7619695"/>
            <a:ext cx="1143000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7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긴급 출동 2H</a:t>
            </a:r>
            <a:endParaRPr lang="en-US" sz="800" dirty="0"/>
          </a:p>
        </p:txBody>
      </p:sp>
      <p:sp>
        <p:nvSpPr>
          <p:cNvPr id="46" name="Text 42"/>
          <p:cNvSpPr txBox="1"/>
          <p:nvPr/>
        </p:nvSpPr>
        <p:spPr>
          <a:xfrm>
            <a:off x="4304995" y="7791602"/>
            <a:ext cx="1143000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EEEEEE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부산·경남 2시간 내</a:t>
            </a:r>
            <a:endParaRPr lang="en-US" sz="800" dirty="0"/>
          </a:p>
        </p:txBody>
      </p:sp>
      <p:sp>
        <p:nvSpPr>
          <p:cNvPr id="47" name="Text 43"/>
          <p:cNvSpPr txBox="1"/>
          <p:nvPr/>
        </p:nvSpPr>
        <p:spPr>
          <a:xfrm>
            <a:off x="5600700" y="7619695"/>
            <a:ext cx="1239012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7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연간 리포트</a:t>
            </a:r>
            <a:endParaRPr lang="en-US" sz="800" dirty="0"/>
          </a:p>
        </p:txBody>
      </p:sp>
      <p:sp>
        <p:nvSpPr>
          <p:cNvPr id="48" name="Text 44"/>
          <p:cNvSpPr txBox="1"/>
          <p:nvPr/>
        </p:nvSpPr>
        <p:spPr>
          <a:xfrm>
            <a:off x="5600700" y="7791602"/>
            <a:ext cx="1239012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EEEEEE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운영 통계·만족도 조사</a:t>
            </a:r>
            <a:endParaRPr lang="en-US" sz="800" dirty="0"/>
          </a:p>
        </p:txBody>
      </p:sp>
      <p:sp>
        <p:nvSpPr>
          <p:cNvPr id="49" name="Text 45"/>
          <p:cNvSpPr txBox="1"/>
          <p:nvPr/>
        </p:nvSpPr>
        <p:spPr>
          <a:xfrm>
            <a:off x="495605" y="8514893"/>
            <a:ext cx="381030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CONTROL ROOM · 관리사무소 통합 화면 예시</a:t>
            </a:r>
            <a:endParaRPr lang="en-US" sz="800" dirty="0"/>
          </a:p>
        </p:txBody>
      </p:sp>
      <p:sp>
        <p:nvSpPr>
          <p:cNvPr id="50" name="Text 46"/>
          <p:cNvSpPr txBox="1"/>
          <p:nvPr/>
        </p:nvSpPr>
        <p:spPr>
          <a:xfrm>
            <a:off x="3876142" y="8735263"/>
            <a:ext cx="3191256" cy="15041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66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✔ 단지 전체 CCTV 화면 · 이상 알림</a:t>
            </a:r>
            <a:endParaRPr lang="en-US" sz="800" dirty="0"/>
          </a:p>
          <a:p>
            <a:pPr marL="0" indent="0" algn="l">
              <a:lnSpc>
                <a:spcPts val="1466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✔ 실시간 주차 상황 · 방문차량 대기</a:t>
            </a:r>
            <a:endParaRPr lang="en-US" sz="800" dirty="0"/>
          </a:p>
          <a:p>
            <a:pPr marL="0" indent="0" algn="l">
              <a:lnSpc>
                <a:spcPts val="1466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✔ 공동현관 출입 이력 · 방문객 승인</a:t>
            </a:r>
            <a:endParaRPr lang="en-US" sz="800" dirty="0"/>
          </a:p>
          <a:p>
            <a:pPr marL="0" indent="0" algn="l">
              <a:lnSpc>
                <a:spcPts val="1466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✔ 비상방송 · 안내방송 원격 송출</a:t>
            </a:r>
            <a:endParaRPr lang="en-US" sz="800" dirty="0"/>
          </a:p>
          <a:p>
            <a:pPr marL="0" indent="0" algn="l">
              <a:lnSpc>
                <a:spcPts val="1466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✔ LED 전광판 게시글 실시간 수정</a:t>
            </a:r>
            <a:endParaRPr lang="en-US" sz="800" dirty="0"/>
          </a:p>
          <a:p>
            <a:pPr marL="0" indent="0" algn="l">
              <a:lnSpc>
                <a:spcPts val="1466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✔ 세대별 · 방문객 통계 자동 리포트</a:t>
            </a:r>
            <a:endParaRPr lang="en-US" sz="800" dirty="0"/>
          </a:p>
        </p:txBody>
      </p:sp>
      <p:sp>
        <p:nvSpPr>
          <p:cNvPr id="51" name="Text 47"/>
          <p:cNvSpPr txBox="1"/>
          <p:nvPr/>
        </p:nvSpPr>
        <p:spPr>
          <a:xfrm>
            <a:off x="495605" y="10438790"/>
            <a:ext cx="3810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· APARTMENT BROCHURE</a:t>
            </a:r>
            <a:endParaRPr lang="en-US" sz="800" dirty="0"/>
          </a:p>
        </p:txBody>
      </p:sp>
      <p:sp>
        <p:nvSpPr>
          <p:cNvPr id="52" name="Text 48"/>
          <p:cNvSpPr txBox="1"/>
          <p:nvPr/>
        </p:nvSpPr>
        <p:spPr>
          <a:xfrm>
            <a:off x="6096305" y="10438790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11 / 14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D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3002" cy="53309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95605" y="3028493"/>
            <a:ext cx="3209544" cy="2114093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876142" y="3028493"/>
            <a:ext cx="3191256" cy="209580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95605" y="5790895"/>
            <a:ext cx="2114093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34056" y="5790895"/>
            <a:ext cx="2114093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971593" y="5790895"/>
            <a:ext cx="2114093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95605" y="7010705"/>
            <a:ext cx="2114093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734056" y="7010705"/>
            <a:ext cx="2114093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971593" y="7010705"/>
            <a:ext cx="2095805" cy="1123798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1" name="Image 0" descr="gen-dedup-05b834cfd21f7710cd0b036f98aa08a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105302"/>
            <a:ext cx="1715307" cy="194310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2381098" y="4800600"/>
            <a:ext cx="1238098" cy="209398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0" y="8495690"/>
            <a:ext cx="7563002" cy="179039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95605" y="190195"/>
            <a:ext cx="3810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7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SOLUTION 04 · 스마트 시설 구축</a:t>
            </a:r>
            <a:endParaRPr lang="en-US" sz="800" dirty="0"/>
          </a:p>
        </p:txBody>
      </p:sp>
      <p:sp>
        <p:nvSpPr>
          <p:cNvPr id="15" name="Text 12"/>
          <p:cNvSpPr txBox="1"/>
          <p:nvPr/>
        </p:nvSpPr>
        <p:spPr>
          <a:xfrm>
            <a:off x="6096305" y="190195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12 / 14</a:t>
            </a:r>
            <a:endParaRPr lang="en-US" sz="800" dirty="0"/>
          </a:p>
        </p:txBody>
      </p:sp>
      <p:sp>
        <p:nvSpPr>
          <p:cNvPr id="16" name="Text 13"/>
          <p:cNvSpPr txBox="1"/>
          <p:nvPr/>
        </p:nvSpPr>
        <p:spPr>
          <a:xfrm>
            <a:off x="495605" y="819302"/>
            <a:ext cx="285750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3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SOLUTION · 04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495605" y="1009498"/>
            <a:ext cx="6096305" cy="5340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kern="0" spc="-11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출입통제 · 조명 · 방송</a:t>
            </a:r>
            <a:endParaRPr lang="en-US" sz="2900" dirty="0"/>
          </a:p>
        </p:txBody>
      </p:sp>
      <p:sp>
        <p:nvSpPr>
          <p:cNvPr id="18" name="Text 15"/>
          <p:cNvSpPr txBox="1"/>
          <p:nvPr/>
        </p:nvSpPr>
        <p:spPr>
          <a:xfrm>
            <a:off x="495605" y="1542593"/>
            <a:ext cx="6096305" cy="5340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kern="0" spc="-11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단지 스마트 시설 구축</a:t>
            </a:r>
            <a:endParaRPr lang="en-US" sz="2900" dirty="0"/>
          </a:p>
        </p:txBody>
      </p:sp>
      <p:sp>
        <p:nvSpPr>
          <p:cNvPr id="19" name="Text 16"/>
          <p:cNvSpPr txBox="1"/>
          <p:nvPr/>
        </p:nvSpPr>
        <p:spPr>
          <a:xfrm>
            <a:off x="495605" y="2190902"/>
            <a:ext cx="60963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입주민 편의를 높이는 생활 밀착형 시설 — 하나의 사업자에서 통합 시공·관리합니다.</a:t>
            </a:r>
            <a:endParaRPr lang="en-US" sz="900" dirty="0"/>
          </a:p>
        </p:txBody>
      </p:sp>
      <p:pic>
        <p:nvPicPr>
          <p:cNvPr id="20" name="Image 1" descr="gen-dedup-a2a60b3373a332428d1aefe0ae252b3f.png"/>
          <p:cNvPicPr>
            <a:picLocks noChangeAspect="1"/>
          </p:cNvPicPr>
          <p:nvPr/>
        </p:nvPicPr>
        <p:blipFill>
          <a:blip r:embed="rId4"/>
          <a:srcRect l="-404" r="-404"/>
          <a:stretch/>
        </p:blipFill>
        <p:spPr>
          <a:xfrm>
            <a:off x="495605" y="2533802"/>
            <a:ext cx="571500" cy="28346"/>
          </a:xfrm>
          <a:prstGeom prst="rect">
            <a:avLst/>
          </a:prstGeom>
        </p:spPr>
      </p:pic>
      <p:sp>
        <p:nvSpPr>
          <p:cNvPr id="21" name="Text 17"/>
          <p:cNvSpPr txBox="1"/>
          <p:nvPr/>
        </p:nvSpPr>
        <p:spPr>
          <a:xfrm>
            <a:off x="495605" y="2762402"/>
            <a:ext cx="381030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A-PASS · 스마트폰 블루투스 출입통제</a:t>
            </a:r>
            <a:endParaRPr lang="en-US" sz="800" dirty="0"/>
          </a:p>
        </p:txBody>
      </p:sp>
      <p:sp>
        <p:nvSpPr>
          <p:cNvPr id="22" name="Text 18"/>
          <p:cNvSpPr txBox="1"/>
          <p:nvPr/>
        </p:nvSpPr>
        <p:spPr>
          <a:xfrm>
            <a:off x="2381098" y="3238805"/>
            <a:ext cx="12390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A-PASS 단말기</a:t>
            </a:r>
            <a:endParaRPr lang="en-US" sz="800" dirty="0"/>
          </a:p>
        </p:txBody>
      </p:sp>
      <p:sp>
        <p:nvSpPr>
          <p:cNvPr id="23" name="Text 19"/>
          <p:cNvSpPr txBox="1"/>
          <p:nvPr/>
        </p:nvSpPr>
        <p:spPr>
          <a:xfrm>
            <a:off x="2381098" y="3428086"/>
            <a:ext cx="1239012" cy="11631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스마트폰만 소지</a:t>
            </a:r>
            <a:endParaRPr lang="en-US" sz="80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1~3m 비접촉 감지</a:t>
            </a:r>
            <a:endParaRPr lang="en-US" sz="80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Android / iOS 지원</a:t>
            </a:r>
            <a:endParaRPr lang="en-US" sz="80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카드 재발급 감소</a:t>
            </a:r>
            <a:endParaRPr lang="en-US" sz="80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800" dirty="0">
                <a:solidFill>
                  <a:srgbClr val="33333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 방문객 앱 관리</a:t>
            </a:r>
            <a:endParaRPr lang="en-US" sz="800" dirty="0"/>
          </a:p>
        </p:txBody>
      </p:sp>
      <p:sp>
        <p:nvSpPr>
          <p:cNvPr id="24" name="Text 20"/>
          <p:cNvSpPr txBox="1"/>
          <p:nvPr/>
        </p:nvSpPr>
        <p:spPr>
          <a:xfrm>
            <a:off x="2381098" y="4800600"/>
            <a:ext cx="1239012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DAILY USE</a:t>
            </a:r>
            <a:endParaRPr lang="en-US" sz="800" dirty="0"/>
          </a:p>
        </p:txBody>
      </p:sp>
      <p:sp>
        <p:nvSpPr>
          <p:cNvPr id="25" name="Text 21"/>
          <p:cNvSpPr txBox="1"/>
          <p:nvPr/>
        </p:nvSpPr>
        <p:spPr>
          <a:xfrm>
            <a:off x="4067251" y="3181198"/>
            <a:ext cx="28575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15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4대 편의 · 아파트먼트 원패스</a:t>
            </a:r>
            <a:endParaRPr lang="en-US" sz="800" dirty="0"/>
          </a:p>
        </p:txBody>
      </p:sp>
      <p:sp>
        <p:nvSpPr>
          <p:cNvPr id="26" name="Text 22"/>
          <p:cNvSpPr txBox="1"/>
          <p:nvPr/>
        </p:nvSpPr>
        <p:spPr>
          <a:xfrm>
            <a:off x="4067251" y="3433572"/>
            <a:ext cx="2809951" cy="16532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26"/>
              </a:lnSpc>
              <a:buNone/>
            </a:pPr>
            <a:r>
              <a:rPr lang="en-US" sz="800" b="1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01</a:t>
            </a: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공동현관 출입통제 · 자동 감지 개폐</a:t>
            </a:r>
            <a:endParaRPr lang="en-US" sz="800" dirty="0"/>
          </a:p>
          <a:p>
            <a:pPr marL="0" indent="0" algn="l">
              <a:lnSpc>
                <a:spcPts val="1526"/>
              </a:lnSpc>
              <a:buNone/>
            </a:pPr>
            <a:r>
              <a:rPr lang="en-US" sz="800" b="1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02</a:t>
            </a: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엘리베이터 자동 호출 · 세대 층 이동</a:t>
            </a:r>
            <a:endParaRPr lang="en-US" sz="800" dirty="0"/>
          </a:p>
          <a:p>
            <a:pPr marL="0" indent="0" algn="l">
              <a:lnSpc>
                <a:spcPts val="1526"/>
              </a:lnSpc>
              <a:buNone/>
            </a:pPr>
            <a:r>
              <a:rPr lang="en-US" sz="800" b="1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03</a:t>
            </a: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방문객 앱 사전 승인 · 자동 발급</a:t>
            </a:r>
            <a:endParaRPr lang="en-US" sz="800" dirty="0"/>
          </a:p>
          <a:p>
            <a:pPr marL="0" indent="0" algn="l">
              <a:lnSpc>
                <a:spcPts val="1526"/>
              </a:lnSpc>
              <a:buNone/>
            </a:pPr>
            <a:r>
              <a:rPr lang="en-US" sz="800" b="1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04</a:t>
            </a: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출입 이력 관리 · 세대별 통계 리포트</a:t>
            </a:r>
            <a:endParaRPr lang="en-US" sz="800" dirty="0"/>
          </a:p>
          <a:p>
            <a:pPr marL="0" indent="0" algn="l">
              <a:lnSpc>
                <a:spcPts val="1526"/>
              </a:lnSpc>
              <a:buNone/>
            </a:pPr>
            <a:endParaRPr lang="en-US" sz="800" dirty="0"/>
          </a:p>
          <a:p>
            <a:pPr marL="0" indent="0" algn="l">
              <a:lnSpc>
                <a:spcPts val="1526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스마트폰 1개로 카드 없이 단지 안 어디든.</a:t>
            </a:r>
            <a:endParaRPr lang="en-US" sz="800" dirty="0"/>
          </a:p>
        </p:txBody>
      </p:sp>
      <p:sp>
        <p:nvSpPr>
          <p:cNvPr id="27" name="Text 23"/>
          <p:cNvSpPr txBox="1"/>
          <p:nvPr/>
        </p:nvSpPr>
        <p:spPr>
          <a:xfrm>
            <a:off x="495605" y="5352898"/>
            <a:ext cx="57150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SMART FACILITY · 아파트 6종 통합 시공</a:t>
            </a:r>
            <a:endParaRPr lang="en-US" sz="800" dirty="0"/>
          </a:p>
        </p:txBody>
      </p:sp>
      <p:pic>
        <p:nvPicPr>
          <p:cNvPr id="28" name="Image 2" descr="gen-dedup-a2a60b3373a332428d1aefe0ae252b3f.png"/>
          <p:cNvPicPr>
            <a:picLocks noChangeAspect="1"/>
          </p:cNvPicPr>
          <p:nvPr/>
        </p:nvPicPr>
        <p:blipFill>
          <a:blip r:embed="rId4"/>
          <a:srcRect l="-404" r="-404"/>
          <a:stretch/>
        </p:blipFill>
        <p:spPr>
          <a:xfrm>
            <a:off x="495605" y="5600700"/>
            <a:ext cx="571500" cy="28346"/>
          </a:xfrm>
          <a:prstGeom prst="rect">
            <a:avLst/>
          </a:prstGeom>
        </p:spPr>
      </p:pic>
      <p:sp>
        <p:nvSpPr>
          <p:cNvPr id="29" name="Text 24"/>
          <p:cNvSpPr txBox="1"/>
          <p:nvPr/>
        </p:nvSpPr>
        <p:spPr>
          <a:xfrm>
            <a:off x="647395" y="5943600"/>
            <a:ext cx="228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A</a:t>
            </a:r>
            <a:endParaRPr lang="en-US" sz="1600" dirty="0"/>
          </a:p>
        </p:txBody>
      </p:sp>
      <p:sp>
        <p:nvSpPr>
          <p:cNvPr id="30" name="Text 25"/>
          <p:cNvSpPr txBox="1"/>
          <p:nvPr/>
        </p:nvSpPr>
        <p:spPr>
          <a:xfrm>
            <a:off x="647395" y="6248095"/>
            <a:ext cx="1810512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LED 경관조명</a:t>
            </a:r>
            <a:endParaRPr lang="en-US" sz="1000" dirty="0"/>
          </a:p>
        </p:txBody>
      </p:sp>
      <p:sp>
        <p:nvSpPr>
          <p:cNvPr id="31" name="Text 26"/>
          <p:cNvSpPr txBox="1"/>
          <p:nvPr/>
        </p:nvSpPr>
        <p:spPr>
          <a:xfrm>
            <a:off x="647395" y="6457493"/>
            <a:ext cx="1810512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단지 조경과 어우러진 노란빛 경관 설계 · 야간 안전과 이미지 동시 향상</a:t>
            </a:r>
            <a:endParaRPr lang="en-US" sz="800" dirty="0"/>
          </a:p>
        </p:txBody>
      </p:sp>
      <p:sp>
        <p:nvSpPr>
          <p:cNvPr id="32" name="Text 27"/>
          <p:cNvSpPr txBox="1"/>
          <p:nvPr/>
        </p:nvSpPr>
        <p:spPr>
          <a:xfrm>
            <a:off x="2885846" y="5943600"/>
            <a:ext cx="228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B</a:t>
            </a:r>
            <a:endParaRPr lang="en-US" sz="1600" dirty="0"/>
          </a:p>
        </p:txBody>
      </p:sp>
      <p:sp>
        <p:nvSpPr>
          <p:cNvPr id="33" name="Text 28"/>
          <p:cNvSpPr txBox="1"/>
          <p:nvPr/>
        </p:nvSpPr>
        <p:spPr>
          <a:xfrm>
            <a:off x="2885846" y="6248095"/>
            <a:ext cx="1810512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음향방송 시스템</a:t>
            </a:r>
            <a:endParaRPr lang="en-US" sz="1000" dirty="0"/>
          </a:p>
        </p:txBody>
      </p:sp>
      <p:sp>
        <p:nvSpPr>
          <p:cNvPr id="34" name="Text 29"/>
          <p:cNvSpPr txBox="1"/>
          <p:nvPr/>
        </p:nvSpPr>
        <p:spPr>
          <a:xfrm>
            <a:off x="2885846" y="6457493"/>
            <a:ext cx="1810512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비상방송 · 생활 안내 방송 동시 지원 · 입주민 방송 시 헐레이션 제거</a:t>
            </a:r>
            <a:endParaRPr lang="en-US" sz="800" dirty="0"/>
          </a:p>
        </p:txBody>
      </p:sp>
      <p:sp>
        <p:nvSpPr>
          <p:cNvPr id="35" name="Text 30"/>
          <p:cNvSpPr txBox="1"/>
          <p:nvPr/>
        </p:nvSpPr>
        <p:spPr>
          <a:xfrm>
            <a:off x="5124298" y="5943600"/>
            <a:ext cx="228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C</a:t>
            </a:r>
            <a:endParaRPr lang="en-US" sz="1600" dirty="0"/>
          </a:p>
        </p:txBody>
      </p:sp>
      <p:sp>
        <p:nvSpPr>
          <p:cNvPr id="36" name="Text 31"/>
          <p:cNvSpPr txBox="1"/>
          <p:nvPr/>
        </p:nvSpPr>
        <p:spPr>
          <a:xfrm>
            <a:off x="5124298" y="6248095"/>
            <a:ext cx="1810512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LED 전광판 · 안내</a:t>
            </a:r>
            <a:endParaRPr lang="en-US" sz="1000" dirty="0"/>
          </a:p>
        </p:txBody>
      </p:sp>
      <p:sp>
        <p:nvSpPr>
          <p:cNvPr id="37" name="Text 32"/>
          <p:cNvSpPr txBox="1"/>
          <p:nvPr/>
        </p:nvSpPr>
        <p:spPr>
          <a:xfrm>
            <a:off x="5124298" y="6457493"/>
            <a:ext cx="1810512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디지털 전광판으로 관리 공지사항 실시간 표출 · 중앙관제 연동</a:t>
            </a:r>
            <a:endParaRPr lang="en-US" sz="800" dirty="0"/>
          </a:p>
        </p:txBody>
      </p:sp>
      <p:sp>
        <p:nvSpPr>
          <p:cNvPr id="38" name="Text 33"/>
          <p:cNvSpPr txBox="1"/>
          <p:nvPr/>
        </p:nvSpPr>
        <p:spPr>
          <a:xfrm>
            <a:off x="647395" y="7162495"/>
            <a:ext cx="228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D</a:t>
            </a:r>
            <a:endParaRPr lang="en-US" sz="1600" dirty="0"/>
          </a:p>
        </p:txBody>
      </p:sp>
      <p:sp>
        <p:nvSpPr>
          <p:cNvPr id="39" name="Text 34"/>
          <p:cNvSpPr txBox="1"/>
          <p:nvPr/>
        </p:nvSpPr>
        <p:spPr>
          <a:xfrm>
            <a:off x="647395" y="7467905"/>
            <a:ext cx="1810512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LED 볼라드</a:t>
            </a:r>
            <a:endParaRPr lang="en-US" sz="1000" dirty="0"/>
          </a:p>
        </p:txBody>
      </p:sp>
      <p:sp>
        <p:nvSpPr>
          <p:cNvPr id="40" name="Text 35"/>
          <p:cNvSpPr txBox="1"/>
          <p:nvPr/>
        </p:nvSpPr>
        <p:spPr>
          <a:xfrm>
            <a:off x="647395" y="7677302"/>
            <a:ext cx="1810512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2026 START · LED 볼라드 MAS 등록으로 단지 조명 디자인 강화</a:t>
            </a:r>
            <a:endParaRPr lang="en-US" sz="800" dirty="0"/>
          </a:p>
        </p:txBody>
      </p:sp>
      <p:sp>
        <p:nvSpPr>
          <p:cNvPr id="41" name="Text 36"/>
          <p:cNvSpPr txBox="1"/>
          <p:nvPr/>
        </p:nvSpPr>
        <p:spPr>
          <a:xfrm>
            <a:off x="2885846" y="7162495"/>
            <a:ext cx="228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E</a:t>
            </a:r>
            <a:endParaRPr lang="en-US" sz="1600" dirty="0"/>
          </a:p>
        </p:txBody>
      </p:sp>
      <p:sp>
        <p:nvSpPr>
          <p:cNvPr id="42" name="Text 37"/>
          <p:cNvSpPr txBox="1"/>
          <p:nvPr/>
        </p:nvSpPr>
        <p:spPr>
          <a:xfrm>
            <a:off x="2885846" y="7467905"/>
            <a:ext cx="1810512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보안전 조명</a:t>
            </a:r>
            <a:endParaRPr lang="en-US" sz="1000" dirty="0"/>
          </a:p>
        </p:txBody>
      </p:sp>
      <p:sp>
        <p:nvSpPr>
          <p:cNvPr id="43" name="Text 38"/>
          <p:cNvSpPr txBox="1"/>
          <p:nvPr/>
        </p:nvSpPr>
        <p:spPr>
          <a:xfrm>
            <a:off x="2885846" y="7677302"/>
            <a:ext cx="1810512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통로·지하 야간 조도 센서 연동 · 에너지 절감과 안전 동시 확보</a:t>
            </a:r>
            <a:endParaRPr lang="en-US" sz="800" dirty="0"/>
          </a:p>
        </p:txBody>
      </p:sp>
      <p:sp>
        <p:nvSpPr>
          <p:cNvPr id="44" name="Text 39"/>
          <p:cNvSpPr txBox="1"/>
          <p:nvPr/>
        </p:nvSpPr>
        <p:spPr>
          <a:xfrm>
            <a:off x="5124298" y="7162495"/>
            <a:ext cx="228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F</a:t>
            </a:r>
            <a:endParaRPr lang="en-US" sz="1600" dirty="0"/>
          </a:p>
        </p:txBody>
      </p:sp>
      <p:sp>
        <p:nvSpPr>
          <p:cNvPr id="45" name="Text 40"/>
          <p:cNvSpPr txBox="1"/>
          <p:nvPr/>
        </p:nvSpPr>
        <p:spPr>
          <a:xfrm>
            <a:off x="5124298" y="7467905"/>
            <a:ext cx="1810512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인쇄물 · 홍보 시스템</a:t>
            </a:r>
            <a:endParaRPr lang="en-US" sz="1000" dirty="0"/>
          </a:p>
        </p:txBody>
      </p:sp>
      <p:sp>
        <p:nvSpPr>
          <p:cNvPr id="46" name="Text 41"/>
          <p:cNvSpPr txBox="1"/>
          <p:nvPr/>
        </p:nvSpPr>
        <p:spPr>
          <a:xfrm>
            <a:off x="5124298" y="7677302"/>
            <a:ext cx="1810512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단지 안내물·디지털 안내 시스템 제작·운영까지 원스톱 지원</a:t>
            </a:r>
            <a:endParaRPr lang="en-US" sz="800" dirty="0"/>
          </a:p>
        </p:txBody>
      </p:sp>
      <p:sp>
        <p:nvSpPr>
          <p:cNvPr id="47" name="Text 42"/>
          <p:cNvSpPr txBox="1"/>
          <p:nvPr/>
        </p:nvSpPr>
        <p:spPr>
          <a:xfrm>
            <a:off x="495605" y="8743493"/>
            <a:ext cx="381030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WHY IT MATTERS · 소장님 · 회장님께</a:t>
            </a:r>
            <a:endParaRPr lang="en-US" sz="800" dirty="0"/>
          </a:p>
        </p:txBody>
      </p:sp>
      <p:sp>
        <p:nvSpPr>
          <p:cNvPr id="48" name="Text 43"/>
          <p:cNvSpPr txBox="1"/>
          <p:nvPr/>
        </p:nvSpPr>
        <p:spPr>
          <a:xfrm>
            <a:off x="495605" y="9005926"/>
            <a:ext cx="6572707" cy="6912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86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단지 이미지 · 야간 안전 · 관리 공지 전달력 — 세 가지를 동시에 개선하는 </a:t>
            </a:r>
            <a:r>
              <a:rPr lang="en-US" sz="1000" b="1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한민경테크의 스마트 시설</a:t>
            </a:r>
            <a:r>
              <a:rPr lang="en-US" sz="10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통합 시공이</a:t>
            </a:r>
            <a:endParaRPr lang="en-US" sz="1000" dirty="0"/>
          </a:p>
          <a:p>
            <a:pPr marL="0" indent="0" algn="l">
              <a:lnSpc>
                <a:spcPts val="1686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입주민 만족도 지표를 눈에 띄게 바꿉니다.</a:t>
            </a:r>
            <a:endParaRPr lang="en-US" sz="1000" dirty="0"/>
          </a:p>
        </p:txBody>
      </p:sp>
      <p:sp>
        <p:nvSpPr>
          <p:cNvPr id="49" name="Text 44"/>
          <p:cNvSpPr txBox="1"/>
          <p:nvPr/>
        </p:nvSpPr>
        <p:spPr>
          <a:xfrm>
            <a:off x="495605" y="9829800"/>
            <a:ext cx="6572707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✔ 6종 통합 발주로 관리비 절감 · ✔ 단일 창구 A/S · ✔ 조달 계약 가능</a:t>
            </a:r>
            <a:endParaRPr lang="en-US" sz="800" dirty="0"/>
          </a:p>
        </p:txBody>
      </p:sp>
      <p:sp>
        <p:nvSpPr>
          <p:cNvPr id="50" name="Text 45"/>
          <p:cNvSpPr txBox="1"/>
          <p:nvPr/>
        </p:nvSpPr>
        <p:spPr>
          <a:xfrm>
            <a:off x="495605" y="10438790"/>
            <a:ext cx="3810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· APARTMENT BROCHURE</a:t>
            </a:r>
            <a:endParaRPr lang="en-US" sz="800" dirty="0"/>
          </a:p>
        </p:txBody>
      </p:sp>
      <p:sp>
        <p:nvSpPr>
          <p:cNvPr id="51" name="Text 46"/>
          <p:cNvSpPr txBox="1"/>
          <p:nvPr/>
        </p:nvSpPr>
        <p:spPr>
          <a:xfrm>
            <a:off x="6096305" y="10438790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12 / 14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D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3002" cy="53309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95605" y="7162495"/>
            <a:ext cx="6590995" cy="230520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5E5"/>
            </a:solidFill>
            <a:prstDash val="solid"/>
          </a:ln>
        </p:spPr>
      </p:sp>
      <p:pic>
        <p:nvPicPr>
          <p:cNvPr id="4" name="Image 0" descr="gen-dedup-b7fa9f7ab124bc22443923ce03de7b3a.png"/>
          <p:cNvPicPr>
            <a:picLocks noChangeAspect="1"/>
          </p:cNvPicPr>
          <p:nvPr/>
        </p:nvPicPr>
        <p:blipFill>
          <a:blip r:embed="rId3"/>
          <a:srcRect t="-403" b="-403"/>
          <a:stretch/>
        </p:blipFill>
        <p:spPr>
          <a:xfrm>
            <a:off x="495605" y="7162495"/>
            <a:ext cx="56693" cy="2286000"/>
          </a:xfrm>
          <a:prstGeom prst="rect">
            <a:avLst/>
          </a:prstGeom>
        </p:spPr>
      </p:pic>
      <p:pic>
        <p:nvPicPr>
          <p:cNvPr id="5" name="Image 1" descr="gen-dedup-3a4027ce17a4d7671de15987c3c2ca8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605" y="2762402"/>
            <a:ext cx="2134553" cy="1714500"/>
          </a:xfrm>
          <a:prstGeom prst="rect">
            <a:avLst/>
          </a:prstGeom>
        </p:spPr>
      </p:pic>
      <p:pic>
        <p:nvPicPr>
          <p:cNvPr id="6" name="Image 2" descr="gen-dedup-e32b1adb654c27397f8cfecdcec3b73c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4854" y="2762402"/>
            <a:ext cx="2134553" cy="1714500"/>
          </a:xfrm>
          <a:prstGeom prst="rect">
            <a:avLst/>
          </a:prstGeom>
        </p:spPr>
      </p:pic>
      <p:pic>
        <p:nvPicPr>
          <p:cNvPr id="7" name="Image 3" descr="gen-dedup-4e050b66b29f632cc41f55569ca49bd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4102" y="2762402"/>
            <a:ext cx="2134553" cy="1714500"/>
          </a:xfrm>
          <a:prstGeom prst="rect">
            <a:avLst/>
          </a:prstGeom>
        </p:spPr>
      </p:pic>
      <p:pic>
        <p:nvPicPr>
          <p:cNvPr id="8" name="Image 4" descr="gen-dedup-2445fdb63dc892e3354a612ec1959f67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605" y="4705502"/>
            <a:ext cx="2133295" cy="1714868"/>
          </a:xfrm>
          <a:prstGeom prst="rect">
            <a:avLst/>
          </a:prstGeom>
        </p:spPr>
      </p:pic>
      <p:pic>
        <p:nvPicPr>
          <p:cNvPr id="9" name="Image 5" descr="gen-dedup-7f9086ae0e57d10744ddc6fb398057c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4854" y="4705502"/>
            <a:ext cx="2133295" cy="1714934"/>
          </a:xfrm>
          <a:prstGeom prst="rect">
            <a:avLst/>
          </a:prstGeom>
        </p:spPr>
      </p:pic>
      <p:pic>
        <p:nvPicPr>
          <p:cNvPr id="10" name="Image 6" descr="gen-dedup-acf26d96ae5ce74c85ebafe9d2a12541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4102" y="4705502"/>
            <a:ext cx="2133295" cy="1715002"/>
          </a:xfrm>
          <a:prstGeom prst="rect">
            <a:avLst/>
          </a:prstGeom>
        </p:spPr>
      </p:pic>
      <p:sp>
        <p:nvSpPr>
          <p:cNvPr id="11" name="Shape 2"/>
          <p:cNvSpPr/>
          <p:nvPr/>
        </p:nvSpPr>
        <p:spPr>
          <a:xfrm>
            <a:off x="0" y="9620402"/>
            <a:ext cx="7563002" cy="666598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 3"/>
          <p:cNvSpPr/>
          <p:nvPr/>
        </p:nvSpPr>
        <p:spPr>
          <a:xfrm>
            <a:off x="495605" y="4400093"/>
            <a:ext cx="2133295" cy="209398"/>
          </a:xfrm>
          <a:prstGeom prst="rect">
            <a:avLst/>
          </a:prstGeom>
          <a:solidFill>
            <a:srgbClr val="0E0E10">
              <a:alpha val="8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hape 4"/>
          <p:cNvSpPr/>
          <p:nvPr/>
        </p:nvSpPr>
        <p:spPr>
          <a:xfrm>
            <a:off x="2714854" y="4400093"/>
            <a:ext cx="2133295" cy="209398"/>
          </a:xfrm>
          <a:prstGeom prst="rect">
            <a:avLst/>
          </a:prstGeom>
          <a:solidFill>
            <a:srgbClr val="0E0E10">
              <a:alpha val="8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 5"/>
          <p:cNvSpPr/>
          <p:nvPr/>
        </p:nvSpPr>
        <p:spPr>
          <a:xfrm>
            <a:off x="4934102" y="4400093"/>
            <a:ext cx="2133295" cy="209398"/>
          </a:xfrm>
          <a:prstGeom prst="rect">
            <a:avLst/>
          </a:prstGeom>
          <a:solidFill>
            <a:srgbClr val="0E0E10">
              <a:alpha val="8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 6"/>
          <p:cNvSpPr/>
          <p:nvPr/>
        </p:nvSpPr>
        <p:spPr>
          <a:xfrm>
            <a:off x="495605" y="6343193"/>
            <a:ext cx="2133295" cy="209398"/>
          </a:xfrm>
          <a:prstGeom prst="rect">
            <a:avLst/>
          </a:prstGeom>
          <a:solidFill>
            <a:srgbClr val="0E0E10">
              <a:alpha val="8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Shape 7"/>
          <p:cNvSpPr/>
          <p:nvPr/>
        </p:nvSpPr>
        <p:spPr>
          <a:xfrm>
            <a:off x="2714854" y="6343193"/>
            <a:ext cx="2133295" cy="209398"/>
          </a:xfrm>
          <a:prstGeom prst="rect">
            <a:avLst/>
          </a:prstGeom>
          <a:solidFill>
            <a:srgbClr val="0E0E10">
              <a:alpha val="8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8"/>
          <p:cNvSpPr/>
          <p:nvPr/>
        </p:nvSpPr>
        <p:spPr>
          <a:xfrm>
            <a:off x="4934102" y="6343193"/>
            <a:ext cx="2133295" cy="209398"/>
          </a:xfrm>
          <a:prstGeom prst="rect">
            <a:avLst/>
          </a:prstGeom>
          <a:solidFill>
            <a:srgbClr val="0E0E10">
              <a:alpha val="8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Text 9"/>
          <p:cNvSpPr txBox="1"/>
          <p:nvPr/>
        </p:nvSpPr>
        <p:spPr>
          <a:xfrm>
            <a:off x="495605" y="190195"/>
            <a:ext cx="3810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7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MAJOR REFERENCES · 시공 사례</a:t>
            </a:r>
            <a:endParaRPr lang="en-US" sz="800" dirty="0"/>
          </a:p>
        </p:txBody>
      </p:sp>
      <p:sp>
        <p:nvSpPr>
          <p:cNvPr id="19" name="Text 10"/>
          <p:cNvSpPr txBox="1"/>
          <p:nvPr/>
        </p:nvSpPr>
        <p:spPr>
          <a:xfrm>
            <a:off x="6096305" y="190195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13 / 14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495605" y="819302"/>
            <a:ext cx="285750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300" dirty="0">
                <a:solidFill>
                  <a:srgbClr val="FFD40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168 + REFERENCES</a:t>
            </a:r>
            <a:endParaRPr lang="en-US" sz="1100" dirty="0"/>
          </a:p>
        </p:txBody>
      </p:sp>
      <p:sp>
        <p:nvSpPr>
          <p:cNvPr id="21" name="Text 12"/>
          <p:cNvSpPr txBox="1"/>
          <p:nvPr/>
        </p:nvSpPr>
        <p:spPr>
          <a:xfrm>
            <a:off x="495605" y="1009498"/>
            <a:ext cx="6096305" cy="5340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kern="0" spc="-11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168개+ 현장이 증명한</a:t>
            </a:r>
            <a:endParaRPr lang="en-US" sz="2900" dirty="0"/>
          </a:p>
        </p:txBody>
      </p:sp>
      <p:sp>
        <p:nvSpPr>
          <p:cNvPr id="22" name="Text 13"/>
          <p:cNvSpPr txBox="1"/>
          <p:nvPr/>
        </p:nvSpPr>
        <p:spPr>
          <a:xfrm>
            <a:off x="495605" y="1542593"/>
            <a:ext cx="6096305" cy="5340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kern="0" spc="-11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한민경테크의 시공력</a:t>
            </a:r>
            <a:endParaRPr lang="en-US" sz="2900" dirty="0"/>
          </a:p>
        </p:txBody>
      </p:sp>
      <p:sp>
        <p:nvSpPr>
          <p:cNvPr id="23" name="Text 14"/>
          <p:cNvSpPr txBox="1"/>
          <p:nvPr/>
        </p:nvSpPr>
        <p:spPr>
          <a:xfrm>
            <a:off x="495605" y="2190902"/>
            <a:ext cx="6580022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아파트 · 관공서 · 학교 · 상업시설 — CCTV · 하천 원격 진출입 · 카스토퍼 · 창업 솔루션까지 검증된 현장</a:t>
            </a:r>
            <a:endParaRPr lang="en-US" sz="900" dirty="0"/>
          </a:p>
        </p:txBody>
      </p:sp>
      <p:pic>
        <p:nvPicPr>
          <p:cNvPr id="24" name="Image 7" descr="gen-dedup-a2a60b3373a332428d1aefe0ae252b3f.png"/>
          <p:cNvPicPr>
            <a:picLocks noChangeAspect="1"/>
          </p:cNvPicPr>
          <p:nvPr/>
        </p:nvPicPr>
        <p:blipFill>
          <a:blip r:embed="rId10"/>
          <a:srcRect l="-404" r="-404"/>
          <a:stretch/>
        </p:blipFill>
        <p:spPr>
          <a:xfrm>
            <a:off x="495605" y="2533802"/>
            <a:ext cx="571500" cy="28346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495605" y="4400093"/>
            <a:ext cx="213421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사상구 삼락천 · 하천 시스템</a:t>
            </a:r>
            <a:endParaRPr lang="en-US" sz="800" dirty="0"/>
          </a:p>
        </p:txBody>
      </p:sp>
      <p:sp>
        <p:nvSpPr>
          <p:cNvPr id="26" name="Text 16"/>
          <p:cNvSpPr txBox="1"/>
          <p:nvPr/>
        </p:nvSpPr>
        <p:spPr>
          <a:xfrm>
            <a:off x="2714854" y="4400093"/>
            <a:ext cx="213421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아파트 단지 광각 CCTV</a:t>
            </a:r>
            <a:endParaRPr lang="en-US" sz="800" dirty="0"/>
          </a:p>
        </p:txBody>
      </p:sp>
      <p:sp>
        <p:nvSpPr>
          <p:cNvPr id="27" name="Text 17"/>
          <p:cNvSpPr txBox="1"/>
          <p:nvPr/>
        </p:nvSpPr>
        <p:spPr>
          <a:xfrm>
            <a:off x="4934102" y="4400093"/>
            <a:ext cx="213421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공공기관 · 행정복지센터</a:t>
            </a:r>
            <a:endParaRPr lang="en-US" sz="800" dirty="0"/>
          </a:p>
        </p:txBody>
      </p:sp>
      <p:sp>
        <p:nvSpPr>
          <p:cNvPr id="28" name="Text 18"/>
          <p:cNvSpPr txBox="1"/>
          <p:nvPr/>
        </p:nvSpPr>
        <p:spPr>
          <a:xfrm>
            <a:off x="495605" y="6343193"/>
            <a:ext cx="213421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시가지 · 옥상 광각 관제</a:t>
            </a:r>
            <a:endParaRPr lang="en-US" sz="800" dirty="0"/>
          </a:p>
        </p:txBody>
      </p:sp>
      <p:sp>
        <p:nvSpPr>
          <p:cNvPr id="29" name="Text 19"/>
          <p:cNvSpPr txBox="1"/>
          <p:nvPr/>
        </p:nvSpPr>
        <p:spPr>
          <a:xfrm>
            <a:off x="2714854" y="6343193"/>
            <a:ext cx="213421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아파트 야간 실사 · Full Color</a:t>
            </a:r>
            <a:endParaRPr lang="en-US" sz="800" dirty="0"/>
          </a:p>
        </p:txBody>
      </p:sp>
      <p:sp>
        <p:nvSpPr>
          <p:cNvPr id="30" name="Text 20"/>
          <p:cNvSpPr txBox="1"/>
          <p:nvPr/>
        </p:nvSpPr>
        <p:spPr>
          <a:xfrm>
            <a:off x="4934102" y="6343193"/>
            <a:ext cx="213421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5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지하 주차장 관제 시스템</a:t>
            </a:r>
            <a:endParaRPr lang="en-US" sz="800" dirty="0"/>
          </a:p>
        </p:txBody>
      </p:sp>
      <p:sp>
        <p:nvSpPr>
          <p:cNvPr id="31" name="Text 21"/>
          <p:cNvSpPr txBox="1"/>
          <p:nvPr/>
        </p:nvSpPr>
        <p:spPr>
          <a:xfrm>
            <a:off x="495605" y="6724498"/>
            <a:ext cx="381030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SELECTED CLIENTS · 대표 시공 현장</a:t>
            </a:r>
            <a:endParaRPr lang="en-US" sz="800" dirty="0"/>
          </a:p>
        </p:txBody>
      </p:sp>
      <p:pic>
        <p:nvPicPr>
          <p:cNvPr id="32" name="Image 8" descr="gen-dedup-a2a60b3373a332428d1aefe0ae252b3f.png"/>
          <p:cNvPicPr>
            <a:picLocks noChangeAspect="1"/>
          </p:cNvPicPr>
          <p:nvPr/>
        </p:nvPicPr>
        <p:blipFill>
          <a:blip r:embed="rId10"/>
          <a:srcRect l="-404" r="-404"/>
          <a:stretch/>
        </p:blipFill>
        <p:spPr>
          <a:xfrm>
            <a:off x="495605" y="6972300"/>
            <a:ext cx="571500" cy="28346"/>
          </a:xfrm>
          <a:prstGeom prst="rect">
            <a:avLst/>
          </a:prstGeom>
        </p:spPr>
      </p:pic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2493" y="7353605"/>
          <a:ext cx="6096305" cy="2143354"/>
        </p:xfrm>
        <a:graphic>
          <a:graphicData uri="http://schemas.openxmlformats.org/drawingml/2006/table">
            <a:tbl>
              <a:tblPr/>
              <a:tblGrid>
                <a:gridCol w="1341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4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867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750" b="1" dirty="0">
                          <a:solidFill>
                            <a:srgbClr val="888888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아파트 · 오피스텔</a:t>
                      </a:r>
                      <a:endParaRPr lang="en-US" sz="75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75895" marT="47549" marB="47549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3" b="1" dirty="0">
                          <a:solidFill>
                            <a:srgbClr val="333333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청룡동 협성엘파이어 · 연지 로얄아파트 · 힐탑더블시티 · 페어필드 바이 메리어트 송도 · 파크하얏트 부산점 · 브라운도트호텔 · 경보그린타워 3·4차</a:t>
                      </a:r>
                      <a:endParaRPr lang="en-US" sz="863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0" marT="47549" marB="47549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67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750" b="1" dirty="0">
                          <a:solidFill>
                            <a:srgbClr val="888888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공공 · 행정</a:t>
                      </a:r>
                      <a:endParaRPr lang="en-US" sz="75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75895" marT="47549" marB="47549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3" b="1" dirty="0">
                          <a:solidFill>
                            <a:srgbClr val="333333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동래구청 주차장 · 동래경찰서 · 연제경찰서 · 부산북부경찰서 · 수영구 수영세무서 · 금정구 영락공원 주차장</a:t>
                      </a:r>
                      <a:endParaRPr lang="en-US" sz="863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0" marT="47549" marB="47549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67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750" b="1" dirty="0">
                          <a:solidFill>
                            <a:srgbClr val="888888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교육 · 문화</a:t>
                      </a:r>
                      <a:endParaRPr lang="en-US" sz="75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75895" marT="47549" marB="47549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3" b="1" dirty="0">
                          <a:solidFill>
                            <a:srgbClr val="333333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해운대 신라스테이 · 해운대 센텀사이언스파크 · 해운대 센텀 드림월드 O/T · 울산 업스퀘어 · 경주월드 · 태종대 유원지 · 해운대 센텀협성아파트</a:t>
                      </a:r>
                      <a:endParaRPr lang="en-US" sz="863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0" marT="47549" marB="47549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67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750" b="1" dirty="0">
                          <a:solidFill>
                            <a:srgbClr val="888888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하천 · 재난안전</a:t>
                      </a:r>
                      <a:endParaRPr lang="en-US" sz="75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75895" marT="47549" marB="47549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3" b="1" dirty="0">
                          <a:solidFill>
                            <a:srgbClr val="333333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사상구 삼락천 · 수영구 수영천 · 하천 원격진출입 차단시설 · 학교 안전관리시스템</a:t>
                      </a:r>
                      <a:endParaRPr lang="en-US" sz="863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0" marT="47549" marB="47549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67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750" b="1" dirty="0">
                          <a:solidFill>
                            <a:srgbClr val="888888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기타</a:t>
                      </a:r>
                      <a:endParaRPr lang="en-US" sz="750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75895" marT="47549" marB="47549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3" b="1" dirty="0">
                          <a:solidFill>
                            <a:srgbClr val="333333"/>
                          </a:solidFill>
                          <a:latin typeface="Noto Sans KR" pitchFamily="34" charset="0"/>
                          <a:ea typeface="Noto Sans KR" pitchFamily="34" charset="-122"/>
                          <a:cs typeface="Noto Sans KR" pitchFamily="34" charset="-120"/>
                        </a:rPr>
                        <a:t>168 + 기타 아파트 · 창업 솔루션 · 카스토퍼 시공 실적</a:t>
                      </a:r>
                      <a:endParaRPr lang="en-US" sz="863" dirty="0">
                        <a:latin typeface="Noto Sans KR" charset="0"/>
                        <a:ea typeface="Noto Sans KR" charset="0"/>
                        <a:cs typeface="Noto Sans KR" charset="0"/>
                      </a:endParaRPr>
                    </a:p>
                  </a:txBody>
                  <a:tcPr marL="0" marR="0" marT="47549" marB="47549" anchor="ctr">
                    <a:lnL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" name="Text 22"/>
          <p:cNvSpPr txBox="1"/>
          <p:nvPr/>
        </p:nvSpPr>
        <p:spPr>
          <a:xfrm>
            <a:off x="495605" y="9772193"/>
            <a:ext cx="381030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TRACK RECORD</a:t>
            </a:r>
            <a:endParaRPr lang="en-US" sz="800" dirty="0"/>
          </a:p>
        </p:txBody>
      </p:sp>
      <p:sp>
        <p:nvSpPr>
          <p:cNvPr id="35" name="Text 23"/>
          <p:cNvSpPr txBox="1"/>
          <p:nvPr/>
        </p:nvSpPr>
        <p:spPr>
          <a:xfrm>
            <a:off x="495605" y="9963302"/>
            <a:ext cx="6096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-2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담당 소장님·회장님께 </a:t>
            </a:r>
            <a:r>
              <a:rPr lang="en-US" sz="1100" b="1" kern="0" spc="-22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가까운 현장</a:t>
            </a:r>
            <a:r>
              <a:rPr lang="en-US" sz="1100" b="1" kern="0" spc="-22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실사 안내해 드립니다.</a:t>
            </a:r>
            <a:endParaRPr lang="en-US" sz="1100" dirty="0"/>
          </a:p>
        </p:txBody>
      </p:sp>
      <p:sp>
        <p:nvSpPr>
          <p:cNvPr id="36" name="Text 24"/>
          <p:cNvSpPr txBox="1"/>
          <p:nvPr/>
        </p:nvSpPr>
        <p:spPr>
          <a:xfrm>
            <a:off x="495605" y="10438790"/>
            <a:ext cx="3810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· APARTMENT BROCHURE</a:t>
            </a:r>
            <a:endParaRPr lang="en-US" sz="800" dirty="0"/>
          </a:p>
        </p:txBody>
      </p:sp>
      <p:sp>
        <p:nvSpPr>
          <p:cNvPr id="37" name="Text 25"/>
          <p:cNvSpPr txBox="1"/>
          <p:nvPr/>
        </p:nvSpPr>
        <p:spPr>
          <a:xfrm>
            <a:off x="6096305" y="10438790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13 / 14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E0E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3002" cy="4953305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4953305"/>
            <a:ext cx="7563002" cy="4953305"/>
          </a:xfrm>
          <a:prstGeom prst="rect">
            <a:avLst/>
          </a:prstGeom>
          <a:solidFill>
            <a:srgbClr val="FFD40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95605" y="4190695"/>
            <a:ext cx="666598" cy="666598"/>
          </a:xfrm>
          <a:prstGeom prst="ellipse">
            <a:avLst/>
          </a:prstGeom>
          <a:noFill/>
          <a:ln w="25399">
            <a:solidFill>
              <a:srgbClr val="FFD400"/>
            </a:solidFill>
            <a:prstDash val="solid"/>
          </a:ln>
        </p:spPr>
      </p:sp>
      <p:pic>
        <p:nvPicPr>
          <p:cNvPr id="5" name="Image 0" descr="gen-dedup-53f90a6c76ee8a9f01b3641344a67fb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93" y="4209898"/>
            <a:ext cx="628193" cy="628193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95605" y="7315200"/>
            <a:ext cx="3191256" cy="1047902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3876142" y="7315200"/>
            <a:ext cx="3191256" cy="1047902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95605" y="8495690"/>
            <a:ext cx="3191256" cy="1047902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876142" y="8495690"/>
            <a:ext cx="3191256" cy="1047902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0" y="9905695"/>
            <a:ext cx="7563002" cy="790956"/>
          </a:xfrm>
          <a:prstGeom prst="rect">
            <a:avLst/>
          </a:prstGeom>
          <a:solidFill>
            <a:srgbClr val="0E0E1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95605" y="495605"/>
            <a:ext cx="381030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7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CONTACT · AS COMMITMENT</a:t>
            </a:r>
            <a:endParaRPr lang="en-US" sz="800" dirty="0"/>
          </a:p>
        </p:txBody>
      </p:sp>
      <p:sp>
        <p:nvSpPr>
          <p:cNvPr id="12" name="Text 9"/>
          <p:cNvSpPr txBox="1"/>
          <p:nvPr/>
        </p:nvSpPr>
        <p:spPr>
          <a:xfrm>
            <a:off x="6096305" y="495605"/>
            <a:ext cx="114300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 14 / 14</a:t>
            </a:r>
            <a:endParaRPr lang="en-US" sz="800" dirty="0"/>
          </a:p>
        </p:txBody>
      </p:sp>
      <p:sp>
        <p:nvSpPr>
          <p:cNvPr id="13" name="Text 10"/>
          <p:cNvSpPr txBox="1"/>
          <p:nvPr/>
        </p:nvSpPr>
        <p:spPr>
          <a:xfrm>
            <a:off x="495605" y="1123798"/>
            <a:ext cx="6572707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kern="0" spc="7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설치 이후부터 저희의 책임이 시작됩니다</a:t>
            </a:r>
            <a:endParaRPr lang="en-US" sz="1100" dirty="0"/>
          </a:p>
        </p:txBody>
      </p:sp>
      <p:sp>
        <p:nvSpPr>
          <p:cNvPr id="14" name="Text 11"/>
          <p:cNvSpPr txBox="1"/>
          <p:nvPr/>
        </p:nvSpPr>
        <p:spPr>
          <a:xfrm>
            <a:off x="495605" y="1466698"/>
            <a:ext cx="6572707" cy="8385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5600" b="1" kern="0" spc="-22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"A/S에 이름을</a:t>
            </a:r>
            <a:endParaRPr lang="en-US" sz="5600" dirty="0"/>
          </a:p>
        </p:txBody>
      </p:sp>
      <p:sp>
        <p:nvSpPr>
          <p:cNvPr id="15" name="Text 12"/>
          <p:cNvSpPr txBox="1"/>
          <p:nvPr/>
        </p:nvSpPr>
        <p:spPr>
          <a:xfrm>
            <a:off x="495605" y="2247595"/>
            <a:ext cx="6572707" cy="8385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5600" b="1" kern="0" spc="-22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걸겠습니다."</a:t>
            </a:r>
            <a:endParaRPr lang="en-US" sz="5600" dirty="0"/>
          </a:p>
        </p:txBody>
      </p:sp>
      <p:pic>
        <p:nvPicPr>
          <p:cNvPr id="16" name="Image 1" descr="gen-dedup-5dce3011217964118291b6d1066aebb5.png"/>
          <p:cNvPicPr>
            <a:picLocks noChangeAspect="1"/>
          </p:cNvPicPr>
          <p:nvPr/>
        </p:nvPicPr>
        <p:blipFill>
          <a:blip r:embed="rId4"/>
          <a:srcRect l="-385" r="-385"/>
          <a:stretch/>
        </p:blipFill>
        <p:spPr>
          <a:xfrm>
            <a:off x="495605" y="3276295"/>
            <a:ext cx="761695" cy="28346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495605" y="3377794"/>
            <a:ext cx="6096305" cy="527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21"/>
              </a:lnSpc>
              <a:buNone/>
            </a:pPr>
            <a:r>
              <a:rPr lang="en-US" sz="10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카메라 한 대, 차단기 한 줄. 저희가 설치한 그 순간부터 단지의 안전을 책임집니다.</a:t>
            </a:r>
            <a:endParaRPr lang="en-US" sz="1000" dirty="0"/>
          </a:p>
          <a:p>
            <a:pPr marL="0" indent="0" algn="l">
              <a:lnSpc>
                <a:spcPts val="1721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(주)한민경테크</a:t>
            </a:r>
            <a:r>
              <a:rPr lang="en-US" sz="10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는 45년의 기술과 여성기업의 세심함으로, 오늘도 하나의 약속을 지킵니다.</a:t>
            </a:r>
            <a:endParaRPr lang="en-US" sz="1000" dirty="0"/>
          </a:p>
        </p:txBody>
      </p:sp>
      <p:sp>
        <p:nvSpPr>
          <p:cNvPr id="18" name="Text 14"/>
          <p:cNvSpPr txBox="1"/>
          <p:nvPr/>
        </p:nvSpPr>
        <p:spPr>
          <a:xfrm>
            <a:off x="1257300" y="4304995"/>
            <a:ext cx="38103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-15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대표이사 한 민 경</a:t>
            </a:r>
            <a:endParaRPr lang="en-US" sz="1000" dirty="0"/>
          </a:p>
        </p:txBody>
      </p:sp>
      <p:sp>
        <p:nvSpPr>
          <p:cNvPr id="19" name="Text 15"/>
          <p:cNvSpPr txBox="1"/>
          <p:nvPr/>
        </p:nvSpPr>
        <p:spPr>
          <a:xfrm>
            <a:off x="1257300" y="4533595"/>
            <a:ext cx="381030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kern="0" spc="150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(주)한민경테크 · CEO Han Min-Kyung</a:t>
            </a:r>
            <a:endParaRPr lang="en-US" sz="800" dirty="0"/>
          </a:p>
        </p:txBody>
      </p:sp>
      <p:sp>
        <p:nvSpPr>
          <p:cNvPr id="20" name="Text 16"/>
          <p:cNvSpPr txBox="1"/>
          <p:nvPr/>
        </p:nvSpPr>
        <p:spPr>
          <a:xfrm>
            <a:off x="495605" y="5296205"/>
            <a:ext cx="38103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7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24H · HOTLINE · 통합 문의</a:t>
            </a:r>
            <a:endParaRPr lang="en-US" sz="800" dirty="0"/>
          </a:p>
        </p:txBody>
      </p:sp>
      <p:sp>
        <p:nvSpPr>
          <p:cNvPr id="21" name="Text 17"/>
          <p:cNvSpPr txBox="1"/>
          <p:nvPr/>
        </p:nvSpPr>
        <p:spPr>
          <a:xfrm>
            <a:off x="495605" y="5619902"/>
            <a:ext cx="6572707" cy="12390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00" kern="0" spc="-150" dirty="0">
                <a:solidFill>
                  <a:srgbClr val="0E0E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1588 · 2940</a:t>
            </a:r>
            <a:endParaRPr lang="en-US" sz="8200" dirty="0"/>
          </a:p>
        </p:txBody>
      </p:sp>
      <p:sp>
        <p:nvSpPr>
          <p:cNvPr id="22" name="Text 18"/>
          <p:cNvSpPr txBox="1"/>
          <p:nvPr/>
        </p:nvSpPr>
        <p:spPr>
          <a:xfrm>
            <a:off x="495605" y="6782105"/>
            <a:ext cx="6572707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75" dirty="0">
                <a:solidFill>
                  <a:srgbClr val="0E0E1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상담 · 견적 · 실사 안내 · A/S 접수 · 조달 문의까지 통합 창구</a:t>
            </a:r>
            <a:endParaRPr lang="en-US" sz="900" dirty="0"/>
          </a:p>
        </p:txBody>
      </p:sp>
      <p:pic>
        <p:nvPicPr>
          <p:cNvPr id="23" name="Image 2" descr="gen-dedup-33eeadb4b96f6703051974e756b38187.png"/>
          <p:cNvPicPr>
            <a:picLocks noChangeAspect="1"/>
          </p:cNvPicPr>
          <p:nvPr/>
        </p:nvPicPr>
        <p:blipFill>
          <a:blip r:embed="rId5"/>
          <a:srcRect t="-404" b="-404"/>
          <a:stretch/>
        </p:blipFill>
        <p:spPr>
          <a:xfrm>
            <a:off x="495605" y="7125005"/>
            <a:ext cx="6571793" cy="19202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685800" y="7486193"/>
            <a:ext cx="2809951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HEAD OFFICE</a:t>
            </a:r>
            <a:endParaRPr lang="en-US" sz="800" dirty="0"/>
          </a:p>
        </p:txBody>
      </p:sp>
      <p:sp>
        <p:nvSpPr>
          <p:cNvPr id="25" name="Text 20"/>
          <p:cNvSpPr txBox="1"/>
          <p:nvPr/>
        </p:nvSpPr>
        <p:spPr>
          <a:xfrm>
            <a:off x="685800" y="7695590"/>
            <a:ext cx="2809951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본사 · 자체 공장</a:t>
            </a:r>
            <a:endParaRPr lang="en-US" sz="1000" dirty="0"/>
          </a:p>
        </p:txBody>
      </p:sp>
      <p:sp>
        <p:nvSpPr>
          <p:cNvPr id="26" name="Text 21"/>
          <p:cNvSpPr txBox="1"/>
          <p:nvPr/>
        </p:nvSpPr>
        <p:spPr>
          <a:xfrm>
            <a:off x="685800" y="7926934"/>
            <a:ext cx="2809951" cy="378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94"/>
              </a:lnSpc>
              <a:buNone/>
            </a:pP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부산광역시 동래구 금강로 55</a:t>
            </a:r>
            <a:endParaRPr lang="en-US" sz="800" dirty="0"/>
          </a:p>
          <a:p>
            <a:pPr marL="0" indent="0" algn="l">
              <a:lnSpc>
                <a:spcPts val="1294"/>
              </a:lnSpc>
              <a:buNone/>
            </a:pP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(주)한민경테크 · 여성기업 · 정보통신공사업</a:t>
            </a:r>
            <a:endParaRPr lang="en-US" sz="800" dirty="0"/>
          </a:p>
        </p:txBody>
      </p:sp>
      <p:sp>
        <p:nvSpPr>
          <p:cNvPr id="27" name="Text 22"/>
          <p:cNvSpPr txBox="1"/>
          <p:nvPr/>
        </p:nvSpPr>
        <p:spPr>
          <a:xfrm>
            <a:off x="4067251" y="7486193"/>
            <a:ext cx="2809951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EMAIL · WEB</a:t>
            </a:r>
            <a:endParaRPr lang="en-US" sz="800" dirty="0"/>
          </a:p>
        </p:txBody>
      </p:sp>
      <p:sp>
        <p:nvSpPr>
          <p:cNvPr id="28" name="Text 23"/>
          <p:cNvSpPr txBox="1"/>
          <p:nvPr/>
        </p:nvSpPr>
        <p:spPr>
          <a:xfrm>
            <a:off x="4067251" y="7695590"/>
            <a:ext cx="2809951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이메일 · 홈페이지</a:t>
            </a:r>
            <a:endParaRPr lang="en-US" sz="1000" dirty="0"/>
          </a:p>
        </p:txBody>
      </p:sp>
      <p:sp>
        <p:nvSpPr>
          <p:cNvPr id="29" name="Text 24"/>
          <p:cNvSpPr txBox="1"/>
          <p:nvPr/>
        </p:nvSpPr>
        <p:spPr>
          <a:xfrm>
            <a:off x="4067251" y="7926934"/>
            <a:ext cx="2809951" cy="378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94"/>
              </a:lnSpc>
              <a:buNone/>
            </a:pP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hmk@hmktech.kr</a:t>
            </a:r>
            <a:endParaRPr lang="en-US" sz="800" dirty="0"/>
          </a:p>
          <a:p>
            <a:pPr marL="0" indent="0" algn="l">
              <a:lnSpc>
                <a:spcPts val="1294"/>
              </a:lnSpc>
              <a:buNone/>
            </a:pP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hmktech.co.kr</a:t>
            </a:r>
            <a:endParaRPr lang="en-US" sz="800" dirty="0"/>
          </a:p>
        </p:txBody>
      </p:sp>
      <p:sp>
        <p:nvSpPr>
          <p:cNvPr id="30" name="Text 25"/>
          <p:cNvSpPr txBox="1"/>
          <p:nvPr/>
        </p:nvSpPr>
        <p:spPr>
          <a:xfrm>
            <a:off x="685800" y="8667598"/>
            <a:ext cx="2809951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AS · MAINTENANCE</a:t>
            </a:r>
            <a:endParaRPr lang="en-US" sz="800" dirty="0"/>
          </a:p>
        </p:txBody>
      </p:sp>
      <p:sp>
        <p:nvSpPr>
          <p:cNvPr id="31" name="Text 26"/>
          <p:cNvSpPr txBox="1"/>
          <p:nvPr/>
        </p:nvSpPr>
        <p:spPr>
          <a:xfrm>
            <a:off x="685800" y="8876995"/>
            <a:ext cx="2809951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단지 전담 AS</a:t>
            </a:r>
            <a:endParaRPr lang="en-US" sz="1000" dirty="0"/>
          </a:p>
        </p:txBody>
      </p:sp>
      <p:sp>
        <p:nvSpPr>
          <p:cNvPr id="32" name="Text 27"/>
          <p:cNvSpPr txBox="1"/>
          <p:nvPr/>
        </p:nvSpPr>
        <p:spPr>
          <a:xfrm>
            <a:off x="685800" y="9108338"/>
            <a:ext cx="2809951" cy="378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94"/>
              </a:lnSpc>
              <a:buNone/>
            </a:pP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월 1회 정기점검 · 24시간 긴급 대응</a:t>
            </a:r>
            <a:endParaRPr lang="en-US" sz="800" dirty="0"/>
          </a:p>
          <a:p>
            <a:pPr marL="0" indent="0" algn="l">
              <a:lnSpc>
                <a:spcPts val="1294"/>
              </a:lnSpc>
              <a:buNone/>
            </a:pP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부산·경남 2시간 내 출동 체계</a:t>
            </a:r>
            <a:endParaRPr lang="en-US" sz="800" dirty="0"/>
          </a:p>
        </p:txBody>
      </p:sp>
      <p:sp>
        <p:nvSpPr>
          <p:cNvPr id="33" name="Text 28"/>
          <p:cNvSpPr txBox="1"/>
          <p:nvPr/>
        </p:nvSpPr>
        <p:spPr>
          <a:xfrm>
            <a:off x="4067251" y="8667598"/>
            <a:ext cx="2809951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22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PROCUREMENT</a:t>
            </a:r>
            <a:endParaRPr lang="en-US" sz="800" dirty="0"/>
          </a:p>
        </p:txBody>
      </p:sp>
      <p:sp>
        <p:nvSpPr>
          <p:cNvPr id="34" name="Text 29"/>
          <p:cNvSpPr txBox="1"/>
          <p:nvPr/>
        </p:nvSpPr>
        <p:spPr>
          <a:xfrm>
            <a:off x="4067251" y="8876995"/>
            <a:ext cx="2809951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조달 · MAS 계약</a:t>
            </a:r>
            <a:endParaRPr lang="en-US" sz="1000" dirty="0"/>
          </a:p>
        </p:txBody>
      </p:sp>
      <p:sp>
        <p:nvSpPr>
          <p:cNvPr id="35" name="Text 30"/>
          <p:cNvSpPr txBox="1"/>
          <p:nvPr/>
        </p:nvSpPr>
        <p:spPr>
          <a:xfrm>
            <a:off x="4067251" y="9108338"/>
            <a:ext cx="2809951" cy="378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94"/>
              </a:lnSpc>
              <a:buNone/>
            </a:pP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조달청 나라장터 · MAS 다수공급자</a:t>
            </a:r>
            <a:endParaRPr lang="en-US" sz="800" dirty="0"/>
          </a:p>
          <a:p>
            <a:pPr marL="0" indent="0" algn="l">
              <a:lnSpc>
                <a:spcPts val="1294"/>
              </a:lnSpc>
              <a:buNone/>
            </a:pPr>
            <a:r>
              <a:rPr lang="en-US" sz="800" dirty="0">
                <a:solidFill>
                  <a:srgbClr val="DDDDD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카메라 3종 · 카스토퍼 등록 완료</a:t>
            </a:r>
            <a:endParaRPr lang="en-US" sz="800" dirty="0"/>
          </a:p>
        </p:txBody>
      </p:sp>
      <p:sp>
        <p:nvSpPr>
          <p:cNvPr id="36" name="Text 31"/>
          <p:cNvSpPr txBox="1"/>
          <p:nvPr/>
        </p:nvSpPr>
        <p:spPr>
          <a:xfrm>
            <a:off x="495605" y="10039198"/>
            <a:ext cx="381030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b="1" kern="0" spc="37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신뢰를 설치하는 기업</a:t>
            </a:r>
            <a:endParaRPr lang="en-US" sz="800" dirty="0"/>
          </a:p>
        </p:txBody>
      </p:sp>
      <p:sp>
        <p:nvSpPr>
          <p:cNvPr id="37" name="Text 32"/>
          <p:cNvSpPr txBox="1"/>
          <p:nvPr/>
        </p:nvSpPr>
        <p:spPr>
          <a:xfrm>
            <a:off x="495605" y="10248595"/>
            <a:ext cx="3810305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-22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(주)한민경테크</a:t>
            </a:r>
            <a:endParaRPr lang="en-US" sz="1100" dirty="0"/>
          </a:p>
        </p:txBody>
      </p:sp>
      <p:sp>
        <p:nvSpPr>
          <p:cNvPr id="38" name="Text 33"/>
          <p:cNvSpPr txBox="1"/>
          <p:nvPr/>
        </p:nvSpPr>
        <p:spPr>
          <a:xfrm>
            <a:off x="4953305" y="10039198"/>
            <a:ext cx="22860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225" dirty="0">
                <a:solidFill>
                  <a:srgbClr val="FFD40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APARTMENT BROCHURE · 2026</a:t>
            </a:r>
            <a:endParaRPr lang="en-US" sz="800" dirty="0"/>
          </a:p>
        </p:txBody>
      </p:sp>
      <p:sp>
        <p:nvSpPr>
          <p:cNvPr id="39" name="Text 34"/>
          <p:cNvSpPr txBox="1"/>
          <p:nvPr/>
        </p:nvSpPr>
        <p:spPr>
          <a:xfrm>
            <a:off x="4953305" y="10248595"/>
            <a:ext cx="228600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kern="0" spc="15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14 / 14 · THANK YOU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2656</Words>
  <Application>Microsoft Office PowerPoint</Application>
  <PresentationFormat>사용자 지정</PresentationFormat>
  <Paragraphs>524</Paragraphs>
  <Slides>14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8" baseType="lpstr">
      <vt:lpstr>Noto Sans KR</vt:lpstr>
      <vt:lpstr>Arial</vt:lpstr>
      <vt:lpstr>Bebas Neue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USER</cp:lastModifiedBy>
  <cp:revision>2</cp:revision>
  <dcterms:created xsi:type="dcterms:W3CDTF">2026-07-09T03:38:10Z</dcterms:created>
  <dcterms:modified xsi:type="dcterms:W3CDTF">2026-07-16T00:08:34Z</dcterms:modified>
</cp:coreProperties>
</file>