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8" r:id="rId3"/>
    <p:sldId id="262" r:id="rId4"/>
    <p:sldId id="8467" r:id="rId5"/>
    <p:sldId id="8468" r:id="rId6"/>
    <p:sldId id="8469" r:id="rId7"/>
    <p:sldId id="8472" r:id="rId8"/>
    <p:sldId id="8470" r:id="rId9"/>
    <p:sldId id="8476" r:id="rId10"/>
    <p:sldId id="8471" r:id="rId11"/>
    <p:sldId id="8474" r:id="rId12"/>
    <p:sldId id="8475" r:id="rId13"/>
  </p:sldIdLst>
  <p:sldSz cx="9906000" cy="6858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21"/>
    <a:srgbClr val="EAE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6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27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7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737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625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392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773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101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06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4356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054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82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A9975-7EA8-468D-8336-408EB396C8A4}" type="datetimeFigureOut">
              <a:rPr lang="ko-KR" altLang="en-US" smtClean="0"/>
              <a:t>2026-06-30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6D6A3-E808-4239-8214-4F891920A5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459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5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microsoft.com/office/2007/relationships/hdphoto" Target="../media/hdphoto3.wdp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image" Target="../media/image4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microsoft.com/office/2007/relationships/hdphoto" Target="../media/hdphoto3.wdp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5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50.png"/><Relationship Id="rId5" Type="http://schemas.openxmlformats.org/officeDocument/2006/relationships/image" Target="../media/image32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microsoft.com/office/2007/relationships/hdphoto" Target="../media/hdphoto3.wdp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B9EA429D-E615-B108-4E95-B801004FF5CB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32000"/>
                </a:schemeClr>
              </a:gs>
              <a:gs pos="21000">
                <a:schemeClr val="tx2">
                  <a:alpha val="10000"/>
                  <a:lumMod val="77000"/>
                  <a:lumOff val="23000"/>
                </a:schemeClr>
              </a:gs>
              <a:gs pos="47000">
                <a:srgbClr val="153C61">
                  <a:alpha val="62000"/>
                </a:srgbClr>
              </a:gs>
              <a:gs pos="100000">
                <a:schemeClr val="tx2">
                  <a:lumMod val="7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55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5C6F775-5417-BE1F-4EBF-3F6583DCAB76}"/>
              </a:ext>
            </a:extLst>
          </p:cNvPr>
          <p:cNvGrpSpPr/>
          <p:nvPr/>
        </p:nvGrpSpPr>
        <p:grpSpPr>
          <a:xfrm>
            <a:off x="435263" y="488342"/>
            <a:ext cx="1846119" cy="300082"/>
            <a:chOff x="535709" y="471054"/>
            <a:chExt cx="2881746" cy="508000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6183A14F-18E9-B563-628F-1D93E5664F9F}"/>
                </a:ext>
              </a:extLst>
            </p:cNvPr>
            <p:cNvSpPr/>
            <p:nvPr/>
          </p:nvSpPr>
          <p:spPr>
            <a:xfrm>
              <a:off x="535709" y="471054"/>
              <a:ext cx="2881746" cy="508000"/>
            </a:xfrm>
            <a:prstGeom prst="roundRect">
              <a:avLst/>
            </a:prstGeom>
            <a:noFill/>
            <a:ln w="28575">
              <a:solidFill>
                <a:schemeClr val="accent4">
                  <a:lumMod val="60000"/>
                  <a:lumOff val="40000"/>
                  <a:alpha val="70000"/>
                </a:schemeClr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300" dirty="0">
                  <a:solidFill>
                    <a:schemeClr val="accent4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1300" dirty="0">
                  <a:solidFill>
                    <a:schemeClr val="accent4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주</a:t>
              </a:r>
              <a:r>
                <a:rPr lang="en-US" altLang="ko-KR" sz="1300" dirty="0">
                  <a:solidFill>
                    <a:schemeClr val="accent4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  <a:r>
                <a:rPr lang="ko-KR" altLang="en-US" sz="1300" dirty="0" err="1">
                  <a:solidFill>
                    <a:schemeClr val="accent4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한민경테크</a:t>
              </a:r>
              <a:endParaRPr lang="en-US" altLang="ko-KR" sz="1300" dirty="0">
                <a:solidFill>
                  <a:schemeClr val="accent4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0A559A53-477C-7836-AC61-685510CD1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805" y="549676"/>
              <a:ext cx="776319" cy="350758"/>
            </a:xfrm>
            <a:prstGeom prst="rect">
              <a:avLst/>
            </a:prstGeom>
            <a:effectLst>
              <a:glow rad="50800">
                <a:schemeClr val="accent4">
                  <a:alpha val="97000"/>
                </a:schemeClr>
              </a:glow>
            </a:effec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6AFB150-F309-B7AB-C9E4-582BD7F1CD54}"/>
              </a:ext>
            </a:extLst>
          </p:cNvPr>
          <p:cNvSpPr txBox="1"/>
          <p:nvPr/>
        </p:nvSpPr>
        <p:spPr>
          <a:xfrm>
            <a:off x="2022379" y="3111541"/>
            <a:ext cx="5918608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63" dirty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463" dirty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안심할 수 있는 보안 인프라</a:t>
            </a:r>
            <a:r>
              <a:rPr lang="en-US" altLang="ko-KR" sz="1463" dirty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463" dirty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주식회사 </a:t>
            </a:r>
            <a:r>
              <a:rPr lang="ko-KR" altLang="en-US" sz="1463" dirty="0" err="1">
                <a:solidFill>
                  <a:srgbClr val="FFFF00"/>
                </a:solidFill>
                <a:effectLst>
                  <a:glow rad="127000">
                    <a:srgbClr val="FFC000">
                      <a:alpha val="40000"/>
                    </a:srgbClr>
                  </a:glo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한민경테크</a:t>
            </a:r>
            <a:r>
              <a:rPr lang="ko-KR" altLang="en-US" sz="1463" dirty="0" err="1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와</a:t>
            </a:r>
            <a:r>
              <a:rPr lang="ko-KR" altLang="en-US" sz="1463" dirty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함께합니다</a:t>
            </a:r>
            <a:r>
              <a:rPr lang="en-US" altLang="ko-KR" sz="1463" dirty="0"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. -</a:t>
            </a:r>
            <a:endParaRPr lang="ko-KR" altLang="en-US" sz="1463" dirty="0"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951653-E380-DB99-F4AF-57A00D921969}"/>
              </a:ext>
            </a:extLst>
          </p:cNvPr>
          <p:cNvSpPr txBox="1"/>
          <p:nvPr/>
        </p:nvSpPr>
        <p:spPr>
          <a:xfrm>
            <a:off x="1537872" y="5891384"/>
            <a:ext cx="2109873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63" b="1" dirty="0" err="1">
                <a:solidFill>
                  <a:schemeClr val="accent4"/>
                </a:solidFill>
              </a:rPr>
              <a:t>제출처</a:t>
            </a:r>
            <a:r>
              <a:rPr lang="ko-KR" altLang="en-US" sz="1463" b="1" dirty="0">
                <a:solidFill>
                  <a:schemeClr val="bg1"/>
                </a:solidFill>
              </a:rPr>
              <a:t> </a:t>
            </a:r>
            <a:r>
              <a:rPr lang="en-US" altLang="ko-KR" sz="1463" b="1" dirty="0">
                <a:solidFill>
                  <a:schemeClr val="accent4"/>
                </a:solidFill>
              </a:rPr>
              <a:t>:</a:t>
            </a:r>
            <a:r>
              <a:rPr lang="en-US" altLang="ko-KR" sz="1463" b="1" dirty="0">
                <a:solidFill>
                  <a:schemeClr val="bg1"/>
                </a:solidFill>
              </a:rPr>
              <a:t> 00</a:t>
            </a:r>
            <a:r>
              <a:rPr lang="ko-KR" altLang="en-US" sz="1463" b="1" dirty="0">
                <a:solidFill>
                  <a:schemeClr val="bg1"/>
                </a:solidFill>
              </a:rPr>
              <a:t>기관 </a:t>
            </a:r>
            <a:r>
              <a:rPr lang="en-US" altLang="ko-KR" sz="1463" b="1" dirty="0">
                <a:solidFill>
                  <a:schemeClr val="bg1"/>
                </a:solidFill>
              </a:rPr>
              <a:t>/ </a:t>
            </a:r>
            <a:r>
              <a:rPr lang="ko-KR" altLang="en-US" sz="1463" b="1" dirty="0">
                <a:solidFill>
                  <a:schemeClr val="bg1"/>
                </a:solidFill>
              </a:rPr>
              <a:t>귀중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F6CD50-CD8C-6F8D-225A-0F155D3094AC}"/>
              </a:ext>
            </a:extLst>
          </p:cNvPr>
          <p:cNvSpPr txBox="1"/>
          <p:nvPr/>
        </p:nvSpPr>
        <p:spPr>
          <a:xfrm>
            <a:off x="3914824" y="5891384"/>
            <a:ext cx="2031325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63" b="1" dirty="0">
                <a:solidFill>
                  <a:schemeClr val="accent4"/>
                </a:solidFill>
              </a:rPr>
              <a:t>제출일 </a:t>
            </a:r>
            <a:r>
              <a:rPr lang="en-US" altLang="ko-KR" sz="1463" b="1" dirty="0">
                <a:solidFill>
                  <a:schemeClr val="accent4"/>
                </a:solidFill>
              </a:rPr>
              <a:t>: </a:t>
            </a:r>
            <a:r>
              <a:rPr lang="en-US" altLang="ko-KR" sz="1463" b="1" dirty="0">
                <a:solidFill>
                  <a:schemeClr val="bg1"/>
                </a:solidFill>
              </a:rPr>
              <a:t>2026. 00. 00</a:t>
            </a:r>
            <a:endParaRPr lang="ko-KR" altLang="en-US" sz="1463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D908B9-E41C-7633-6CA7-BF7270A4B536}"/>
              </a:ext>
            </a:extLst>
          </p:cNvPr>
          <p:cNvSpPr txBox="1"/>
          <p:nvPr/>
        </p:nvSpPr>
        <p:spPr>
          <a:xfrm>
            <a:off x="6291779" y="5891384"/>
            <a:ext cx="2682145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63" b="1" dirty="0">
                <a:solidFill>
                  <a:schemeClr val="accent4"/>
                </a:solidFill>
              </a:rPr>
              <a:t>제안사</a:t>
            </a:r>
            <a:r>
              <a:rPr lang="ko-KR" altLang="en-US" sz="1463" b="1" dirty="0">
                <a:solidFill>
                  <a:schemeClr val="bg1"/>
                </a:solidFill>
              </a:rPr>
              <a:t> </a:t>
            </a:r>
            <a:r>
              <a:rPr lang="en-US" altLang="ko-KR" sz="1463" b="1" dirty="0">
                <a:solidFill>
                  <a:schemeClr val="accent4"/>
                </a:solidFill>
              </a:rPr>
              <a:t>:</a:t>
            </a:r>
            <a:r>
              <a:rPr lang="en-US" altLang="ko-KR" sz="1463" b="1" dirty="0">
                <a:solidFill>
                  <a:schemeClr val="bg1"/>
                </a:solidFill>
              </a:rPr>
              <a:t> </a:t>
            </a:r>
            <a:r>
              <a:rPr lang="ko-KR" altLang="en-US" sz="1463" b="1" dirty="0">
                <a:solidFill>
                  <a:schemeClr val="bg1"/>
                </a:solidFill>
              </a:rPr>
              <a:t>주식회사 </a:t>
            </a:r>
            <a:r>
              <a:rPr lang="ko-KR" altLang="en-US" sz="1463" b="1" dirty="0" err="1">
                <a:solidFill>
                  <a:srgbClr val="FFFF00"/>
                </a:solidFill>
                <a:effectLst>
                  <a:glow rad="101600">
                    <a:schemeClr val="accent4">
                      <a:alpha val="37000"/>
                    </a:schemeClr>
                  </a:glow>
                </a:effectLst>
              </a:rPr>
              <a:t>한민경테크</a:t>
            </a:r>
            <a:endParaRPr lang="ko-KR" altLang="en-US" sz="1463" b="1" dirty="0">
              <a:solidFill>
                <a:srgbClr val="FFFF00"/>
              </a:solidFill>
              <a:effectLst>
                <a:glow rad="101600">
                  <a:schemeClr val="accent4">
                    <a:alpha val="37000"/>
                  </a:schemeClr>
                </a:glo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7F6C6E-13AC-5AE2-5A0B-B6C8FF870829}"/>
              </a:ext>
            </a:extLst>
          </p:cNvPr>
          <p:cNvSpPr txBox="1"/>
          <p:nvPr/>
        </p:nvSpPr>
        <p:spPr>
          <a:xfrm>
            <a:off x="2345716" y="1664694"/>
            <a:ext cx="4542910" cy="60279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r" defTabSz="469731" fontAlgn="base">
              <a:spcBef>
                <a:spcPts val="514"/>
              </a:spcBef>
              <a:spcAft>
                <a:spcPct val="0"/>
              </a:spcAft>
              <a:defRPr/>
            </a:pPr>
            <a:r>
              <a:rPr lang="ko-KR" altLang="en-US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스마트 통합 관제 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E60488-C5D8-1B0A-8C5B-8F7D95EAE3EE}"/>
              </a:ext>
            </a:extLst>
          </p:cNvPr>
          <p:cNvSpPr txBox="1"/>
          <p:nvPr/>
        </p:nvSpPr>
        <p:spPr>
          <a:xfrm>
            <a:off x="1174423" y="2290669"/>
            <a:ext cx="4657933" cy="60279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 defTabSz="469731" fontAlgn="base">
              <a:spcBef>
                <a:spcPts val="514"/>
              </a:spcBef>
              <a:spcAft>
                <a:spcPct val="0"/>
              </a:spcAft>
              <a:defRPr/>
            </a:pPr>
            <a:r>
              <a:rPr lang="ko-KR" altLang="en-US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accent4"/>
                </a:solidFill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고화질 </a:t>
            </a:r>
            <a:r>
              <a:rPr lang="en-US" altLang="ko-KR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accent4"/>
                </a:solidFill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CCTV </a:t>
            </a:r>
            <a:r>
              <a:rPr lang="ko-KR" altLang="en-US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accent4"/>
                </a:solidFill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시스템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21456D-DDA9-C2B7-BBAE-F3991E8830CD}"/>
              </a:ext>
            </a:extLst>
          </p:cNvPr>
          <p:cNvSpPr txBox="1"/>
          <p:nvPr/>
        </p:nvSpPr>
        <p:spPr>
          <a:xfrm>
            <a:off x="5984917" y="2290669"/>
            <a:ext cx="2685030" cy="60279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r" defTabSz="469731" fontAlgn="base">
              <a:spcBef>
                <a:spcPts val="514"/>
              </a:spcBef>
              <a:spcAft>
                <a:spcPct val="0"/>
              </a:spcAft>
              <a:defRPr/>
            </a:pPr>
            <a:r>
              <a:rPr lang="ko-KR" altLang="en-US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bg1"/>
                </a:solidFill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구축 제안서</a:t>
            </a:r>
          </a:p>
        </p:txBody>
      </p:sp>
    </p:spTree>
    <p:extLst>
      <p:ext uri="{BB962C8B-B14F-4D97-AF65-F5344CB8AC3E}">
        <p14:creationId xmlns:p14="http://schemas.microsoft.com/office/powerpoint/2010/main" val="347345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8472FB-A9DC-6A1B-716B-ED1340811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3F713476-0A0E-3870-A520-811DBED35D02}"/>
              </a:ext>
            </a:extLst>
          </p:cNvPr>
          <p:cNvGrpSpPr/>
          <p:nvPr/>
        </p:nvGrpSpPr>
        <p:grpSpPr>
          <a:xfrm>
            <a:off x="3286910" y="1338522"/>
            <a:ext cx="3384149" cy="680058"/>
            <a:chOff x="520317" y="1230751"/>
            <a:chExt cx="3029366" cy="854820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6095F296-6084-98C8-8FBC-3284D033DE1E}"/>
                </a:ext>
              </a:extLst>
            </p:cNvPr>
            <p:cNvSpPr/>
            <p:nvPr/>
          </p:nvSpPr>
          <p:spPr>
            <a:xfrm>
              <a:off x="3007961" y="1519816"/>
              <a:ext cx="541722" cy="393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710576">
                <a:defRPr/>
              </a:pPr>
              <a:r>
                <a:rPr kumimoji="1" lang="ko-KR" altLang="en-US" sz="1432" b="1" spc="-32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페이퍼로지 6 SemiBold" pitchFamily="2" charset="-127"/>
                  <a:ea typeface="페이퍼로지 6 SemiBold" pitchFamily="2" charset="-127"/>
                </a:rPr>
                <a:t>목 차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3854A9D-6BDC-D861-9D08-2738AED78AD0}"/>
                </a:ext>
              </a:extLst>
            </p:cNvPr>
            <p:cNvSpPr/>
            <p:nvPr/>
          </p:nvSpPr>
          <p:spPr>
            <a:xfrm>
              <a:off x="520317" y="1230751"/>
              <a:ext cx="2523383" cy="854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63726" fontAlgn="base">
                <a:spcBef>
                  <a:spcPts val="398"/>
                </a:spcBef>
                <a:spcAft>
                  <a:spcPct val="0"/>
                </a:spcAft>
                <a:defRPr/>
              </a:pPr>
              <a:r>
                <a:rPr kumimoji="1" lang="en-US" altLang="ko-KR" sz="3819" b="1" dirty="0">
                  <a:ln w="9525" cap="flat" cmpd="sng" algn="ctr">
                    <a:solidFill>
                      <a:srgbClr val="000000">
                        <a:alpha val="0"/>
                      </a:srgbClr>
                    </a:solidFill>
                    <a:prstDash val="solid"/>
                    <a:round/>
                  </a:ln>
                  <a:solidFill>
                    <a:prstClr val="white"/>
                  </a:solidFill>
                  <a:latin typeface="페이퍼로지 6 SemiBold" pitchFamily="2" charset="-127"/>
                  <a:ea typeface="페이퍼로지 6 SemiBold" pitchFamily="2" charset="-127"/>
                  <a:cs typeface="Times New Roman"/>
                </a:rPr>
                <a:t>C</a:t>
              </a:r>
              <a:r>
                <a:rPr kumimoji="1" lang="en-US" altLang="ko-KR" sz="3501" b="1" dirty="0">
                  <a:ln w="9525" cap="flat" cmpd="sng" algn="ctr">
                    <a:solidFill>
                      <a:srgbClr val="000000">
                        <a:alpha val="0"/>
                      </a:srgbClr>
                    </a:solidFill>
                    <a:prstDash val="solid"/>
                    <a:round/>
                  </a:ln>
                  <a:solidFill>
                    <a:prstClr val="white"/>
                  </a:solidFill>
                  <a:latin typeface="페이퍼로지 6 SemiBold" pitchFamily="2" charset="-127"/>
                  <a:ea typeface="페이퍼로지 6 SemiBold" pitchFamily="2" charset="-127"/>
                  <a:cs typeface="Times New Roman"/>
                </a:rPr>
                <a:t>ontents</a:t>
              </a:r>
              <a:endParaRPr kumimoji="1" lang="ko-KR" altLang="en-US" sz="3501" b="1" dirty="0">
                <a:ln w="9525" cap="flat" cmpd="sng" algn="ctr">
                  <a:solidFill>
                    <a:srgbClr val="000000">
                      <a:alpha val="0"/>
                    </a:srgbClr>
                  </a:solidFill>
                  <a:prstDash val="solid"/>
                  <a:round/>
                </a:ln>
                <a:solidFill>
                  <a:prstClr val="white"/>
                </a:solidFill>
                <a:latin typeface="페이퍼로지 6 SemiBold" pitchFamily="2" charset="-127"/>
                <a:ea typeface="페이퍼로지 6 SemiBold" pitchFamily="2" charset="-127"/>
                <a:cs typeface="Times New Roman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4F90BD9-A10E-C478-861C-1B164713E3EB}"/>
              </a:ext>
            </a:extLst>
          </p:cNvPr>
          <p:cNvGrpSpPr/>
          <p:nvPr/>
        </p:nvGrpSpPr>
        <p:grpSpPr>
          <a:xfrm>
            <a:off x="2020330" y="2248549"/>
            <a:ext cx="2533160" cy="3536862"/>
            <a:chOff x="1073299" y="956539"/>
            <a:chExt cx="2361600" cy="3297327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607F927C-A19A-A5D3-B3C9-A11BC51E06E6}"/>
                </a:ext>
              </a:extLst>
            </p:cNvPr>
            <p:cNvSpPr/>
            <p:nvPr/>
          </p:nvSpPr>
          <p:spPr>
            <a:xfrm>
              <a:off x="1073299" y="956539"/>
              <a:ext cx="2361600" cy="3297327"/>
            </a:xfrm>
            <a:prstGeom prst="roundRect">
              <a:avLst>
                <a:gd name="adj" fmla="val 5518"/>
              </a:avLst>
            </a:prstGeom>
            <a:solidFill>
              <a:schemeClr val="tx2">
                <a:lumMod val="50000"/>
                <a:alpha val="63922"/>
              </a:schemeClr>
            </a:solidFill>
            <a:ln>
              <a:solidFill>
                <a:srgbClr val="38393E"/>
              </a:solidFill>
            </a:ln>
            <a:effectLst>
              <a:outerShdw blurRad="50800" dist="38100" dir="2700000" sx="101000" sy="101000" algn="tl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71">
                <a:latin typeface="세방고딕 Regular" panose="00000500000000000000" pitchFamily="2" charset="-127"/>
                <a:ea typeface="세방고딕 Regular" panose="00000500000000000000" pitchFamily="2" charset="-127"/>
              </a:endParaRPr>
            </a:p>
          </p:txBody>
        </p: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6D6237F0-CB9B-9918-E6C8-69B2CBD3C0DC}"/>
                </a:ext>
              </a:extLst>
            </p:cNvPr>
            <p:cNvCxnSpPr>
              <a:cxnSpLocks/>
            </p:cNvCxnSpPr>
            <p:nvPr/>
          </p:nvCxnSpPr>
          <p:spPr>
            <a:xfrm>
              <a:off x="1420136" y="2377268"/>
              <a:ext cx="1667927" cy="0"/>
            </a:xfrm>
            <a:prstGeom prst="line">
              <a:avLst/>
            </a:prstGeom>
            <a:ln w="15875">
              <a:solidFill>
                <a:schemeClr val="tx2">
                  <a:lumMod val="40000"/>
                  <a:lumOff val="60000"/>
                  <a:alpha val="8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CF9E8FF-B128-DF62-BC29-F6F7A72483B6}"/>
                </a:ext>
              </a:extLst>
            </p:cNvPr>
            <p:cNvSpPr txBox="1"/>
            <p:nvPr/>
          </p:nvSpPr>
          <p:spPr>
            <a:xfrm>
              <a:off x="1964178" y="2066794"/>
              <a:ext cx="579842" cy="19666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874555">
                <a:defRPr/>
              </a:pPr>
              <a:r>
                <a:rPr lang="ko-KR" altLang="en-US" sz="137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rgbClr val="ABCFEF"/>
                  </a:solidFill>
                  <a:latin typeface="페이퍼로지 6 SemiBold" pitchFamily="2" charset="-127"/>
                  <a:ea typeface="페이퍼로지 6 SemiBold" pitchFamily="2" charset="-127"/>
                </a:rPr>
                <a:t>회사소개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0784A46-78D7-593B-B675-5581DCC14DFF}"/>
                </a:ext>
              </a:extLst>
            </p:cNvPr>
            <p:cNvSpPr txBox="1"/>
            <p:nvPr/>
          </p:nvSpPr>
          <p:spPr>
            <a:xfrm>
              <a:off x="1530043" y="2441766"/>
              <a:ext cx="1448111" cy="116201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개요</a:t>
              </a:r>
              <a:endParaRPr lang="en-US" altLang="ko-KR" sz="1077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endParaRP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연혁</a:t>
              </a:r>
              <a:endParaRPr lang="en-US" altLang="ko-KR" sz="1077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endParaRP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관공서 실적현황</a:t>
              </a:r>
              <a:endParaRPr lang="en-US" altLang="ko-KR" sz="1077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endParaRP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기술력으로 인정 받는 기술자</a:t>
              </a:r>
              <a:endParaRPr lang="en-US" altLang="ko-KR" sz="1077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endParaRP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특허 및 인증현황</a:t>
              </a:r>
              <a:endParaRPr lang="en-US" altLang="ko-KR" sz="1077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endParaRP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76C6197D-03D9-87B4-F1BE-82F389451D13}"/>
                </a:ext>
              </a:extLst>
            </p:cNvPr>
            <p:cNvGrpSpPr/>
            <p:nvPr/>
          </p:nvGrpSpPr>
          <p:grpSpPr>
            <a:xfrm>
              <a:off x="1857748" y="1169136"/>
              <a:ext cx="792702" cy="809335"/>
              <a:chOff x="506823" y="4239808"/>
              <a:chExt cx="1219478" cy="1282795"/>
            </a:xfrm>
          </p:grpSpPr>
          <p:sp>
            <p:nvSpPr>
              <p:cNvPr id="53" name="모서리가 둥근 직사각형 135">
                <a:extLst>
                  <a:ext uri="{FF2B5EF4-FFF2-40B4-BE49-F238E27FC236}">
                    <a16:creationId xmlns:a16="http://schemas.microsoft.com/office/drawing/2014/main" id="{042272B3-6E69-BC77-8B15-762BB4B38D93}"/>
                  </a:ext>
                </a:extLst>
              </p:cNvPr>
              <p:cNvSpPr/>
              <p:nvPr/>
            </p:nvSpPr>
            <p:spPr>
              <a:xfrm>
                <a:off x="506823" y="4239808"/>
                <a:ext cx="1219478" cy="1282795"/>
              </a:xfrm>
              <a:prstGeom prst="roundRect">
                <a:avLst>
                  <a:gd name="adj" fmla="val 4832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47663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077" dirty="0">
                  <a:solidFill>
                    <a:prstClr val="white"/>
                  </a:solidFill>
                  <a:latin typeface="페이퍼로지 7 Bold" pitchFamily="2" charset="-127"/>
                  <a:ea typeface="페이퍼로지 7 Bold" pitchFamily="2" charset="-127"/>
                </a:endParaRPr>
              </a:p>
            </p:txBody>
          </p:sp>
          <p:sp>
            <p:nvSpPr>
              <p:cNvPr id="54" name="자유형 13">
                <a:extLst>
                  <a:ext uri="{FF2B5EF4-FFF2-40B4-BE49-F238E27FC236}">
                    <a16:creationId xmlns:a16="http://schemas.microsoft.com/office/drawing/2014/main" id="{213B1664-7E6F-5105-1CC6-B032A36EAEB0}"/>
                  </a:ext>
                </a:extLst>
              </p:cNvPr>
              <p:cNvSpPr/>
              <p:nvPr/>
            </p:nvSpPr>
            <p:spPr>
              <a:xfrm>
                <a:off x="580571" y="4361701"/>
                <a:ext cx="1074057" cy="1085668"/>
              </a:xfrm>
              <a:custGeom>
                <a:avLst/>
                <a:gdLst>
                  <a:gd name="connsiteX0" fmla="*/ 0 w 1074057"/>
                  <a:gd name="connsiteY0" fmla="*/ 0 h 928914"/>
                  <a:gd name="connsiteX1" fmla="*/ 0 w 1074057"/>
                  <a:gd name="connsiteY1" fmla="*/ 928914 h 928914"/>
                  <a:gd name="connsiteX2" fmla="*/ 1074057 w 1074057"/>
                  <a:gd name="connsiteY2" fmla="*/ 928914 h 928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4057" h="928914">
                    <a:moveTo>
                      <a:pt x="0" y="0"/>
                    </a:moveTo>
                    <a:lnTo>
                      <a:pt x="0" y="928914"/>
                    </a:lnTo>
                    <a:lnTo>
                      <a:pt x="1074057" y="928914"/>
                    </a:lnTo>
                  </a:path>
                </a:pathLst>
              </a:custGeom>
              <a:noFill/>
              <a:ln w="19050"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47663"/>
                <a:endParaRPr lang="ko-KR" altLang="en-US" sz="784" dirty="0">
                  <a:solidFill>
                    <a:prstClr val="white"/>
                  </a:solidFill>
                  <a:latin typeface="페이퍼로지 7 Bold" pitchFamily="2" charset="-127"/>
                  <a:ea typeface="페이퍼로지 7 Bold" pitchFamily="2" charset="-127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84D80B-76C2-01E5-C2FD-32E6EA7DC58C}"/>
                </a:ext>
              </a:extLst>
            </p:cNvPr>
            <p:cNvSpPr txBox="1"/>
            <p:nvPr/>
          </p:nvSpPr>
          <p:spPr>
            <a:xfrm>
              <a:off x="2185803" y="1272325"/>
              <a:ext cx="136591" cy="56197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874555">
                <a:defRPr/>
              </a:pPr>
              <a:r>
                <a:rPr lang="en-US" altLang="ko-KR" sz="3917" spc="-195" dirty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페이퍼로지 7 Bold" pitchFamily="2" charset="-127"/>
                  <a:ea typeface="페이퍼로지 7 Bold" pitchFamily="2" charset="-127"/>
                  <a:cs typeface="Droid Sans Fallback" panose="020B0502000000000001" pitchFamily="50" charset="-127"/>
                </a:rPr>
                <a:t>Ⅰ</a:t>
              </a:r>
              <a:endParaRPr lang="ko-KR" altLang="en-US" sz="3917" spc="-195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prstClr val="white"/>
                </a:solidFill>
                <a:latin typeface="페이퍼로지 7 Bold" pitchFamily="2" charset="-127"/>
                <a:ea typeface="페이퍼로지 7 Bold" pitchFamily="2" charset="-127"/>
                <a:cs typeface="Droid Sans Fallback" panose="020B0502000000000001" pitchFamily="50" charset="-127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8AF88B1-2F7D-F8D9-C43C-7CBCE97BFB6F}"/>
                </a:ext>
              </a:extLst>
            </p:cNvPr>
            <p:cNvSpPr txBox="1"/>
            <p:nvPr/>
          </p:nvSpPr>
          <p:spPr>
            <a:xfrm>
              <a:off x="2254069" y="1241466"/>
              <a:ext cx="61" cy="56197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874555">
                <a:defRPr/>
              </a:pPr>
              <a:endParaRPr lang="en-US" altLang="ko-KR" sz="3917" spc="-195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prstClr val="white"/>
                </a:solidFill>
                <a:latin typeface="페이퍼로지 7 Bold" pitchFamily="2" charset="-127"/>
                <a:ea typeface="페이퍼로지 7 Bold" pitchFamily="2" charset="-127"/>
                <a:cs typeface="Droid Sans Fallback" panose="020B0502000000000001" pitchFamily="50" charset="-127"/>
              </a:endParaRP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B3BA3524-1A90-F95B-0726-DDA32828A804}"/>
              </a:ext>
            </a:extLst>
          </p:cNvPr>
          <p:cNvGrpSpPr/>
          <p:nvPr/>
        </p:nvGrpSpPr>
        <p:grpSpPr>
          <a:xfrm>
            <a:off x="5336743" y="2248548"/>
            <a:ext cx="2533160" cy="3536862"/>
            <a:chOff x="4165106" y="956538"/>
            <a:chExt cx="2361600" cy="3297327"/>
          </a:xfrm>
        </p:grpSpPr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E83B89E-A7C9-C3F3-D453-2914974B7A73}"/>
                </a:ext>
              </a:extLst>
            </p:cNvPr>
            <p:cNvSpPr/>
            <p:nvPr/>
          </p:nvSpPr>
          <p:spPr>
            <a:xfrm>
              <a:off x="4165106" y="956538"/>
              <a:ext cx="2361600" cy="3297327"/>
            </a:xfrm>
            <a:prstGeom prst="roundRect">
              <a:avLst>
                <a:gd name="adj" fmla="val 5518"/>
              </a:avLst>
            </a:prstGeom>
            <a:solidFill>
              <a:schemeClr val="tx2">
                <a:lumMod val="50000"/>
                <a:alpha val="63922"/>
              </a:schemeClr>
            </a:solidFill>
            <a:ln>
              <a:solidFill>
                <a:srgbClr val="38393E"/>
              </a:solidFill>
            </a:ln>
            <a:effectLst>
              <a:outerShdw blurRad="50800" dist="38100" dir="2700000" sx="101000" sy="101000" algn="tl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71">
                <a:latin typeface="세방고딕 Regular" panose="00000500000000000000" pitchFamily="2" charset="-127"/>
                <a:ea typeface="세방고딕 Regular" panose="00000500000000000000" pitchFamily="2" charset="-127"/>
              </a:endParaRPr>
            </a:p>
          </p:txBody>
        </p: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2B5D958C-D28D-5FC3-0B5C-34D5AE9400EF}"/>
                </a:ext>
              </a:extLst>
            </p:cNvPr>
            <p:cNvCxnSpPr>
              <a:cxnSpLocks/>
            </p:cNvCxnSpPr>
            <p:nvPr/>
          </p:nvCxnSpPr>
          <p:spPr>
            <a:xfrm>
              <a:off x="4511943" y="2377268"/>
              <a:ext cx="1667927" cy="0"/>
            </a:xfrm>
            <a:prstGeom prst="line">
              <a:avLst/>
            </a:prstGeom>
            <a:ln w="15875">
              <a:solidFill>
                <a:schemeClr val="tx2">
                  <a:lumMod val="40000"/>
                  <a:lumOff val="60000"/>
                  <a:alpha val="8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5BC5396-2D53-9324-9CBE-3572753294BD}"/>
                </a:ext>
              </a:extLst>
            </p:cNvPr>
            <p:cNvSpPr txBox="1"/>
            <p:nvPr/>
          </p:nvSpPr>
          <p:spPr>
            <a:xfrm>
              <a:off x="4686860" y="1992969"/>
              <a:ext cx="1318095" cy="34431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874555">
                <a:defRPr/>
              </a:pPr>
              <a:r>
                <a:rPr lang="ko-KR" altLang="en-US" sz="1200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rgbClr val="ABCFEF"/>
                  </a:solidFill>
                  <a:latin typeface="페이퍼로지 6 SemiBold" pitchFamily="2" charset="-127"/>
                  <a:ea typeface="페이퍼로지 6 SemiBold" pitchFamily="2" charset="-127"/>
                </a:rPr>
                <a:t>하천</a:t>
              </a:r>
              <a:r>
                <a:rPr lang="en-US" altLang="ko-KR" sz="1200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rgbClr val="ABCFEF"/>
                  </a:solidFill>
                  <a:latin typeface="페이퍼로지 6 SemiBold" pitchFamily="2" charset="-127"/>
                  <a:ea typeface="페이퍼로지 6 SemiBold" pitchFamily="2" charset="-127"/>
                </a:rPr>
                <a:t>/</a:t>
              </a:r>
              <a:r>
                <a:rPr lang="ko-KR" altLang="en-US" sz="1200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rgbClr val="ABCFEF"/>
                  </a:solidFill>
                  <a:latin typeface="페이퍼로지 6 SemiBold" pitchFamily="2" charset="-127"/>
                  <a:ea typeface="페이퍼로지 6 SemiBold" pitchFamily="2" charset="-127"/>
                </a:rPr>
                <a:t>하상도로</a:t>
              </a:r>
            </a:p>
            <a:p>
              <a:pPr algn="ctr" defTabSz="874555">
                <a:defRPr/>
              </a:pPr>
              <a:r>
                <a:rPr lang="ko-KR" altLang="en-US" sz="1200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rgbClr val="ABCFEF"/>
                  </a:solidFill>
                  <a:latin typeface="페이퍼로지 6 SemiBold" pitchFamily="2" charset="-127"/>
                  <a:ea typeface="페이퍼로지 6 SemiBold" pitchFamily="2" charset="-127"/>
                </a:rPr>
                <a:t>원격 진출입 차단시스템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1D2252F-6D99-7A57-2FE2-049FB6A0299C}"/>
                </a:ext>
              </a:extLst>
            </p:cNvPr>
            <p:cNvSpPr txBox="1"/>
            <p:nvPr/>
          </p:nvSpPr>
          <p:spPr>
            <a:xfrm>
              <a:off x="4409642" y="2465532"/>
              <a:ext cx="1872532" cy="164023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하천 진출입 차단 시스템 도입 필요성</a:t>
              </a: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하천 주요 구축 사례 </a:t>
              </a:r>
              <a:r>
                <a:rPr lang="en-US" altLang="ko-KR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(</a:t>
              </a: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서울</a:t>
              </a:r>
              <a:r>
                <a:rPr lang="en-US" altLang="ko-KR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/</a:t>
              </a: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경기도</a:t>
              </a:r>
              <a:r>
                <a:rPr lang="en-US" altLang="ko-KR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)</a:t>
              </a: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하천 현안 분석</a:t>
              </a: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제안 핵심기술</a:t>
              </a: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장비구성</a:t>
              </a: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시스템 운영</a:t>
              </a:r>
            </a:p>
            <a:p>
              <a:pPr algn="ctr" defTabSz="874555">
                <a:lnSpc>
                  <a:spcPts val="1958"/>
                </a:lnSpc>
                <a:defRPr/>
              </a:pP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하천 진출입차단시스템 제안 내용</a:t>
              </a:r>
              <a:r>
                <a:rPr lang="en-US" altLang="ko-KR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(</a:t>
              </a:r>
              <a:r>
                <a:rPr lang="ko-KR" altLang="en-US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안</a:t>
              </a:r>
              <a:r>
                <a:rPr lang="en-US" altLang="ko-KR" sz="1077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페이퍼로지 6 SemiBold" pitchFamily="2" charset="-127"/>
                  <a:ea typeface="페이퍼로지 6 SemiBold" pitchFamily="2" charset="-127"/>
                </a:rPr>
                <a:t>)</a:t>
              </a:r>
              <a:endParaRPr lang="ko-KR" altLang="en-US" sz="1077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latin typeface="페이퍼로지 6 SemiBold" pitchFamily="2" charset="-127"/>
                <a:ea typeface="페이퍼로지 6 SemiBold" pitchFamily="2" charset="-127"/>
              </a:endParaRPr>
            </a:p>
          </p:txBody>
        </p: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B9D6D7D2-2589-F909-8190-C103EEE635B6}"/>
                </a:ext>
              </a:extLst>
            </p:cNvPr>
            <p:cNvGrpSpPr/>
            <p:nvPr/>
          </p:nvGrpSpPr>
          <p:grpSpPr>
            <a:xfrm>
              <a:off x="4949555" y="1169136"/>
              <a:ext cx="792702" cy="809335"/>
              <a:chOff x="506823" y="4239808"/>
              <a:chExt cx="1219478" cy="1282795"/>
            </a:xfrm>
          </p:grpSpPr>
          <p:sp>
            <p:nvSpPr>
              <p:cNvPr id="63" name="모서리가 둥근 직사각형 135">
                <a:extLst>
                  <a:ext uri="{FF2B5EF4-FFF2-40B4-BE49-F238E27FC236}">
                    <a16:creationId xmlns:a16="http://schemas.microsoft.com/office/drawing/2014/main" id="{E1EF4D6F-8AAC-FD2A-6773-576D9C97D280}"/>
                  </a:ext>
                </a:extLst>
              </p:cNvPr>
              <p:cNvSpPr/>
              <p:nvPr/>
            </p:nvSpPr>
            <p:spPr>
              <a:xfrm>
                <a:off x="506823" y="4239808"/>
                <a:ext cx="1219478" cy="1282795"/>
              </a:xfrm>
              <a:prstGeom prst="roundRect">
                <a:avLst>
                  <a:gd name="adj" fmla="val 4832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47663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1077" dirty="0">
                  <a:solidFill>
                    <a:prstClr val="white"/>
                  </a:solidFill>
                  <a:latin typeface="페이퍼로지 7 Bold" pitchFamily="2" charset="-127"/>
                  <a:ea typeface="페이퍼로지 7 Bold" pitchFamily="2" charset="-127"/>
                </a:endParaRPr>
              </a:p>
            </p:txBody>
          </p:sp>
          <p:sp>
            <p:nvSpPr>
              <p:cNvPr id="64" name="자유형 13">
                <a:extLst>
                  <a:ext uri="{FF2B5EF4-FFF2-40B4-BE49-F238E27FC236}">
                    <a16:creationId xmlns:a16="http://schemas.microsoft.com/office/drawing/2014/main" id="{12F06EB4-0DF9-827B-E2FA-AD6774A8582F}"/>
                  </a:ext>
                </a:extLst>
              </p:cNvPr>
              <p:cNvSpPr/>
              <p:nvPr/>
            </p:nvSpPr>
            <p:spPr>
              <a:xfrm>
                <a:off x="580571" y="4361701"/>
                <a:ext cx="1074057" cy="1085668"/>
              </a:xfrm>
              <a:custGeom>
                <a:avLst/>
                <a:gdLst>
                  <a:gd name="connsiteX0" fmla="*/ 0 w 1074057"/>
                  <a:gd name="connsiteY0" fmla="*/ 0 h 928914"/>
                  <a:gd name="connsiteX1" fmla="*/ 0 w 1074057"/>
                  <a:gd name="connsiteY1" fmla="*/ 928914 h 928914"/>
                  <a:gd name="connsiteX2" fmla="*/ 1074057 w 1074057"/>
                  <a:gd name="connsiteY2" fmla="*/ 928914 h 928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4057" h="928914">
                    <a:moveTo>
                      <a:pt x="0" y="0"/>
                    </a:moveTo>
                    <a:lnTo>
                      <a:pt x="0" y="928914"/>
                    </a:lnTo>
                    <a:lnTo>
                      <a:pt x="1074057" y="928914"/>
                    </a:lnTo>
                  </a:path>
                </a:pathLst>
              </a:custGeom>
              <a:noFill/>
              <a:ln w="19050">
                <a:solidFill>
                  <a:schemeClr val="bg1">
                    <a:alpha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47663"/>
                <a:endParaRPr lang="ko-KR" altLang="en-US" sz="784" dirty="0">
                  <a:solidFill>
                    <a:prstClr val="white"/>
                  </a:solidFill>
                  <a:latin typeface="페이퍼로지 7 Bold" pitchFamily="2" charset="-127"/>
                  <a:ea typeface="페이퍼로지 7 Bold" pitchFamily="2" charset="-127"/>
                </a:endParaRP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420C0C6-899B-ABFE-977B-3A88F74F9EB7}"/>
                </a:ext>
              </a:extLst>
            </p:cNvPr>
            <p:cNvSpPr txBox="1"/>
            <p:nvPr/>
          </p:nvSpPr>
          <p:spPr>
            <a:xfrm>
              <a:off x="5198406" y="1272325"/>
              <a:ext cx="295002" cy="56197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874555">
                <a:defRPr/>
              </a:pPr>
              <a:r>
                <a:rPr lang="en-US" altLang="ko-KR" sz="3917" spc="-195" dirty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페이퍼로지 7 Bold" pitchFamily="2" charset="-127"/>
                  <a:ea typeface="페이퍼로지 7 Bold" pitchFamily="2" charset="-127"/>
                  <a:cs typeface="Droid Sans Fallback" panose="020B0502000000000001" pitchFamily="50" charset="-127"/>
                </a:rPr>
                <a:t>Ⅱ</a:t>
              </a:r>
              <a:endParaRPr lang="ko-KR" altLang="en-US" sz="3917" spc="-195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prstClr val="white"/>
                </a:solidFill>
                <a:latin typeface="페이퍼로지 7 Bold" pitchFamily="2" charset="-127"/>
                <a:ea typeface="페이퍼로지 7 Bold" pitchFamily="2" charset="-127"/>
                <a:cs typeface="Droid Sans Fallback" panose="020B0502000000000001" pitchFamily="50" charset="-127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6AA25DB-617F-EBBB-7485-5105DEE1CF35}"/>
                </a:ext>
              </a:extLst>
            </p:cNvPr>
            <p:cNvSpPr txBox="1"/>
            <p:nvPr/>
          </p:nvSpPr>
          <p:spPr>
            <a:xfrm>
              <a:off x="5345876" y="1241466"/>
              <a:ext cx="61" cy="56197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874555">
                <a:defRPr/>
              </a:pPr>
              <a:endParaRPr lang="en-US" altLang="ko-KR" sz="3917" spc="-195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prstClr val="white"/>
                </a:solidFill>
                <a:latin typeface="페이퍼로지 7 Bold" pitchFamily="2" charset="-127"/>
                <a:ea typeface="페이퍼로지 7 Bold" pitchFamily="2" charset="-127"/>
                <a:cs typeface="Droid Sans Fallback" panose="020B05020000000000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3864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679B77-0734-ADD4-DF40-C14901E0A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5049850-73DF-CF65-98EC-36C450ECAEF8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32000"/>
                </a:schemeClr>
              </a:gs>
              <a:gs pos="21000">
                <a:schemeClr val="tx2">
                  <a:alpha val="10000"/>
                  <a:lumMod val="77000"/>
                  <a:lumOff val="23000"/>
                </a:schemeClr>
              </a:gs>
              <a:gs pos="47000">
                <a:srgbClr val="153C61">
                  <a:alpha val="62000"/>
                </a:srgbClr>
              </a:gs>
              <a:gs pos="100000">
                <a:schemeClr val="tx2">
                  <a:lumMod val="79000"/>
                </a:schemeClr>
              </a:gs>
            </a:gsLst>
            <a:lin ang="19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55" dirty="0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721076A-AB86-BE04-2801-454D5F054519}"/>
              </a:ext>
            </a:extLst>
          </p:cNvPr>
          <p:cNvGrpSpPr/>
          <p:nvPr/>
        </p:nvGrpSpPr>
        <p:grpSpPr>
          <a:xfrm>
            <a:off x="5445793" y="2293020"/>
            <a:ext cx="3432149" cy="2410986"/>
            <a:chOff x="5987753" y="2982217"/>
            <a:chExt cx="4224183" cy="296736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7C67F76-39D7-407C-F7FE-1EA965155DDF}"/>
                </a:ext>
              </a:extLst>
            </p:cNvPr>
            <p:cNvSpPr txBox="1"/>
            <p:nvPr/>
          </p:nvSpPr>
          <p:spPr>
            <a:xfrm>
              <a:off x="7041634" y="3374730"/>
              <a:ext cx="2274975" cy="6630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defTabSz="363726" fontAlgn="base">
                <a:spcBef>
                  <a:spcPts val="398"/>
                </a:spcBef>
                <a:spcAft>
                  <a:spcPct val="0"/>
                </a:spcAft>
                <a:defRPr/>
              </a:pPr>
              <a:r>
                <a:rPr lang="ko-KR" altLang="en-US" sz="3501" b="1" dirty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Droid Sans Fallback" panose="020B0502000000000001" pitchFamily="50" charset="-127"/>
                </a:rPr>
                <a:t>회사소개</a:t>
              </a:r>
              <a:endParaRPr lang="en-US" altLang="ko-KR" sz="3501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페이퍼로지 6 SemiBold" pitchFamily="2" charset="-127"/>
                <a:ea typeface="페이퍼로지 6 SemiBold" pitchFamily="2" charset="-127"/>
                <a:cs typeface="Droid Sans Fallback" panose="020B0502000000000001" pitchFamily="50" charset="-127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822A95E-BD3F-0B39-4BEC-9FB837DEE4B4}"/>
                </a:ext>
              </a:extLst>
            </p:cNvPr>
            <p:cNvGrpSpPr/>
            <p:nvPr/>
          </p:nvGrpSpPr>
          <p:grpSpPr>
            <a:xfrm>
              <a:off x="6036700" y="2982217"/>
              <a:ext cx="843862" cy="1106319"/>
              <a:chOff x="3623727" y="2400833"/>
              <a:chExt cx="861835" cy="1129882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499E76-B002-69B1-9833-293EE95AA8A8}"/>
                  </a:ext>
                </a:extLst>
              </p:cNvPr>
              <p:cNvSpPr txBox="1"/>
              <p:nvPr/>
            </p:nvSpPr>
            <p:spPr>
              <a:xfrm>
                <a:off x="3647863" y="2607466"/>
                <a:ext cx="813555" cy="923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363726" fontAlgn="base">
                  <a:spcBef>
                    <a:spcPts val="398"/>
                  </a:spcBef>
                  <a:spcAft>
                    <a:spcPct val="0"/>
                  </a:spcAft>
                  <a:defRPr/>
                </a:pPr>
                <a:r>
                  <a:rPr kumimoji="1" lang="en-US" altLang="ko-KR" sz="4773" b="1" spc="-239" dirty="0">
                    <a:ln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페이퍼로지 6 SemiBold" pitchFamily="2" charset="-127"/>
                    <a:ea typeface="페이퍼로지 6 SemiBold" pitchFamily="2" charset="-127"/>
                    <a:cs typeface="Times New Roman"/>
                  </a:rPr>
                  <a:t>01</a:t>
                </a:r>
                <a:endParaRPr kumimoji="1" lang="en-US" altLang="ko-KR" sz="4773" b="1" dirty="0">
                  <a:ln w="9525" cap="flat" cmpd="sng" algn="ctr">
                    <a:solidFill>
                      <a:srgbClr val="000000">
                        <a:alpha val="0"/>
                      </a:srgbClr>
                    </a:solidFill>
                    <a:prstDash val="solid"/>
                    <a:round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Times New Roman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E5303D-2742-75C9-C617-0622DDE94989}"/>
                  </a:ext>
                </a:extLst>
              </p:cNvPr>
              <p:cNvSpPr txBox="1"/>
              <p:nvPr/>
            </p:nvSpPr>
            <p:spPr>
              <a:xfrm>
                <a:off x="3623727" y="2400833"/>
                <a:ext cx="861835" cy="246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710576" fontAlgn="base">
                  <a:spcBef>
                    <a:spcPts val="398"/>
                  </a:spcBef>
                  <a:spcAft>
                    <a:spcPct val="0"/>
                  </a:spcAft>
                  <a:defRPr/>
                </a:pPr>
                <a:r>
                  <a:rPr lang="en-US" altLang="ko-KR" sz="1273" dirty="0">
                    <a:ln>
                      <a:solidFill>
                        <a:srgbClr val="5B9BD5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페이퍼로지 6 SemiBold" pitchFamily="2" charset="-127"/>
                    <a:ea typeface="페이퍼로지 6 SemiBold" pitchFamily="2" charset="-127"/>
                  </a:rPr>
                  <a:t>Chapter</a:t>
                </a:r>
                <a:endParaRPr lang="ko-KR" altLang="en-US" sz="1273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endParaRPr>
              </a:p>
            </p:txBody>
          </p:sp>
        </p:grp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474D4826-B8DD-3214-D3E1-2768F1647CBF}"/>
                </a:ext>
              </a:extLst>
            </p:cNvPr>
            <p:cNvCxnSpPr>
              <a:cxnSpLocks/>
            </p:cNvCxnSpPr>
            <p:nvPr/>
          </p:nvCxnSpPr>
          <p:spPr>
            <a:xfrm>
              <a:off x="5987753" y="4139516"/>
              <a:ext cx="4224183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0F1EBC-FC0B-4411-E9C2-739BEFD461C6}"/>
                </a:ext>
              </a:extLst>
            </p:cNvPr>
            <p:cNvSpPr txBox="1"/>
            <p:nvPr/>
          </p:nvSpPr>
          <p:spPr>
            <a:xfrm>
              <a:off x="6796710" y="4410149"/>
              <a:ext cx="3199011" cy="1539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defTabSz="710576">
                <a:lnSpc>
                  <a:spcPct val="150000"/>
                </a:lnSpc>
                <a:defRPr/>
              </a:pPr>
              <a:r>
                <a:rPr lang="en-US" altLang="ko-KR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1. </a:t>
              </a:r>
              <a:r>
                <a:rPr lang="ko-KR" altLang="en-US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개요</a:t>
              </a:r>
              <a:endParaRPr lang="en-US" altLang="ko-KR" sz="1114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페이퍼로지 6 SemiBold" pitchFamily="2" charset="-127"/>
                <a:ea typeface="페이퍼로지 6 SemiBold" pitchFamily="2" charset="-127"/>
              </a:endParaRPr>
            </a:p>
            <a:p>
              <a:pPr defTabSz="710576">
                <a:lnSpc>
                  <a:spcPct val="150000"/>
                </a:lnSpc>
                <a:defRPr/>
              </a:pPr>
              <a:r>
                <a:rPr lang="en-US" altLang="ko-KR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2. </a:t>
              </a:r>
              <a:r>
                <a:rPr lang="ko-KR" altLang="en-US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연혁</a:t>
              </a:r>
              <a:endParaRPr lang="en-US" altLang="ko-KR" sz="1114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페이퍼로지 6 SemiBold" pitchFamily="2" charset="-127"/>
                <a:ea typeface="페이퍼로지 6 SemiBold" pitchFamily="2" charset="-127"/>
              </a:endParaRPr>
            </a:p>
            <a:p>
              <a:pPr defTabSz="710576">
                <a:lnSpc>
                  <a:spcPct val="150000"/>
                </a:lnSpc>
                <a:defRPr/>
              </a:pPr>
              <a:r>
                <a:rPr lang="en-US" altLang="ko-KR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3. </a:t>
              </a:r>
              <a:r>
                <a:rPr lang="ko-KR" altLang="en-US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관공서 실적현황</a:t>
              </a:r>
              <a:endParaRPr lang="en-US" altLang="ko-KR" sz="1114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페이퍼로지 6 SemiBold" pitchFamily="2" charset="-127"/>
                <a:ea typeface="페이퍼로지 6 SemiBold" pitchFamily="2" charset="-127"/>
              </a:endParaRPr>
            </a:p>
            <a:p>
              <a:pPr defTabSz="710576">
                <a:lnSpc>
                  <a:spcPct val="150000"/>
                </a:lnSpc>
                <a:defRPr/>
              </a:pPr>
              <a:r>
                <a:rPr lang="en-US" altLang="ko-KR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4. </a:t>
              </a:r>
              <a:r>
                <a:rPr lang="ko-KR" altLang="en-US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기술력으로 인정 받는 기술자</a:t>
              </a:r>
            </a:p>
            <a:p>
              <a:pPr defTabSz="710576">
                <a:lnSpc>
                  <a:spcPct val="150000"/>
                </a:lnSpc>
                <a:defRPr/>
              </a:pPr>
              <a:r>
                <a:rPr lang="en-US" altLang="ko-KR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5. </a:t>
              </a:r>
              <a:r>
                <a:rPr lang="ko-KR" altLang="en-US" sz="1114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특허 및 인증 현황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7065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그림 99">
            <a:extLst>
              <a:ext uri="{FF2B5EF4-FFF2-40B4-BE49-F238E27FC236}">
                <a16:creationId xmlns:a16="http://schemas.microsoft.com/office/drawing/2014/main" id="{DEB483EB-C46E-BCFE-E480-1E6AA505CF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  <a14:imgEffect>
                      <a14:colorTemperature colorTemp="6400"/>
                    </a14:imgEffect>
                    <a14:imgEffect>
                      <a14:brightnessContrast bright="43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909596"/>
            <a:ext cx="9905999" cy="5948404"/>
          </a:xfrm>
          <a:prstGeom prst="rect">
            <a:avLst/>
          </a:prstGeom>
          <a:effectLst/>
        </p:spPr>
      </p:pic>
      <p:sp>
        <p:nvSpPr>
          <p:cNvPr id="99" name="직사각형 98">
            <a:extLst>
              <a:ext uri="{FF2B5EF4-FFF2-40B4-BE49-F238E27FC236}">
                <a16:creationId xmlns:a16="http://schemas.microsoft.com/office/drawing/2014/main" id="{6AE84311-8980-E1AD-F747-D7D72684F1AB}"/>
              </a:ext>
            </a:extLst>
          </p:cNvPr>
          <p:cNvSpPr/>
          <p:nvPr/>
        </p:nvSpPr>
        <p:spPr>
          <a:xfrm>
            <a:off x="5591990" y="4604369"/>
            <a:ext cx="3989674" cy="1837196"/>
          </a:xfrm>
          <a:prstGeom prst="rect">
            <a:avLst/>
          </a:prstGeom>
          <a:gradFill>
            <a:gsLst>
              <a:gs pos="0">
                <a:schemeClr val="accent1">
                  <a:lumMod val="67000"/>
                </a:schemeClr>
              </a:gs>
              <a:gs pos="28000">
                <a:schemeClr val="accent1">
                  <a:lumMod val="97000"/>
                  <a:lumOff val="3000"/>
                </a:schemeClr>
              </a:gs>
              <a:gs pos="26000">
                <a:srgbClr val="5C84CC"/>
              </a:gs>
              <a:gs pos="100000">
                <a:srgbClr val="FFFFFF">
                  <a:alpha val="0"/>
                </a:srgbClr>
              </a:gs>
              <a:gs pos="52000">
                <a:schemeClr val="bg1">
                  <a:alpha val="0"/>
                </a:schemeClr>
              </a:gs>
              <a:gs pos="31000">
                <a:schemeClr val="accent1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페이퍼로지 6 SemiBold" charset="-127"/>
              <a:ea typeface="페이퍼로지 6 SemiBold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7F41E0-9F07-F1B8-55B3-DE622D52F8AC}"/>
              </a:ext>
            </a:extLst>
          </p:cNvPr>
          <p:cNvSpPr txBox="1"/>
          <p:nvPr/>
        </p:nvSpPr>
        <p:spPr>
          <a:xfrm>
            <a:off x="556906" y="457485"/>
            <a:ext cx="2287934" cy="452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charset="-127"/>
                <a:ea typeface="페이퍼로지 6 SemiBold" charset="-127"/>
                <a:cs typeface="Pretendard ExtraBold" panose="02000903000000020004" pitchFamily="50" charset="-127"/>
              </a:rPr>
              <a:t>회사소개 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charset="-127"/>
                <a:ea typeface="페이퍼로지 6 SemiBold" charset="-127"/>
                <a:cs typeface="Pretendard ExtraBold" panose="02000903000000020004" pitchFamily="50" charset="-127"/>
              </a:rPr>
              <a:t>- </a:t>
            </a:r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charset="-127"/>
                <a:ea typeface="페이퍼로지 6 SemiBold" charset="-127"/>
                <a:cs typeface="Pretendard ExtraBold" panose="02000903000000020004" pitchFamily="50" charset="-127"/>
              </a:rPr>
              <a:t>개요</a:t>
            </a:r>
            <a:endParaRPr lang="en-US" altLang="ko-KR" sz="2938" b="1" spc="-26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2D3D51"/>
              </a:solidFill>
              <a:latin typeface="페이퍼로지 6 SemiBold" charset="-127"/>
              <a:ea typeface="페이퍼로지 6 SemiBold" charset="-127"/>
              <a:cs typeface="Pretendard ExtraBold" panose="02000903000000020004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E9D898-4C74-DFA6-8995-8200FE6B394B}"/>
              </a:ext>
            </a:extLst>
          </p:cNvPr>
          <p:cNvGrpSpPr/>
          <p:nvPr/>
        </p:nvGrpSpPr>
        <p:grpSpPr>
          <a:xfrm>
            <a:off x="723160" y="1320800"/>
            <a:ext cx="4355822" cy="4950406"/>
            <a:chOff x="889000" y="3632200"/>
            <a:chExt cx="8280400" cy="94107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47F2E6C-E62D-99FF-FBEF-F112CAE42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3111500" y="7658100"/>
              <a:ext cx="3898900" cy="25400"/>
            </a:xfrm>
            <a:prstGeom prst="rect">
              <a:avLst/>
            </a:prstGeom>
          </p:spPr>
        </p:pic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4D139182-EE60-3251-F938-28AFDC337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396428">
              <a:off x="1612900" y="8229600"/>
              <a:ext cx="3975100" cy="25400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DE604949-76A9-8FD2-FF9C-B2BF4A319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396428">
              <a:off x="4495800" y="8229600"/>
              <a:ext cx="3975100" cy="254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4342D5-4D43-E65A-D8B5-863406BA5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383136">
              <a:off x="7137400" y="8902700"/>
              <a:ext cx="1574800" cy="254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A00D71-7547-D6B8-CA17-8D81FAD0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5403572">
              <a:off x="4381500" y="6477000"/>
              <a:ext cx="1333500" cy="254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FE292FF-8C40-C173-44E6-A577C8811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20900" y="6223000"/>
              <a:ext cx="5803900" cy="25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1F88D3F-1B04-ACD0-06C8-79702AA89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5400000">
              <a:off x="1663700" y="6680200"/>
              <a:ext cx="927100" cy="254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471DE11-6AFD-801A-75A6-8A1477AD0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5400000">
              <a:off x="7340600" y="6794500"/>
              <a:ext cx="1155700" cy="254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22C634E-9573-8DC8-55E8-A1E2E0E97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965700" y="5689600"/>
              <a:ext cx="152400" cy="1524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3922CE3-C339-4DFE-CCC8-8527D30D7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65700" y="8407400"/>
              <a:ext cx="152400" cy="1524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313B9A9-E848-8250-7C50-9D4D7497B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848600" y="8407400"/>
              <a:ext cx="152400" cy="1524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7C36CBE-CE0E-AB65-15F9-111A167F8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114800" y="3632200"/>
              <a:ext cx="1879600" cy="18796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403082-6390-A27A-4E5B-3D422E7A562A}"/>
                </a:ext>
              </a:extLst>
            </p:cNvPr>
            <p:cNvSpPr txBox="1"/>
            <p:nvPr/>
          </p:nvSpPr>
          <p:spPr>
            <a:xfrm>
              <a:off x="6743700" y="7162800"/>
              <a:ext cx="2336800" cy="4064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0" i="0" u="none" strike="noStrike">
                  <a:solidFill>
                    <a:srgbClr val="FFFFFF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영업 이사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662782-46DF-C113-9535-56534E87EEB8}"/>
                </a:ext>
              </a:extLst>
            </p:cNvPr>
            <p:cNvSpPr txBox="1"/>
            <p:nvPr/>
          </p:nvSpPr>
          <p:spPr>
            <a:xfrm>
              <a:off x="3873500" y="7162800"/>
              <a:ext cx="2349500" cy="4064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0" i="0" u="none" strike="noStrike">
                  <a:solidFill>
                    <a:srgbClr val="FFFFFF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관리 이사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C92512-4829-CF74-8B37-CB803B368241}"/>
                </a:ext>
              </a:extLst>
            </p:cNvPr>
            <p:cNvSpPr txBox="1"/>
            <p:nvPr/>
          </p:nvSpPr>
          <p:spPr>
            <a:xfrm>
              <a:off x="4406900" y="4127500"/>
              <a:ext cx="1282700" cy="876300"/>
            </a:xfrm>
            <a:prstGeom prst="rect">
              <a:avLst/>
            </a:prstGeom>
          </p:spPr>
          <p:txBody>
            <a:bodyPr lIns="0" tIns="33867" rIns="0" bIns="0" rtlCol="0" anchor="t"/>
            <a:lstStyle/>
            <a:p>
              <a:pPr lvl="0" algn="ctr">
                <a:lnSpc>
                  <a:spcPct val="99600"/>
                </a:lnSpc>
              </a:pPr>
              <a:r>
                <a:rPr lang="en-US" sz="2200" b="1" i="0" u="none" strike="noStrike" dirty="0">
                  <a:solidFill>
                    <a:srgbClr val="FFFFFF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HMK</a:t>
              </a:r>
            </a:p>
          </p:txBody>
        </p:sp>
        <p:pic>
          <p:nvPicPr>
            <p:cNvPr id="20" name="Picture 22">
              <a:extLst>
                <a:ext uri="{FF2B5EF4-FFF2-40B4-BE49-F238E27FC236}">
                  <a16:creationId xmlns:a16="http://schemas.microsoft.com/office/drawing/2014/main" id="{E90AD3FB-AE5A-BBC2-F8E6-53ED1B64D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374900" y="10223500"/>
              <a:ext cx="2463800" cy="736600"/>
            </a:xfrm>
            <a:prstGeom prst="rect">
              <a:avLst/>
            </a:prstGeom>
          </p:spPr>
        </p:pic>
        <p:sp>
          <p:nvSpPr>
            <p:cNvPr id="21" name="TextBox 23">
              <a:extLst>
                <a:ext uri="{FF2B5EF4-FFF2-40B4-BE49-F238E27FC236}">
                  <a16:creationId xmlns:a16="http://schemas.microsoft.com/office/drawing/2014/main" id="{9FDB899E-7E2A-2F04-50E2-8465B6EFD72A}"/>
                </a:ext>
              </a:extLst>
            </p:cNvPr>
            <p:cNvSpPr txBox="1"/>
            <p:nvPr/>
          </p:nvSpPr>
          <p:spPr>
            <a:xfrm>
              <a:off x="2374900" y="103886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1" i="0" u="none" strike="noStrike" dirty="0" err="1">
                  <a:solidFill>
                    <a:srgbClr val="FFFFFF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생산부</a:t>
              </a:r>
              <a:endParaRPr lang="en-US" sz="1200" b="1" i="0" u="none" strike="noStrike" dirty="0">
                <a:solidFill>
                  <a:srgbClr val="FFFFFF"/>
                </a:solidFill>
                <a:latin typeface="페이퍼로지 6 SemiBold" charset="-127"/>
                <a:ea typeface="페이퍼로지 6 SemiBold" charset="-127"/>
                <a:cs typeface="Pretendard SemiBold"/>
              </a:endParaRPr>
            </a:p>
          </p:txBody>
        </p:sp>
        <p:pic>
          <p:nvPicPr>
            <p:cNvPr id="22" name="Picture 24">
              <a:extLst>
                <a:ext uri="{FF2B5EF4-FFF2-40B4-BE49-F238E27FC236}">
                  <a16:creationId xmlns:a16="http://schemas.microsoft.com/office/drawing/2014/main" id="{FA3081FC-0894-27A5-8AEE-136499397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374900" y="11010900"/>
              <a:ext cx="2463800" cy="736600"/>
            </a:xfrm>
            <a:prstGeom prst="rect">
              <a:avLst/>
            </a:prstGeom>
          </p:spPr>
        </p:pic>
        <p:sp>
          <p:nvSpPr>
            <p:cNvPr id="23" name="TextBox 25">
              <a:extLst>
                <a:ext uri="{FF2B5EF4-FFF2-40B4-BE49-F238E27FC236}">
                  <a16:creationId xmlns:a16="http://schemas.microsoft.com/office/drawing/2014/main" id="{79980A2B-C35C-42FD-61CC-DFD0E5F830C7}"/>
                </a:ext>
              </a:extLst>
            </p:cNvPr>
            <p:cNvSpPr txBox="1"/>
            <p:nvPr/>
          </p:nvSpPr>
          <p:spPr>
            <a:xfrm>
              <a:off x="2374900" y="11087100"/>
              <a:ext cx="2463800" cy="533400"/>
            </a:xfrm>
            <a:prstGeom prst="rect">
              <a:avLst/>
            </a:prstGeom>
          </p:spPr>
          <p:txBody>
            <a:bodyPr lIns="0" tIns="20320" rIns="0" bIns="20320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0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Production</a:t>
              </a:r>
            </a:p>
            <a:p>
              <a:pPr lvl="0" algn="ctr">
                <a:lnSpc>
                  <a:spcPct val="99600"/>
                </a:lnSpc>
              </a:pPr>
              <a:r>
                <a:rPr lang="en-US" sz="10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Department</a:t>
              </a:r>
            </a:p>
          </p:txBody>
        </p:sp>
        <p:pic>
          <p:nvPicPr>
            <p:cNvPr id="24" name="Picture 26">
              <a:extLst>
                <a:ext uri="{FF2B5EF4-FFF2-40B4-BE49-F238E27FC236}">
                  <a16:creationId xmlns:a16="http://schemas.microsoft.com/office/drawing/2014/main" id="{7F10A13D-84C7-0E99-4A4B-0F2FB0F96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283200" y="10223500"/>
              <a:ext cx="2463800" cy="736600"/>
            </a:xfrm>
            <a:prstGeom prst="rect">
              <a:avLst/>
            </a:prstGeom>
          </p:spPr>
        </p:pic>
        <p:sp>
          <p:nvSpPr>
            <p:cNvPr id="25" name="TextBox 27">
              <a:extLst>
                <a:ext uri="{FF2B5EF4-FFF2-40B4-BE49-F238E27FC236}">
                  <a16:creationId xmlns:a16="http://schemas.microsoft.com/office/drawing/2014/main" id="{8C7E425F-ADDF-62ED-C435-AAB229A367EF}"/>
                </a:ext>
              </a:extLst>
            </p:cNvPr>
            <p:cNvSpPr txBox="1"/>
            <p:nvPr/>
          </p:nvSpPr>
          <p:spPr>
            <a:xfrm>
              <a:off x="5283200" y="103886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1" i="0" u="none" strike="noStrike" dirty="0" err="1">
                  <a:solidFill>
                    <a:srgbClr val="FFFFFF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관리부</a:t>
              </a:r>
              <a:endParaRPr lang="en-US" sz="1200" b="1" i="0" u="none" strike="noStrike" dirty="0">
                <a:solidFill>
                  <a:srgbClr val="FFFFFF"/>
                </a:solidFill>
                <a:latin typeface="페이퍼로지 6 SemiBold" charset="-127"/>
                <a:ea typeface="페이퍼로지 6 SemiBold" charset="-127"/>
                <a:cs typeface="Pretendard SemiBold"/>
              </a:endParaRPr>
            </a:p>
          </p:txBody>
        </p:sp>
        <p:pic>
          <p:nvPicPr>
            <p:cNvPr id="26" name="Picture 28">
              <a:extLst>
                <a:ext uri="{FF2B5EF4-FFF2-40B4-BE49-F238E27FC236}">
                  <a16:creationId xmlns:a16="http://schemas.microsoft.com/office/drawing/2014/main" id="{24588447-1C0E-D0C1-C709-2F4ACEAE8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283200" y="11010900"/>
              <a:ext cx="2463800" cy="736600"/>
            </a:xfrm>
            <a:prstGeom prst="rect">
              <a:avLst/>
            </a:prstGeom>
          </p:spPr>
        </p:pic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E6694CBE-F7B0-A720-BC9C-309D1E1FA64F}"/>
                </a:ext>
              </a:extLst>
            </p:cNvPr>
            <p:cNvSpPr txBox="1"/>
            <p:nvPr/>
          </p:nvSpPr>
          <p:spPr>
            <a:xfrm>
              <a:off x="5283200" y="11099800"/>
              <a:ext cx="2463800" cy="533400"/>
            </a:xfrm>
            <a:prstGeom prst="rect">
              <a:avLst/>
            </a:prstGeom>
          </p:spPr>
          <p:txBody>
            <a:bodyPr lIns="0" tIns="20320" rIns="0" bIns="20320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0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Administration Department</a:t>
              </a:r>
            </a:p>
          </p:txBody>
        </p:sp>
        <p:pic>
          <p:nvPicPr>
            <p:cNvPr id="28" name="Picture 30">
              <a:extLst>
                <a:ext uri="{FF2B5EF4-FFF2-40B4-BE49-F238E27FC236}">
                  <a16:creationId xmlns:a16="http://schemas.microsoft.com/office/drawing/2014/main" id="{A67161AF-B4B8-E39A-23D9-6ED280CE9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89000" y="6883400"/>
              <a:ext cx="2463800" cy="736600"/>
            </a:xfrm>
            <a:prstGeom prst="rect">
              <a:avLst/>
            </a:prstGeom>
          </p:spPr>
        </p:pic>
        <p:sp>
          <p:nvSpPr>
            <p:cNvPr id="29" name="TextBox 31">
              <a:extLst>
                <a:ext uri="{FF2B5EF4-FFF2-40B4-BE49-F238E27FC236}">
                  <a16:creationId xmlns:a16="http://schemas.microsoft.com/office/drawing/2014/main" id="{B77FB2B8-AA77-1FCD-B16D-EE7D4E4ED8A3}"/>
                </a:ext>
              </a:extLst>
            </p:cNvPr>
            <p:cNvSpPr txBox="1"/>
            <p:nvPr/>
          </p:nvSpPr>
          <p:spPr>
            <a:xfrm>
              <a:off x="889000" y="70358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1" i="0" u="none" strike="noStrike" dirty="0" err="1">
                  <a:solidFill>
                    <a:srgbClr val="FFFFFF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기술부</a:t>
              </a:r>
              <a:endParaRPr lang="en-US" sz="1200" b="1" i="0" u="none" strike="noStrike" dirty="0">
                <a:solidFill>
                  <a:srgbClr val="FFFFFF"/>
                </a:solidFill>
                <a:latin typeface="페이퍼로지 6 SemiBold" charset="-127"/>
                <a:ea typeface="페이퍼로지 6 SemiBold" charset="-127"/>
                <a:cs typeface="Pretendard SemiBold"/>
              </a:endParaRPr>
            </a:p>
          </p:txBody>
        </p:sp>
        <p:pic>
          <p:nvPicPr>
            <p:cNvPr id="30" name="Picture 32">
              <a:extLst>
                <a:ext uri="{FF2B5EF4-FFF2-40B4-BE49-F238E27FC236}">
                  <a16:creationId xmlns:a16="http://schemas.microsoft.com/office/drawing/2014/main" id="{F6C5534A-5C7B-450C-A75A-8795E885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89000" y="7670800"/>
              <a:ext cx="2463800" cy="736600"/>
            </a:xfrm>
            <a:prstGeom prst="rect">
              <a:avLst/>
            </a:prstGeom>
          </p:spPr>
        </p:pic>
        <p:sp>
          <p:nvSpPr>
            <p:cNvPr id="31" name="TextBox 33">
              <a:extLst>
                <a:ext uri="{FF2B5EF4-FFF2-40B4-BE49-F238E27FC236}">
                  <a16:creationId xmlns:a16="http://schemas.microsoft.com/office/drawing/2014/main" id="{2D8C3903-4983-4129-77B6-1CE059284AB1}"/>
                </a:ext>
              </a:extLst>
            </p:cNvPr>
            <p:cNvSpPr txBox="1"/>
            <p:nvPr/>
          </p:nvSpPr>
          <p:spPr>
            <a:xfrm>
              <a:off x="889000" y="7772400"/>
              <a:ext cx="2451100" cy="533400"/>
            </a:xfrm>
            <a:prstGeom prst="rect">
              <a:avLst/>
            </a:prstGeom>
          </p:spPr>
          <p:txBody>
            <a:bodyPr lIns="0" tIns="20320" rIns="0" bIns="20320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0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Technical </a:t>
              </a:r>
            </a:p>
            <a:p>
              <a:pPr lvl="0" algn="ctr">
                <a:lnSpc>
                  <a:spcPct val="99600"/>
                </a:lnSpc>
              </a:pPr>
              <a:r>
                <a:rPr lang="en-US" sz="10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Department</a:t>
              </a:r>
            </a:p>
          </p:txBody>
        </p:sp>
        <p:pic>
          <p:nvPicPr>
            <p:cNvPr id="32" name="Picture 34">
              <a:extLst>
                <a:ext uri="{FF2B5EF4-FFF2-40B4-BE49-F238E27FC236}">
                  <a16:creationId xmlns:a16="http://schemas.microsoft.com/office/drawing/2014/main" id="{B3F0D0D3-7DCA-481F-B30E-2FCD83BD7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97300" y="6883400"/>
              <a:ext cx="2463800" cy="736600"/>
            </a:xfrm>
            <a:prstGeom prst="rect">
              <a:avLst/>
            </a:prstGeom>
          </p:spPr>
        </p:pic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id="{28A14707-A466-5806-11BC-B13569002605}"/>
                </a:ext>
              </a:extLst>
            </p:cNvPr>
            <p:cNvSpPr txBox="1"/>
            <p:nvPr/>
          </p:nvSpPr>
          <p:spPr>
            <a:xfrm>
              <a:off x="3797300" y="70358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1" i="0" u="none" strike="noStrike" dirty="0" err="1">
                  <a:solidFill>
                    <a:srgbClr val="FFFFFF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기획팀</a:t>
              </a:r>
              <a:endParaRPr lang="en-US" sz="1200" b="1" i="0" u="none" strike="noStrike" dirty="0">
                <a:solidFill>
                  <a:srgbClr val="FFFFFF"/>
                </a:solidFill>
                <a:latin typeface="페이퍼로지 6 SemiBold" charset="-127"/>
                <a:ea typeface="페이퍼로지 6 SemiBold" charset="-127"/>
                <a:cs typeface="Pretendard SemiBold"/>
              </a:endParaRPr>
            </a:p>
          </p:txBody>
        </p:sp>
        <p:pic>
          <p:nvPicPr>
            <p:cNvPr id="34" name="Picture 36">
              <a:extLst>
                <a:ext uri="{FF2B5EF4-FFF2-40B4-BE49-F238E27FC236}">
                  <a16:creationId xmlns:a16="http://schemas.microsoft.com/office/drawing/2014/main" id="{4892745E-7C65-3F86-7EEE-0FFF5E75E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797300" y="7670800"/>
              <a:ext cx="2463800" cy="736600"/>
            </a:xfrm>
            <a:prstGeom prst="rect">
              <a:avLst/>
            </a:prstGeom>
          </p:spPr>
        </p:pic>
        <p:sp>
          <p:nvSpPr>
            <p:cNvPr id="35" name="TextBox 37">
              <a:extLst>
                <a:ext uri="{FF2B5EF4-FFF2-40B4-BE49-F238E27FC236}">
                  <a16:creationId xmlns:a16="http://schemas.microsoft.com/office/drawing/2014/main" id="{194DC5F9-DB9D-0B24-C4CB-E3CCE2C21286}"/>
                </a:ext>
              </a:extLst>
            </p:cNvPr>
            <p:cNvSpPr txBox="1"/>
            <p:nvPr/>
          </p:nvSpPr>
          <p:spPr>
            <a:xfrm>
              <a:off x="3797300" y="7899400"/>
              <a:ext cx="2463800" cy="279400"/>
            </a:xfrm>
            <a:prstGeom prst="rect">
              <a:avLst/>
            </a:prstGeom>
          </p:spPr>
          <p:txBody>
            <a:bodyPr lIns="0" tIns="20320" rIns="0" bIns="20320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000" b="0" i="0" u="none" strike="noStrike" dirty="0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Planning Team</a:t>
              </a:r>
            </a:p>
          </p:txBody>
        </p:sp>
        <p:pic>
          <p:nvPicPr>
            <p:cNvPr id="36" name="Picture 38">
              <a:extLst>
                <a:ext uri="{FF2B5EF4-FFF2-40B4-BE49-F238E27FC236}">
                  <a16:creationId xmlns:a16="http://schemas.microsoft.com/office/drawing/2014/main" id="{98C9CCC3-4A0C-DBAB-BE4B-63B9BF412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797300" y="8953500"/>
              <a:ext cx="2463800" cy="736600"/>
            </a:xfrm>
            <a:prstGeom prst="rect">
              <a:avLst/>
            </a:prstGeom>
            <a:effectLst>
              <a:outerShdw blurRad="29491" dist="68056" dir="2700000">
                <a:srgbClr val="000000">
                  <a:alpha val="50000"/>
                </a:srgbClr>
              </a:outerShdw>
            </a:effectLst>
          </p:spPr>
        </p:pic>
        <p:sp>
          <p:nvSpPr>
            <p:cNvPr id="37" name="TextBox 39">
              <a:extLst>
                <a:ext uri="{FF2B5EF4-FFF2-40B4-BE49-F238E27FC236}">
                  <a16:creationId xmlns:a16="http://schemas.microsoft.com/office/drawing/2014/main" id="{4E8EFE3A-4189-1074-0B71-BBD55ABE27AC}"/>
                </a:ext>
              </a:extLst>
            </p:cNvPr>
            <p:cNvSpPr txBox="1"/>
            <p:nvPr/>
          </p:nvSpPr>
          <p:spPr>
            <a:xfrm>
              <a:off x="3810000" y="91186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경영. 마케팅</a:t>
              </a:r>
            </a:p>
          </p:txBody>
        </p:sp>
        <p:pic>
          <p:nvPicPr>
            <p:cNvPr id="38" name="Picture 40">
              <a:extLst>
                <a:ext uri="{FF2B5EF4-FFF2-40B4-BE49-F238E27FC236}">
                  <a16:creationId xmlns:a16="http://schemas.microsoft.com/office/drawing/2014/main" id="{BD9F1A4F-2B2B-54EE-B2C9-9E100F64E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692900" y="6883400"/>
              <a:ext cx="2463800" cy="736600"/>
            </a:xfrm>
            <a:prstGeom prst="rect">
              <a:avLst/>
            </a:prstGeom>
          </p:spPr>
        </p:pic>
        <p:sp>
          <p:nvSpPr>
            <p:cNvPr id="39" name="TextBox 41">
              <a:extLst>
                <a:ext uri="{FF2B5EF4-FFF2-40B4-BE49-F238E27FC236}">
                  <a16:creationId xmlns:a16="http://schemas.microsoft.com/office/drawing/2014/main" id="{F74F570A-BDA6-24F2-6E95-6AA9D24FEC9D}"/>
                </a:ext>
              </a:extLst>
            </p:cNvPr>
            <p:cNvSpPr txBox="1"/>
            <p:nvPr/>
          </p:nvSpPr>
          <p:spPr>
            <a:xfrm>
              <a:off x="6705600" y="70358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1" i="0" u="none" strike="noStrike" dirty="0" err="1">
                  <a:solidFill>
                    <a:srgbClr val="FFFFFF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영업부</a:t>
              </a:r>
              <a:endParaRPr lang="en-US" sz="1200" b="1" i="0" u="none" strike="noStrike" dirty="0">
                <a:solidFill>
                  <a:srgbClr val="FFFFFF"/>
                </a:solidFill>
                <a:latin typeface="페이퍼로지 6 SemiBold" charset="-127"/>
                <a:ea typeface="페이퍼로지 6 SemiBold" charset="-127"/>
                <a:cs typeface="Pretendard SemiBold"/>
              </a:endParaRPr>
            </a:p>
          </p:txBody>
        </p:sp>
        <p:pic>
          <p:nvPicPr>
            <p:cNvPr id="40" name="Picture 42">
              <a:extLst>
                <a:ext uri="{FF2B5EF4-FFF2-40B4-BE49-F238E27FC236}">
                  <a16:creationId xmlns:a16="http://schemas.microsoft.com/office/drawing/2014/main" id="{67CA492E-0ADA-8B6E-3EE8-CFE40639E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692900" y="7670800"/>
              <a:ext cx="2463800" cy="736600"/>
            </a:xfrm>
            <a:prstGeom prst="rect">
              <a:avLst/>
            </a:prstGeom>
          </p:spPr>
        </p:pic>
        <p:sp>
          <p:nvSpPr>
            <p:cNvPr id="41" name="TextBox 43">
              <a:extLst>
                <a:ext uri="{FF2B5EF4-FFF2-40B4-BE49-F238E27FC236}">
                  <a16:creationId xmlns:a16="http://schemas.microsoft.com/office/drawing/2014/main" id="{6AAB01B4-8CE0-E107-5424-F622F2C36772}"/>
                </a:ext>
              </a:extLst>
            </p:cNvPr>
            <p:cNvSpPr txBox="1"/>
            <p:nvPr/>
          </p:nvSpPr>
          <p:spPr>
            <a:xfrm>
              <a:off x="6692900" y="7899400"/>
              <a:ext cx="2463800" cy="279400"/>
            </a:xfrm>
            <a:prstGeom prst="rect">
              <a:avLst/>
            </a:prstGeom>
          </p:spPr>
          <p:txBody>
            <a:bodyPr lIns="0" tIns="20320" rIns="0" bIns="20320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0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Sales Department</a:t>
              </a:r>
            </a:p>
          </p:txBody>
        </p:sp>
        <p:pic>
          <p:nvPicPr>
            <p:cNvPr id="42" name="Picture 44">
              <a:extLst>
                <a:ext uri="{FF2B5EF4-FFF2-40B4-BE49-F238E27FC236}">
                  <a16:creationId xmlns:a16="http://schemas.microsoft.com/office/drawing/2014/main" id="{905653B7-D269-3A21-EB9E-AE6401798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705600" y="8953500"/>
              <a:ext cx="2463800" cy="736600"/>
            </a:xfrm>
            <a:prstGeom prst="rect">
              <a:avLst/>
            </a:prstGeom>
            <a:effectLst>
              <a:outerShdw blurRad="29491" dist="68056" dir="2700000">
                <a:srgbClr val="000000">
                  <a:alpha val="50000"/>
                </a:srgbClr>
              </a:outerShdw>
            </a:effectLst>
          </p:spPr>
        </p:pic>
        <p:sp>
          <p:nvSpPr>
            <p:cNvPr id="43" name="TextBox 45">
              <a:extLst>
                <a:ext uri="{FF2B5EF4-FFF2-40B4-BE49-F238E27FC236}">
                  <a16:creationId xmlns:a16="http://schemas.microsoft.com/office/drawing/2014/main" id="{2D31B531-0D26-AC4C-6826-1763FAB4F71F}"/>
                </a:ext>
              </a:extLst>
            </p:cNvPr>
            <p:cNvSpPr txBox="1"/>
            <p:nvPr/>
          </p:nvSpPr>
          <p:spPr>
            <a:xfrm>
              <a:off x="6705600" y="91186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PM. 영업관리</a:t>
              </a:r>
            </a:p>
          </p:txBody>
        </p:sp>
        <p:pic>
          <p:nvPicPr>
            <p:cNvPr id="44" name="Picture 46">
              <a:extLst>
                <a:ext uri="{FF2B5EF4-FFF2-40B4-BE49-F238E27FC236}">
                  <a16:creationId xmlns:a16="http://schemas.microsoft.com/office/drawing/2014/main" id="{C4A5FA35-2EA9-BCA4-CA61-E0538A878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044700" y="8407400"/>
              <a:ext cx="152400" cy="152400"/>
            </a:xfrm>
            <a:prstGeom prst="rect">
              <a:avLst/>
            </a:prstGeom>
          </p:spPr>
        </p:pic>
        <p:pic>
          <p:nvPicPr>
            <p:cNvPr id="45" name="Picture 47">
              <a:extLst>
                <a:ext uri="{FF2B5EF4-FFF2-40B4-BE49-F238E27FC236}">
                  <a16:creationId xmlns:a16="http://schemas.microsoft.com/office/drawing/2014/main" id="{7713CD52-5032-BE48-3AB8-195A2167A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5387617">
              <a:off x="1549400" y="9105900"/>
              <a:ext cx="1143000" cy="25400"/>
            </a:xfrm>
            <a:prstGeom prst="rect">
              <a:avLst/>
            </a:prstGeom>
          </p:spPr>
        </p:pic>
        <p:pic>
          <p:nvPicPr>
            <p:cNvPr id="46" name="Picture 48">
              <a:extLst>
                <a:ext uri="{FF2B5EF4-FFF2-40B4-BE49-F238E27FC236}">
                  <a16:creationId xmlns:a16="http://schemas.microsoft.com/office/drawing/2014/main" id="{C874612C-AE61-BC17-AF1F-442906C0B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517900" y="11747500"/>
              <a:ext cx="152400" cy="152400"/>
            </a:xfrm>
            <a:prstGeom prst="rect">
              <a:avLst/>
            </a:prstGeom>
          </p:spPr>
        </p:pic>
        <p:pic>
          <p:nvPicPr>
            <p:cNvPr id="47" name="Picture 49">
              <a:extLst>
                <a:ext uri="{FF2B5EF4-FFF2-40B4-BE49-F238E27FC236}">
                  <a16:creationId xmlns:a16="http://schemas.microsoft.com/office/drawing/2014/main" id="{29CE04E3-2F60-CD9D-B432-DA992AA81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5387617">
              <a:off x="3022600" y="12458700"/>
              <a:ext cx="1143000" cy="25400"/>
            </a:xfrm>
            <a:prstGeom prst="rect">
              <a:avLst/>
            </a:prstGeom>
          </p:spPr>
        </p:pic>
        <p:pic>
          <p:nvPicPr>
            <p:cNvPr id="48" name="Picture 50">
              <a:extLst>
                <a:ext uri="{FF2B5EF4-FFF2-40B4-BE49-F238E27FC236}">
                  <a16:creationId xmlns:a16="http://schemas.microsoft.com/office/drawing/2014/main" id="{5F9D069F-3BB8-0ABB-781F-E9DFF5809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400800" y="11747500"/>
              <a:ext cx="152400" cy="152400"/>
            </a:xfrm>
            <a:prstGeom prst="rect">
              <a:avLst/>
            </a:prstGeom>
          </p:spPr>
        </p:pic>
        <p:pic>
          <p:nvPicPr>
            <p:cNvPr id="49" name="Picture 51">
              <a:extLst>
                <a:ext uri="{FF2B5EF4-FFF2-40B4-BE49-F238E27FC236}">
                  <a16:creationId xmlns:a16="http://schemas.microsoft.com/office/drawing/2014/main" id="{FAECD2B8-E1BD-3D57-7D19-606583AF0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5387617">
              <a:off x="5905500" y="12458700"/>
              <a:ext cx="1143000" cy="25400"/>
            </a:xfrm>
            <a:prstGeom prst="rect">
              <a:avLst/>
            </a:prstGeom>
          </p:spPr>
        </p:pic>
        <p:pic>
          <p:nvPicPr>
            <p:cNvPr id="50" name="Picture 52">
              <a:extLst>
                <a:ext uri="{FF2B5EF4-FFF2-40B4-BE49-F238E27FC236}">
                  <a16:creationId xmlns:a16="http://schemas.microsoft.com/office/drawing/2014/main" id="{5680DF25-FCC2-FA36-A045-4557AC3E4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901700" y="8953500"/>
              <a:ext cx="2463800" cy="736600"/>
            </a:xfrm>
            <a:prstGeom prst="rect">
              <a:avLst/>
            </a:prstGeom>
            <a:effectLst>
              <a:outerShdw blurRad="29491" dist="68056" dir="2700000">
                <a:srgbClr val="000000">
                  <a:alpha val="50000"/>
                </a:srgbClr>
              </a:outerShdw>
            </a:effectLst>
          </p:spPr>
        </p:pic>
        <p:sp>
          <p:nvSpPr>
            <p:cNvPr id="51" name="TextBox 53">
              <a:extLst>
                <a:ext uri="{FF2B5EF4-FFF2-40B4-BE49-F238E27FC236}">
                  <a16:creationId xmlns:a16="http://schemas.microsoft.com/office/drawing/2014/main" id="{1C67E154-D7DA-D13D-5889-5DF37315947E}"/>
                </a:ext>
              </a:extLst>
            </p:cNvPr>
            <p:cNvSpPr txBox="1"/>
            <p:nvPr/>
          </p:nvSpPr>
          <p:spPr>
            <a:xfrm>
              <a:off x="901700" y="91186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품질. AS</a:t>
              </a:r>
            </a:p>
          </p:txBody>
        </p:sp>
        <p:pic>
          <p:nvPicPr>
            <p:cNvPr id="52" name="Picture 54">
              <a:extLst>
                <a:ext uri="{FF2B5EF4-FFF2-40B4-BE49-F238E27FC236}">
                  <a16:creationId xmlns:a16="http://schemas.microsoft.com/office/drawing/2014/main" id="{D8A049E8-0D22-D2FC-3D3E-13EB8FBE1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374900" y="12306300"/>
              <a:ext cx="2463800" cy="736600"/>
            </a:xfrm>
            <a:prstGeom prst="rect">
              <a:avLst/>
            </a:prstGeom>
            <a:effectLst>
              <a:outerShdw blurRad="29491" dist="68056" dir="2700000">
                <a:srgbClr val="000000">
                  <a:alpha val="50000"/>
                </a:srgbClr>
              </a:outerShdw>
            </a:effectLst>
          </p:spPr>
        </p:pic>
        <p:sp>
          <p:nvSpPr>
            <p:cNvPr id="53" name="TextBox 55">
              <a:extLst>
                <a:ext uri="{FF2B5EF4-FFF2-40B4-BE49-F238E27FC236}">
                  <a16:creationId xmlns:a16="http://schemas.microsoft.com/office/drawing/2014/main" id="{A89A932C-8319-FCA4-0226-F89B28F61B56}"/>
                </a:ext>
              </a:extLst>
            </p:cNvPr>
            <p:cNvSpPr txBox="1"/>
            <p:nvPr/>
          </p:nvSpPr>
          <p:spPr>
            <a:xfrm>
              <a:off x="2374900" y="12471400"/>
              <a:ext cx="24511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생산. 조립. 자재</a:t>
              </a:r>
            </a:p>
          </p:txBody>
        </p:sp>
        <p:pic>
          <p:nvPicPr>
            <p:cNvPr id="54" name="Picture 56">
              <a:extLst>
                <a:ext uri="{FF2B5EF4-FFF2-40B4-BE49-F238E27FC236}">
                  <a16:creationId xmlns:a16="http://schemas.microsoft.com/office/drawing/2014/main" id="{98E0871E-5DCE-750A-8444-40B1F75E5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283200" y="12306300"/>
              <a:ext cx="2463800" cy="736600"/>
            </a:xfrm>
            <a:prstGeom prst="rect">
              <a:avLst/>
            </a:prstGeom>
            <a:effectLst>
              <a:outerShdw blurRad="29491" dist="68056" dir="2700000">
                <a:srgbClr val="000000">
                  <a:alpha val="50000"/>
                </a:srgbClr>
              </a:outerShdw>
            </a:effectLst>
          </p:spPr>
        </p:pic>
        <p:sp>
          <p:nvSpPr>
            <p:cNvPr id="55" name="TextBox 57">
              <a:extLst>
                <a:ext uri="{FF2B5EF4-FFF2-40B4-BE49-F238E27FC236}">
                  <a16:creationId xmlns:a16="http://schemas.microsoft.com/office/drawing/2014/main" id="{7198E060-915B-B369-7F3D-018BC27F9395}"/>
                </a:ext>
              </a:extLst>
            </p:cNvPr>
            <p:cNvSpPr txBox="1"/>
            <p:nvPr/>
          </p:nvSpPr>
          <p:spPr>
            <a:xfrm>
              <a:off x="5334000" y="12471400"/>
              <a:ext cx="2349500" cy="419100"/>
            </a:xfrm>
            <a:prstGeom prst="rect">
              <a:avLst/>
            </a:prstGeom>
          </p:spPr>
          <p:txBody>
            <a:bodyPr lIns="0" tIns="28787" rIns="0" bIns="28787" rtlCol="0" anchor="ctr"/>
            <a:lstStyle/>
            <a:p>
              <a:pPr lvl="0" algn="ctr">
                <a:lnSpc>
                  <a:spcPct val="99600"/>
                </a:lnSpc>
              </a:pPr>
              <a:r>
                <a:rPr lang="en-US" sz="1200" b="0" i="0" u="none" strike="noStrike">
                  <a:solidFill>
                    <a:srgbClr val="595959"/>
                  </a:solidFill>
                  <a:latin typeface="페이퍼로지 6 SemiBold" charset="-127"/>
                  <a:ea typeface="페이퍼로지 6 SemiBold" charset="-127"/>
                  <a:cs typeface="Pretendard SemiBold"/>
                </a:rPr>
                <a:t>총무.인사. CS</a:t>
              </a: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6231152D-8EC8-A6CA-FD1F-BB25C77F6903}"/>
              </a:ext>
            </a:extLst>
          </p:cNvPr>
          <p:cNvGrpSpPr/>
          <p:nvPr/>
        </p:nvGrpSpPr>
        <p:grpSpPr>
          <a:xfrm>
            <a:off x="5591990" y="1416987"/>
            <a:ext cx="3566383" cy="3050427"/>
            <a:chOff x="4820664" y="1923859"/>
            <a:chExt cx="4479637" cy="3655714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5D286F2E-351F-8B98-70C0-E68EA9F32B92}"/>
                </a:ext>
              </a:extLst>
            </p:cNvPr>
            <p:cNvGrpSpPr/>
            <p:nvPr/>
          </p:nvGrpSpPr>
          <p:grpSpPr>
            <a:xfrm>
              <a:off x="4820664" y="1923859"/>
              <a:ext cx="4479637" cy="341745"/>
              <a:chOff x="4820664" y="1923859"/>
              <a:chExt cx="4479637" cy="341745"/>
            </a:xfrm>
          </p:grpSpPr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C4F49C70-5705-E231-3D5B-79ABCCC8F335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회     사     명</a:t>
                </a:r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6BDCCA37-70D1-D705-D4F3-F0F057AD17F7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주식회사 </a:t>
                </a:r>
                <a:r>
                  <a:rPr lang="ko-KR" altLang="en-US" sz="105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한민경테크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7B69F18C-562E-D870-D8C5-11C1905D1030}"/>
                </a:ext>
              </a:extLst>
            </p:cNvPr>
            <p:cNvGrpSpPr/>
            <p:nvPr/>
          </p:nvGrpSpPr>
          <p:grpSpPr>
            <a:xfrm>
              <a:off x="4820664" y="2289706"/>
              <a:ext cx="4479637" cy="341745"/>
              <a:chOff x="4820664" y="1923859"/>
              <a:chExt cx="4479637" cy="341745"/>
            </a:xfrm>
          </p:grpSpPr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FAE51306-CD6B-B0ED-6A87-3CE559F1C0BE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대  표  이  사</a:t>
                </a: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FAF03482-13C3-3711-B950-7F230BF8E090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한민경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E87AFE83-EF11-2C4A-812C-864BE3C94B11}"/>
                </a:ext>
              </a:extLst>
            </p:cNvPr>
            <p:cNvGrpSpPr/>
            <p:nvPr/>
          </p:nvGrpSpPr>
          <p:grpSpPr>
            <a:xfrm>
              <a:off x="4820664" y="2659159"/>
              <a:ext cx="4479637" cy="341745"/>
              <a:chOff x="4820664" y="1923859"/>
              <a:chExt cx="4479637" cy="341745"/>
            </a:xfrm>
          </p:grpSpPr>
          <p:sp>
            <p:nvSpPr>
              <p:cNvPr id="74" name="직사각형 73">
                <a:extLst>
                  <a:ext uri="{FF2B5EF4-FFF2-40B4-BE49-F238E27FC236}">
                    <a16:creationId xmlns:a16="http://schemas.microsoft.com/office/drawing/2014/main" id="{8D047B1E-4116-E516-FE02-69079DAA79D0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설  립  일  자</a:t>
                </a:r>
              </a:p>
            </p:txBody>
          </p:sp>
          <p:sp>
            <p:nvSpPr>
              <p:cNvPr id="75" name="직사각형 74">
                <a:extLst>
                  <a:ext uri="{FF2B5EF4-FFF2-40B4-BE49-F238E27FC236}">
                    <a16:creationId xmlns:a16="http://schemas.microsoft.com/office/drawing/2014/main" id="{DFAAFAFC-22A9-FF38-E57E-4FE846176E4F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2021. 10. 08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693D32DD-AE86-D4CB-6B85-566B19E1DF76}"/>
                </a:ext>
              </a:extLst>
            </p:cNvPr>
            <p:cNvGrpSpPr/>
            <p:nvPr/>
          </p:nvGrpSpPr>
          <p:grpSpPr>
            <a:xfrm>
              <a:off x="4820664" y="3025006"/>
              <a:ext cx="4479637" cy="341745"/>
              <a:chOff x="4820664" y="1923859"/>
              <a:chExt cx="4479637" cy="341745"/>
            </a:xfrm>
          </p:grpSpPr>
          <p:sp>
            <p:nvSpPr>
              <p:cNvPr id="77" name="직사각형 76">
                <a:extLst>
                  <a:ext uri="{FF2B5EF4-FFF2-40B4-BE49-F238E27FC236}">
                    <a16:creationId xmlns:a16="http://schemas.microsoft.com/office/drawing/2014/main" id="{3A3C215D-6625-F09D-6C50-276A27178BBB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사업자등록번호</a:t>
                </a:r>
              </a:p>
            </p:txBody>
          </p:sp>
          <p:sp>
            <p:nvSpPr>
              <p:cNvPr id="78" name="직사각형 77">
                <a:extLst>
                  <a:ext uri="{FF2B5EF4-FFF2-40B4-BE49-F238E27FC236}">
                    <a16:creationId xmlns:a16="http://schemas.microsoft.com/office/drawing/2014/main" id="{097D0055-0656-7EBD-62D9-D3C6288899F4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438 – 87 - 02276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37FDD11F-CDE1-3FC9-1A84-A07135608E8B}"/>
                </a:ext>
              </a:extLst>
            </p:cNvPr>
            <p:cNvGrpSpPr/>
            <p:nvPr/>
          </p:nvGrpSpPr>
          <p:grpSpPr>
            <a:xfrm>
              <a:off x="4820664" y="3388345"/>
              <a:ext cx="4479637" cy="341745"/>
              <a:chOff x="4820664" y="1923859"/>
              <a:chExt cx="4479637" cy="341745"/>
            </a:xfrm>
          </p:grpSpPr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EA39A23A-64F4-8E5A-2406-814079F1C46D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대  표  업  종</a:t>
                </a:r>
              </a:p>
            </p:txBody>
          </p:sp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B9BD04B8-C500-0744-9203-2A40477438B4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CCTV</a:t>
                </a:r>
                <a:r>
                  <a:rPr lang="ko-KR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장비 </a:t>
                </a:r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/ </a:t>
                </a:r>
                <a:r>
                  <a:rPr lang="ko-KR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제조업 </a:t>
                </a:r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/ </a:t>
                </a:r>
                <a:r>
                  <a:rPr lang="ko-KR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정보통신공사 외</a:t>
                </a: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8FB60ED9-568B-4221-C81B-38E665BD48B4}"/>
                </a:ext>
              </a:extLst>
            </p:cNvPr>
            <p:cNvGrpSpPr/>
            <p:nvPr/>
          </p:nvGrpSpPr>
          <p:grpSpPr>
            <a:xfrm>
              <a:off x="4820664" y="3754192"/>
              <a:ext cx="4479637" cy="341745"/>
              <a:chOff x="4820664" y="1923859"/>
              <a:chExt cx="4479637" cy="341745"/>
            </a:xfrm>
          </p:grpSpPr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id="{8AF80F5C-783B-CC2C-4B04-7AC6FCD28A27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소     재      지</a:t>
                </a:r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4838AED4-30F6-7F4B-66D6-E241D11D2BA6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부산광역시 동래구 </a:t>
                </a:r>
                <a:r>
                  <a:rPr lang="ko-KR" altLang="en-US" sz="105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금강로</a:t>
                </a:r>
                <a:r>
                  <a:rPr lang="ko-KR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 </a:t>
                </a:r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55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AB09EB9E-1931-0859-2803-41AB180CC476}"/>
                </a:ext>
              </a:extLst>
            </p:cNvPr>
            <p:cNvGrpSpPr/>
            <p:nvPr/>
          </p:nvGrpSpPr>
          <p:grpSpPr>
            <a:xfrm>
              <a:off x="4820664" y="4123645"/>
              <a:ext cx="4479637" cy="341745"/>
              <a:chOff x="4820664" y="1923859"/>
              <a:chExt cx="4479637" cy="341745"/>
            </a:xfrm>
          </p:grpSpPr>
          <p:sp>
            <p:nvSpPr>
              <p:cNvPr id="86" name="직사각형 85">
                <a:extLst>
                  <a:ext uri="{FF2B5EF4-FFF2-40B4-BE49-F238E27FC236}">
                    <a16:creationId xmlns:a16="http://schemas.microsoft.com/office/drawing/2014/main" id="{32E9EB05-77FF-1B0B-A3C0-1EB7FF5D86E5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대  표  전  호</a:t>
                </a:r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1CAA7E69-B7D3-AE89-17EB-4D5D34DC82F5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1588 - 2940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D70F6EE5-05B0-87EF-4AFC-FD99EFDA6BB9}"/>
                </a:ext>
              </a:extLst>
            </p:cNvPr>
            <p:cNvGrpSpPr/>
            <p:nvPr/>
          </p:nvGrpSpPr>
          <p:grpSpPr>
            <a:xfrm>
              <a:off x="4820664" y="4489492"/>
              <a:ext cx="4479637" cy="341745"/>
              <a:chOff x="4820664" y="1923859"/>
              <a:chExt cx="4479637" cy="341745"/>
            </a:xfrm>
          </p:grpSpPr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FC619443-7593-DAD9-24C0-E0C1E7CA0C7F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대  표  팩  </a:t>
                </a:r>
                <a:r>
                  <a:rPr lang="ko-KR" altLang="en-US" sz="1050" b="1" dirty="0" err="1">
                    <a:latin typeface="페이퍼로지 6 SemiBold" charset="-127"/>
                    <a:ea typeface="페이퍼로지 6 SemiBold" charset="-127"/>
                  </a:rPr>
                  <a:t>스</a:t>
                </a:r>
                <a:endParaRPr lang="ko-KR" altLang="en-US" sz="1050" b="1" dirty="0">
                  <a:latin typeface="페이퍼로지 6 SemiBold" charset="-127"/>
                  <a:ea typeface="페이퍼로지 6 SemiBold" charset="-127"/>
                </a:endParaRPr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9F23DDD3-099D-094B-1D06-E4085F8D6FB0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051 - 552 - 0556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2C201E61-DE5A-37AE-84D5-101DF7C5A639}"/>
                </a:ext>
              </a:extLst>
            </p:cNvPr>
            <p:cNvGrpSpPr/>
            <p:nvPr/>
          </p:nvGrpSpPr>
          <p:grpSpPr>
            <a:xfrm>
              <a:off x="4820664" y="4871981"/>
              <a:ext cx="4479637" cy="341745"/>
              <a:chOff x="4820664" y="1923859"/>
              <a:chExt cx="4479637" cy="341745"/>
            </a:xfrm>
          </p:grpSpPr>
          <p:sp>
            <p:nvSpPr>
              <p:cNvPr id="92" name="직사각형 91">
                <a:extLst>
                  <a:ext uri="{FF2B5EF4-FFF2-40B4-BE49-F238E27FC236}">
                    <a16:creationId xmlns:a16="http://schemas.microsoft.com/office/drawing/2014/main" id="{1AC3EAC9-8DB9-92CA-14B7-7D40EB71564F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대  표  메  일</a:t>
                </a:r>
              </a:p>
            </p:txBody>
          </p:sp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669613A8-6F9B-E678-EB51-3BA4195EEF6D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hmkcctv@hanmail.net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  <p:grpSp>
          <p:nvGrpSpPr>
            <p:cNvPr id="94" name="그룹 93">
              <a:extLst>
                <a:ext uri="{FF2B5EF4-FFF2-40B4-BE49-F238E27FC236}">
                  <a16:creationId xmlns:a16="http://schemas.microsoft.com/office/drawing/2014/main" id="{306BECE8-11EE-E3B7-7AFF-09DAA24B549D}"/>
                </a:ext>
              </a:extLst>
            </p:cNvPr>
            <p:cNvGrpSpPr/>
            <p:nvPr/>
          </p:nvGrpSpPr>
          <p:grpSpPr>
            <a:xfrm>
              <a:off x="4820664" y="5237828"/>
              <a:ext cx="4479637" cy="341745"/>
              <a:chOff x="4820664" y="1923859"/>
              <a:chExt cx="4479637" cy="341745"/>
            </a:xfrm>
          </p:grpSpPr>
          <p:sp>
            <p:nvSpPr>
              <p:cNvPr id="95" name="직사각형 94">
                <a:extLst>
                  <a:ext uri="{FF2B5EF4-FFF2-40B4-BE49-F238E27FC236}">
                    <a16:creationId xmlns:a16="http://schemas.microsoft.com/office/drawing/2014/main" id="{A163DE0F-EEBD-4F2A-F35D-1A96555BA091}"/>
                  </a:ext>
                </a:extLst>
              </p:cNvPr>
              <p:cNvSpPr/>
              <p:nvPr/>
            </p:nvSpPr>
            <p:spPr>
              <a:xfrm>
                <a:off x="4820664" y="1923859"/>
                <a:ext cx="1431636" cy="34174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67000"/>
                    </a:schemeClr>
                  </a:gs>
                  <a:gs pos="72000">
                    <a:schemeClr val="accent1">
                      <a:lumMod val="97000"/>
                      <a:lumOff val="3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홈  </a:t>
                </a:r>
                <a:r>
                  <a:rPr lang="ko-KR" altLang="en-US" sz="1050" b="1" dirty="0" err="1">
                    <a:latin typeface="페이퍼로지 6 SemiBold" charset="-127"/>
                    <a:ea typeface="페이퍼로지 6 SemiBold" charset="-127"/>
                  </a:rPr>
                  <a:t>페</a:t>
                </a:r>
                <a:r>
                  <a:rPr lang="ko-KR" altLang="en-US" sz="1050" b="1" dirty="0">
                    <a:latin typeface="페이퍼로지 6 SemiBold" charset="-127"/>
                    <a:ea typeface="페이퍼로지 6 SemiBold" charset="-127"/>
                  </a:rPr>
                  <a:t>  이  지</a:t>
                </a:r>
              </a:p>
            </p:txBody>
          </p:sp>
          <p:sp>
            <p:nvSpPr>
              <p:cNvPr id="96" name="직사각형 95">
                <a:extLst>
                  <a:ext uri="{FF2B5EF4-FFF2-40B4-BE49-F238E27FC236}">
                    <a16:creationId xmlns:a16="http://schemas.microsoft.com/office/drawing/2014/main" id="{38D096AF-00C0-3C3E-3D2D-94D214F302EB}"/>
                  </a:ext>
                </a:extLst>
              </p:cNvPr>
              <p:cNvSpPr/>
              <p:nvPr/>
            </p:nvSpPr>
            <p:spPr>
              <a:xfrm>
                <a:off x="6252300" y="1923859"/>
                <a:ext cx="3048001" cy="3417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페이퍼로지 6 SemiBold" charset="-127"/>
                    <a:ea typeface="페이퍼로지 6 SemiBold" charset="-127"/>
                  </a:rPr>
                  <a:t>www.hmktech.co.kr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페이퍼로지 6 SemiBold" charset="-127"/>
                  <a:ea typeface="페이퍼로지 6 SemiBold" charset="-127"/>
                </a:endParaRPr>
              </a:p>
            </p:txBody>
          </p:sp>
        </p:grpSp>
      </p:grpSp>
      <p:pic>
        <p:nvPicPr>
          <p:cNvPr id="98" name="Picture 7">
            <a:extLst>
              <a:ext uri="{FF2B5EF4-FFF2-40B4-BE49-F238E27FC236}">
                <a16:creationId xmlns:a16="http://schemas.microsoft.com/office/drawing/2014/main" id="{49E2E4A7-1F0C-0E48-C1AF-7F3571A9943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669871" y="4658273"/>
            <a:ext cx="1296057" cy="1728076"/>
          </a:xfrm>
          <a:prstGeom prst="rect">
            <a:avLst/>
          </a:prstGeom>
          <a:effectLst>
            <a:outerShdw blurRad="285750" dir="5400000">
              <a:srgbClr val="000000">
                <a:alpha val="1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64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FD5164-4890-3E90-0CE0-39D85A180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>
            <a:extLst>
              <a:ext uri="{FF2B5EF4-FFF2-40B4-BE49-F238E27FC236}">
                <a16:creationId xmlns:a16="http://schemas.microsoft.com/office/drawing/2014/main" id="{5376F950-D3CA-D85E-21F7-F876754B63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  <a14:imgEffect>
                      <a14:colorTemperature colorTemp="6400"/>
                    </a14:imgEffect>
                    <a14:imgEffect>
                      <a14:brightnessContrast bright="43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909596"/>
            <a:ext cx="9905999" cy="5948404"/>
          </a:xfrm>
          <a:prstGeom prst="rect">
            <a:avLst/>
          </a:prstGeom>
          <a:effectLst/>
        </p:spPr>
      </p:pic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A0B14C6-DAE7-519E-0E6F-42AC40B7D72F}"/>
              </a:ext>
            </a:extLst>
          </p:cNvPr>
          <p:cNvSpPr/>
          <p:nvPr/>
        </p:nvSpPr>
        <p:spPr>
          <a:xfrm>
            <a:off x="716973" y="1439085"/>
            <a:ext cx="2071948" cy="354080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61000">
                <a:srgbClr val="00B0F0"/>
              </a:gs>
              <a:gs pos="72000">
                <a:schemeClr val="accent1"/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82E1C6-9684-E825-7FB5-C7F8125CAA2C}"/>
              </a:ext>
            </a:extLst>
          </p:cNvPr>
          <p:cNvSpPr txBox="1"/>
          <p:nvPr/>
        </p:nvSpPr>
        <p:spPr>
          <a:xfrm>
            <a:off x="556906" y="457485"/>
            <a:ext cx="2690288" cy="452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회사소개 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8 ExtraBold"/>
                <a:cs typeface="Pretendard ExtraBold" panose="02000903000000020004" pitchFamily="50" charset="-127"/>
              </a:rPr>
              <a:t>-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 </a:t>
            </a:r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연혁</a:t>
            </a:r>
            <a:endParaRPr lang="en-US" altLang="ko-KR" sz="2938" b="1" spc="-26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2D3D51"/>
              </a:solidFill>
              <a:latin typeface="페이퍼로지 6 SemiBold" pitchFamily="2" charset="-127"/>
              <a:ea typeface="페이퍼로지 6 SemiBold" pitchFamily="2" charset="-127"/>
              <a:cs typeface="Pretendard ExtraBold" panose="02000903000000020004" pitchFamily="50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FFD11505-90B6-EFB1-5AFB-D26F6E1B238F}"/>
              </a:ext>
            </a:extLst>
          </p:cNvPr>
          <p:cNvCxnSpPr/>
          <p:nvPr/>
        </p:nvCxnSpPr>
        <p:spPr>
          <a:xfrm>
            <a:off x="0" y="3724359"/>
            <a:ext cx="9906000" cy="0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072795A0-A99B-19C8-522C-4564F1EB570C}"/>
              </a:ext>
            </a:extLst>
          </p:cNvPr>
          <p:cNvCxnSpPr>
            <a:cxnSpLocks/>
          </p:cNvCxnSpPr>
          <p:nvPr/>
        </p:nvCxnSpPr>
        <p:spPr>
          <a:xfrm>
            <a:off x="831273" y="3244068"/>
            <a:ext cx="0" cy="48029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8CCEC339-8523-B5DD-8ADC-6F82DCAD2FC6}"/>
              </a:ext>
            </a:extLst>
          </p:cNvPr>
          <p:cNvCxnSpPr>
            <a:cxnSpLocks/>
          </p:cNvCxnSpPr>
          <p:nvPr/>
        </p:nvCxnSpPr>
        <p:spPr>
          <a:xfrm>
            <a:off x="831273" y="3724359"/>
            <a:ext cx="0" cy="480291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D377956B-E010-4CC3-1289-80CE10ACC1A1}"/>
              </a:ext>
            </a:extLst>
          </p:cNvPr>
          <p:cNvCxnSpPr>
            <a:cxnSpLocks/>
          </p:cNvCxnSpPr>
          <p:nvPr/>
        </p:nvCxnSpPr>
        <p:spPr>
          <a:xfrm>
            <a:off x="3536373" y="3244068"/>
            <a:ext cx="0" cy="480291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CBB70C44-BACF-B65A-82AF-E153F9113789}"/>
              </a:ext>
            </a:extLst>
          </p:cNvPr>
          <p:cNvCxnSpPr>
            <a:cxnSpLocks/>
          </p:cNvCxnSpPr>
          <p:nvPr/>
        </p:nvCxnSpPr>
        <p:spPr>
          <a:xfrm>
            <a:off x="3536373" y="3724359"/>
            <a:ext cx="0" cy="48029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9F4D774-B093-E3B7-A5A0-B34D5000D61A}"/>
              </a:ext>
            </a:extLst>
          </p:cNvPr>
          <p:cNvSpPr txBox="1"/>
          <p:nvPr/>
        </p:nvSpPr>
        <p:spPr>
          <a:xfrm>
            <a:off x="975872" y="3742985"/>
            <a:ext cx="166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페이퍼로지 8 ExtraBold"/>
              </a:rPr>
              <a:t>1980 - 2019</a:t>
            </a:r>
            <a:endParaRPr lang="ko-KR" altLang="en-US" sz="2400" b="1" dirty="0">
              <a:latin typeface="페이퍼로지 8 ExtraBol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C4A20E-6898-66CF-63FD-3DA08D7F152E}"/>
              </a:ext>
            </a:extLst>
          </p:cNvPr>
          <p:cNvSpPr txBox="1"/>
          <p:nvPr/>
        </p:nvSpPr>
        <p:spPr>
          <a:xfrm>
            <a:off x="3680972" y="3244069"/>
            <a:ext cx="166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페이퍼로지 8 ExtraBold"/>
              </a:rPr>
              <a:t>2020 - 2023</a:t>
            </a:r>
            <a:endParaRPr lang="ko-KR" altLang="en-US" sz="2400" b="1" dirty="0">
              <a:latin typeface="페이퍼로지 8 ExtraBold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E8A09CC6-8B2A-193B-6647-B399185E993E}"/>
              </a:ext>
            </a:extLst>
          </p:cNvPr>
          <p:cNvCxnSpPr>
            <a:cxnSpLocks/>
          </p:cNvCxnSpPr>
          <p:nvPr/>
        </p:nvCxnSpPr>
        <p:spPr>
          <a:xfrm>
            <a:off x="6225029" y="3244068"/>
            <a:ext cx="0" cy="48029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CE367C65-3EF9-DCDB-36B3-30B576D3AB19}"/>
              </a:ext>
            </a:extLst>
          </p:cNvPr>
          <p:cNvCxnSpPr>
            <a:cxnSpLocks/>
          </p:cNvCxnSpPr>
          <p:nvPr/>
        </p:nvCxnSpPr>
        <p:spPr>
          <a:xfrm>
            <a:off x="6225029" y="3724359"/>
            <a:ext cx="0" cy="480291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590B392-FBB7-C88B-BA0D-9C5DEC2F2A58}"/>
              </a:ext>
            </a:extLst>
          </p:cNvPr>
          <p:cNvSpPr txBox="1"/>
          <p:nvPr/>
        </p:nvSpPr>
        <p:spPr>
          <a:xfrm>
            <a:off x="6369628" y="3742985"/>
            <a:ext cx="185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페이퍼로지 8 ExtraBold"/>
              </a:rPr>
              <a:t>2025 - </a:t>
            </a:r>
            <a:r>
              <a:rPr lang="ko-KR" altLang="en-US" sz="2400" b="1" dirty="0">
                <a:latin typeface="페이퍼로지 8 ExtraBold"/>
              </a:rPr>
              <a:t>현재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BDEFD1-10DE-F664-FC49-7B449D5D59A4}"/>
              </a:ext>
            </a:extLst>
          </p:cNvPr>
          <p:cNvSpPr txBox="1"/>
          <p:nvPr/>
        </p:nvSpPr>
        <p:spPr>
          <a:xfrm>
            <a:off x="716973" y="1777824"/>
            <a:ext cx="2888611" cy="102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 charset="-127"/>
              </a:rPr>
              <a:t>2002    </a:t>
            </a:r>
            <a:r>
              <a:rPr lang="ko-KR" altLang="en-US" sz="1200" b="1" dirty="0">
                <a:latin typeface="페이퍼로지 6 ExtraBold"/>
                <a:ea typeface="페이퍼로지 8 ExtraBold" charset="-127"/>
              </a:rPr>
              <a:t>㈜</a:t>
            </a:r>
            <a:r>
              <a:rPr lang="en-US" altLang="ko-KR" sz="1200" b="1" dirty="0">
                <a:latin typeface="페이퍼로지 6 ExtraBold"/>
                <a:ea typeface="페이퍼로지 8 ExtraBold" charset="-127"/>
              </a:rPr>
              <a:t>JWC</a:t>
            </a:r>
            <a:r>
              <a:rPr lang="ko-KR" altLang="en-US" sz="1200" b="1" dirty="0" err="1">
                <a:latin typeface="페이퍼로지 6 ExtraBold"/>
                <a:ea typeface="페이퍼로지 8 ExtraBold" charset="-127"/>
              </a:rPr>
              <a:t>네트웍스</a:t>
            </a:r>
            <a:r>
              <a:rPr lang="ko-KR" altLang="en-US" sz="1200" b="1" dirty="0">
                <a:latin typeface="페이퍼로지 6 ExtraBold"/>
                <a:ea typeface="페이퍼로지 8 ExtraBold" charset="-127"/>
              </a:rPr>
              <a:t> 부산 경남 총판 계약</a:t>
            </a:r>
            <a:endParaRPr lang="en-US" altLang="ko-KR" sz="1200" b="1" dirty="0">
              <a:latin typeface="페이퍼로지 6 ExtraBold"/>
              <a:ea typeface="페이퍼로지 8 ExtraBold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 charset="-127"/>
              </a:rPr>
              <a:t>2018    </a:t>
            </a:r>
            <a:r>
              <a:rPr lang="ko-KR" altLang="en-US" sz="1200" b="1" dirty="0">
                <a:latin typeface="페이퍼로지 6 ExtraBold"/>
                <a:ea typeface="페이퍼로지 8 ExtraBold" charset="-127"/>
              </a:rPr>
              <a:t>㈜</a:t>
            </a:r>
            <a:r>
              <a:rPr lang="ko-KR" altLang="en-US" sz="1200" b="1" dirty="0" err="1">
                <a:latin typeface="페이퍼로지 6 ExtraBold"/>
                <a:ea typeface="페이퍼로지 8 ExtraBold" charset="-127"/>
              </a:rPr>
              <a:t>아이디스</a:t>
            </a:r>
            <a:r>
              <a:rPr lang="ko-KR" altLang="en-US" sz="1200" b="1" dirty="0">
                <a:latin typeface="페이퍼로지 6 ExtraBold"/>
                <a:ea typeface="페이퍼로지 8 ExtraBold" charset="-127"/>
              </a:rPr>
              <a:t> 부산 경남 총판 계약</a:t>
            </a:r>
            <a:endParaRPr lang="en-US" altLang="ko-KR" sz="1400" b="1" dirty="0">
              <a:latin typeface="페이퍼로지 6 ExtraBold"/>
              <a:ea typeface="페이퍼로지 8 ExtraBold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 charset="-127"/>
              </a:rPr>
              <a:t>2019    </a:t>
            </a:r>
            <a:r>
              <a:rPr lang="ko-KR" altLang="en-US" sz="1200" b="1" dirty="0">
                <a:latin typeface="페이퍼로지 6 ExtraBold"/>
                <a:ea typeface="페이퍼로지 8 ExtraBold" charset="-127"/>
              </a:rPr>
              <a:t>온라인 쇼핑몰 개설</a:t>
            </a:r>
            <a:endParaRPr lang="en-US" altLang="ko-KR" sz="1400" b="1" dirty="0">
              <a:latin typeface="페이퍼로지 6 ExtraBold"/>
              <a:ea typeface="페이퍼로지 8 ExtraBold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55F135-451B-28D4-32F3-837D38737769}"/>
              </a:ext>
            </a:extLst>
          </p:cNvPr>
          <p:cNvSpPr txBox="1"/>
          <p:nvPr/>
        </p:nvSpPr>
        <p:spPr>
          <a:xfrm>
            <a:off x="3425483" y="4311910"/>
            <a:ext cx="3448252" cy="22749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/>
              </a:rPr>
              <a:t>2020</a:t>
            </a:r>
            <a:r>
              <a:rPr lang="ko-KR" altLang="en-US" sz="1400" b="1" dirty="0">
                <a:latin typeface="페이퍼로지 6 ExtraBold"/>
                <a:ea typeface="페이퍼로지 8 ExtraBold"/>
              </a:rPr>
              <a:t>   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카카오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T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주차 부산 경남 총판 계약</a:t>
            </a:r>
            <a:endParaRPr lang="en-US" altLang="ko-KR" sz="1200" b="1" dirty="0">
              <a:latin typeface="페이퍼로지 6 ExtraBold"/>
              <a:ea typeface="페이퍼로지 8 ExtraBold"/>
            </a:endParaRP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페이퍼로지 6 ExtraBold"/>
              <a:ea typeface="페이퍼로지 8 ExtraBold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/>
              </a:rPr>
              <a:t>2022   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부산시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B2G, B2P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사업 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START</a:t>
            </a:r>
          </a:p>
          <a:p>
            <a:pPr>
              <a:lnSpc>
                <a:spcPct val="150000"/>
              </a:lnSpc>
            </a:pPr>
            <a:endParaRPr lang="en-US" altLang="ko-KR" sz="1400" b="1" dirty="0">
              <a:latin typeface="페이퍼로지 6 ExtraBold"/>
              <a:ea typeface="페이퍼로지 8 ExtraBold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페이퍼로지 6 ExtraBold"/>
                <a:ea typeface="페이퍼로지 8 ExtraBold"/>
              </a:rPr>
              <a:t>HMK CCTV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 자체브랜드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(CCTV, </a:t>
            </a:r>
            <a:r>
              <a:rPr lang="ko-KR" altLang="en-US" sz="1200" b="1" dirty="0" err="1">
                <a:latin typeface="페이퍼로지 6 ExtraBold"/>
                <a:ea typeface="페이퍼로지 8 ExtraBold"/>
              </a:rPr>
              <a:t>녹화기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/>
              </a:rPr>
              <a:t>2023   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SI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사업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START (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하천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/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지하차도 차단시설 사업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/>
              </a:rPr>
              <a:t>2023   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㈜</a:t>
            </a:r>
            <a:r>
              <a:rPr lang="ko-KR" altLang="en-US" sz="1200" b="1" dirty="0" err="1">
                <a:latin typeface="페이퍼로지 6 ExtraBold"/>
                <a:ea typeface="페이퍼로지 8 ExtraBold"/>
              </a:rPr>
              <a:t>비엔에스테크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 부산지사 계약</a:t>
            </a:r>
            <a:endParaRPr lang="en-US" altLang="ko-KR" sz="1200" b="1" dirty="0">
              <a:latin typeface="페이퍼로지 6 ExtraBold"/>
              <a:ea typeface="페이퍼로지 8 ExtraBol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43F777-7933-92B5-9302-647D22C5381C}"/>
              </a:ext>
            </a:extLst>
          </p:cNvPr>
          <p:cNvSpPr txBox="1"/>
          <p:nvPr/>
        </p:nvSpPr>
        <p:spPr>
          <a:xfrm>
            <a:off x="6129779" y="1777823"/>
            <a:ext cx="3269678" cy="9822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페이퍼로지 6 ExtraBold"/>
                <a:ea typeface="페이퍼로지 8 ExtraBold"/>
              </a:rPr>
              <a:t>PTZ, </a:t>
            </a:r>
            <a:r>
              <a:rPr lang="ko-KR" altLang="en-US" sz="1200" b="1" dirty="0" err="1">
                <a:latin typeface="페이퍼로지 6 ExtraBold"/>
                <a:ea typeface="페이퍼로지 8 ExtraBold"/>
              </a:rPr>
              <a:t>뷸릿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,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돔 카메라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3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종 등록</a:t>
            </a:r>
            <a:endParaRPr lang="en-US" altLang="ko-KR" sz="1200" b="1" dirty="0">
              <a:latin typeface="페이퍼로지 6 ExtraBold"/>
              <a:ea typeface="페이퍼로지 8 ExtraBold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/>
              </a:rPr>
              <a:t>2025   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㈜</a:t>
            </a:r>
            <a:r>
              <a:rPr lang="ko-KR" altLang="en-US" sz="1200" b="1" dirty="0" err="1">
                <a:latin typeface="페이퍼로지 6 ExtraBold"/>
                <a:ea typeface="페이퍼로지 8 ExtraBold"/>
              </a:rPr>
              <a:t>제이오토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 총판 계약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(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완충형 </a:t>
            </a:r>
            <a:r>
              <a:rPr lang="ko-KR" altLang="en-US" sz="1200" b="1" dirty="0" err="1">
                <a:latin typeface="페이퍼로지 6 ExtraBold"/>
                <a:ea typeface="페이퍼로지 8 ExtraBold"/>
              </a:rPr>
              <a:t>카스토퍼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)</a:t>
            </a:r>
            <a:endParaRPr lang="en-US" altLang="ko-KR" sz="1400" b="1" dirty="0">
              <a:latin typeface="페이퍼로지 6 ExtraBold"/>
              <a:ea typeface="페이퍼로지 8 ExtraBold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페이퍼로지 6 ExtraBold"/>
                <a:ea typeface="페이퍼로지 8 ExtraBold"/>
              </a:rPr>
              <a:t>2026   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경관조명 사업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STAR (LED</a:t>
            </a:r>
            <a:r>
              <a:rPr lang="ko-KR" altLang="en-US" sz="1200" b="1" dirty="0" err="1">
                <a:latin typeface="페이퍼로지 6 ExtraBold"/>
                <a:ea typeface="페이퍼로지 8 ExtraBold"/>
              </a:rPr>
              <a:t>볼라드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 </a:t>
            </a:r>
            <a:r>
              <a:rPr lang="en-US" altLang="ko-KR" sz="1200" b="1" dirty="0">
                <a:latin typeface="페이퍼로지 6 ExtraBold"/>
                <a:ea typeface="페이퍼로지 8 ExtraBold"/>
              </a:rPr>
              <a:t>MAS </a:t>
            </a:r>
            <a:r>
              <a:rPr lang="ko-KR" altLang="en-US" sz="1200" b="1" dirty="0">
                <a:latin typeface="페이퍼로지 6 ExtraBold"/>
                <a:ea typeface="페이퍼로지 8 ExtraBold"/>
              </a:rPr>
              <a:t>등록</a:t>
            </a:r>
            <a:endParaRPr lang="en-US" altLang="ko-KR" sz="1400" b="1" dirty="0">
              <a:latin typeface="페이퍼로지 6 ExtraBold"/>
              <a:ea typeface="페이퍼로지 8 ExtraBold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B74E12-6592-F4B0-B050-42E1EC76B405}"/>
              </a:ext>
            </a:extLst>
          </p:cNvPr>
          <p:cNvSpPr txBox="1"/>
          <p:nvPr/>
        </p:nvSpPr>
        <p:spPr>
          <a:xfrm>
            <a:off x="716973" y="1361707"/>
            <a:ext cx="2071947" cy="42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페이퍼로지 6 ExtraBold"/>
                <a:ea typeface="페이퍼로지 8 ExtraBold"/>
              </a:rPr>
              <a:t>1980        </a:t>
            </a:r>
            <a:r>
              <a:rPr lang="ko-KR" altLang="en-US" sz="1400" b="1" dirty="0">
                <a:solidFill>
                  <a:schemeClr val="bg1"/>
                </a:solidFill>
                <a:latin typeface="페이퍼로지 6 ExtraBold"/>
                <a:ea typeface="페이퍼로지 8 ExtraBold"/>
              </a:rPr>
              <a:t>동래전자 설립</a:t>
            </a:r>
            <a:endParaRPr lang="en-US" altLang="ko-KR" sz="1600" b="1" dirty="0">
              <a:solidFill>
                <a:schemeClr val="bg1"/>
              </a:solidFill>
              <a:latin typeface="페이퍼로지 6 ExtraBold"/>
              <a:ea typeface="페이퍼로지 8 ExtraBold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3EE6DAA9-A529-8641-34AF-ECBD2669E8E1}"/>
              </a:ext>
            </a:extLst>
          </p:cNvPr>
          <p:cNvGrpSpPr/>
          <p:nvPr/>
        </p:nvGrpSpPr>
        <p:grpSpPr>
          <a:xfrm>
            <a:off x="6126571" y="1361707"/>
            <a:ext cx="3404902" cy="431458"/>
            <a:chOff x="6154280" y="1842296"/>
            <a:chExt cx="1866627" cy="431458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A30DA69E-62A3-AECC-58C9-020FFC76333A}"/>
                </a:ext>
              </a:extLst>
            </p:cNvPr>
            <p:cNvSpPr/>
            <p:nvPr/>
          </p:nvSpPr>
          <p:spPr>
            <a:xfrm>
              <a:off x="6154280" y="1919674"/>
              <a:ext cx="1816241" cy="354080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61000">
                  <a:srgbClr val="00B0F0"/>
                </a:gs>
                <a:gs pos="72000">
                  <a:schemeClr val="accent1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8A349A9-6912-4C7F-764B-F4D8E568AE8A}"/>
                </a:ext>
              </a:extLst>
            </p:cNvPr>
            <p:cNvSpPr txBox="1"/>
            <p:nvPr/>
          </p:nvSpPr>
          <p:spPr>
            <a:xfrm>
              <a:off x="6154280" y="1842296"/>
              <a:ext cx="1866627" cy="421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6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2025    </a:t>
              </a:r>
              <a:r>
                <a:rPr lang="en-US" altLang="ko-KR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TTA</a:t>
              </a:r>
              <a:r>
                <a:rPr lang="ko-KR" altLang="en-US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인증 </a:t>
              </a:r>
              <a:r>
                <a:rPr lang="en-US" altLang="ko-KR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MAS </a:t>
              </a:r>
              <a:r>
                <a:rPr lang="ko-KR" altLang="en-US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카메라 조달청 등록</a:t>
              </a:r>
              <a:endParaRPr lang="en-US" altLang="ko-KR" sz="1400" b="1" dirty="0">
                <a:solidFill>
                  <a:schemeClr val="bg1"/>
                </a:solidFill>
                <a:latin typeface="페이퍼로지 6 ExtraBold"/>
                <a:ea typeface="페이퍼로지 8 ExtraBold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B828FE1-051C-991D-A0FA-9AD335C33746}"/>
              </a:ext>
            </a:extLst>
          </p:cNvPr>
          <p:cNvGrpSpPr/>
          <p:nvPr/>
        </p:nvGrpSpPr>
        <p:grpSpPr>
          <a:xfrm>
            <a:off x="3435324" y="4607480"/>
            <a:ext cx="2789705" cy="400734"/>
            <a:chOff x="6154279" y="1842296"/>
            <a:chExt cx="1869308" cy="431458"/>
          </a:xfrm>
        </p:grpSpPr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2ED16BE0-563D-D561-64CA-A9F25C474D92}"/>
                </a:ext>
              </a:extLst>
            </p:cNvPr>
            <p:cNvSpPr/>
            <p:nvPr/>
          </p:nvSpPr>
          <p:spPr>
            <a:xfrm>
              <a:off x="6154279" y="1919674"/>
              <a:ext cx="1815072" cy="354080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61000">
                  <a:srgbClr val="00B0F0"/>
                </a:gs>
                <a:gs pos="72000">
                  <a:schemeClr val="accent1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23B02B-C42E-DF48-9815-3496FB3ADE8F}"/>
                </a:ext>
              </a:extLst>
            </p:cNvPr>
            <p:cNvSpPr txBox="1"/>
            <p:nvPr/>
          </p:nvSpPr>
          <p:spPr>
            <a:xfrm>
              <a:off x="6154280" y="1842296"/>
              <a:ext cx="1869307" cy="380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2021        </a:t>
              </a:r>
              <a:r>
                <a:rPr lang="ko-KR" altLang="en-US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㈜</a:t>
              </a:r>
              <a:r>
                <a:rPr lang="ko-KR" altLang="en-US" sz="1400" b="1" dirty="0" err="1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한민경테크</a:t>
              </a:r>
              <a:r>
                <a:rPr lang="en-US" altLang="ko-KR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 </a:t>
              </a:r>
              <a:r>
                <a:rPr lang="ko-KR" altLang="en-US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법인 설립</a:t>
              </a:r>
              <a:endParaRPr lang="en-US" altLang="ko-KR" sz="1400" b="1" dirty="0">
                <a:solidFill>
                  <a:schemeClr val="bg1"/>
                </a:solidFill>
                <a:latin typeface="페이퍼로지 6 ExtraBold"/>
                <a:ea typeface="페이퍼로지 8 ExtraBold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132D068-5DF9-8FF3-73E6-A99611A072A4}"/>
              </a:ext>
            </a:extLst>
          </p:cNvPr>
          <p:cNvGrpSpPr/>
          <p:nvPr/>
        </p:nvGrpSpPr>
        <p:grpSpPr>
          <a:xfrm>
            <a:off x="3435325" y="5250672"/>
            <a:ext cx="2789704" cy="380361"/>
            <a:chOff x="6154279" y="1842296"/>
            <a:chExt cx="1869308" cy="431458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A3EEBE3-9910-C54E-7A4F-0C35E9BC5E7E}"/>
                </a:ext>
              </a:extLst>
            </p:cNvPr>
            <p:cNvSpPr/>
            <p:nvPr/>
          </p:nvSpPr>
          <p:spPr>
            <a:xfrm>
              <a:off x="6154279" y="1919674"/>
              <a:ext cx="1815072" cy="354080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61000">
                  <a:srgbClr val="00B0F0"/>
                </a:gs>
                <a:gs pos="72000">
                  <a:schemeClr val="accent1"/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148CEA-700C-64CD-DAC3-96DA175821FF}"/>
                </a:ext>
              </a:extLst>
            </p:cNvPr>
            <p:cNvSpPr txBox="1"/>
            <p:nvPr/>
          </p:nvSpPr>
          <p:spPr>
            <a:xfrm>
              <a:off x="6154280" y="1842296"/>
              <a:ext cx="1869307" cy="380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2022        “HMK”</a:t>
              </a:r>
              <a:r>
                <a:rPr lang="ko-KR" altLang="en-US" sz="1400" b="1" dirty="0">
                  <a:solidFill>
                    <a:schemeClr val="bg1"/>
                  </a:solidFill>
                  <a:latin typeface="페이퍼로지 6 ExtraBold"/>
                  <a:ea typeface="페이퍼로지 8 ExtraBold"/>
                </a:rPr>
                <a:t> 신규 브랜드 출시</a:t>
              </a:r>
              <a:endParaRPr lang="en-US" altLang="ko-KR" sz="1400" b="1" dirty="0">
                <a:solidFill>
                  <a:schemeClr val="bg1"/>
                </a:solidFill>
                <a:latin typeface="페이퍼로지 6 ExtraBold"/>
                <a:ea typeface="페이퍼로지 8 Extra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6605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7A2C11-E832-4945-AAFA-28615D742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233B39-ED65-6B39-288A-DE176147F19D}"/>
              </a:ext>
            </a:extLst>
          </p:cNvPr>
          <p:cNvSpPr txBox="1"/>
          <p:nvPr/>
        </p:nvSpPr>
        <p:spPr>
          <a:xfrm>
            <a:off x="556906" y="457485"/>
            <a:ext cx="6405600" cy="452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회사소개 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8 ExtraBold"/>
                <a:cs typeface="Pretendard ExtraBold" panose="02000903000000020004" pitchFamily="50" charset="-127"/>
              </a:rPr>
              <a:t>-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 </a:t>
            </a:r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관공서 실적현황 </a:t>
            </a:r>
            <a:r>
              <a:rPr lang="en-US" altLang="ko-KR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[</a:t>
            </a:r>
            <a:r>
              <a:rPr lang="ko-KR" altLang="en-US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물품 및 납품</a:t>
            </a:r>
            <a:r>
              <a:rPr lang="en-US" altLang="ko-KR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]</a:t>
            </a:r>
            <a:endParaRPr lang="en-US" altLang="ko-KR" sz="2938" b="1" spc="-26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2D3D51"/>
              </a:solidFill>
              <a:latin typeface="페이퍼로지 6 SemiBold" pitchFamily="2" charset="-127"/>
              <a:ea typeface="페이퍼로지 6 SemiBold" pitchFamily="2" charset="-127"/>
              <a:cs typeface="Pretendard ExtraBold" panose="020009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461DC45-7361-2D93-07C9-1BC3C4D5D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63" y="1394536"/>
            <a:ext cx="9028546" cy="412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8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815CE7-0154-6A72-FE07-1929CA623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8C223AD-DC2B-0A4E-95C2-E799DC305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7" y="1394529"/>
            <a:ext cx="9028546" cy="50059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343A89-0A78-1222-AA76-EE7DBCA3FB07}"/>
              </a:ext>
            </a:extLst>
          </p:cNvPr>
          <p:cNvSpPr txBox="1"/>
          <p:nvPr/>
        </p:nvSpPr>
        <p:spPr>
          <a:xfrm>
            <a:off x="556906" y="457485"/>
            <a:ext cx="6245299" cy="452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회사소개 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8 ExtraBold"/>
                <a:cs typeface="Pretendard ExtraBold" panose="02000903000000020004" pitchFamily="50" charset="-127"/>
              </a:rPr>
              <a:t>-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 </a:t>
            </a:r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관공서 실적현황 </a:t>
            </a:r>
            <a:r>
              <a:rPr lang="en-US" altLang="ko-KR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[</a:t>
            </a:r>
            <a:r>
              <a:rPr lang="ko-KR" altLang="en-US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시공 및 용역</a:t>
            </a:r>
            <a:r>
              <a:rPr lang="en-US" altLang="ko-KR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]</a:t>
            </a:r>
            <a:endParaRPr lang="en-US" altLang="ko-KR" sz="2938" b="1" spc="-26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2D3D51"/>
              </a:solidFill>
              <a:latin typeface="페이퍼로지 6 SemiBold" pitchFamily="2" charset="-127"/>
              <a:ea typeface="페이퍼로지 6 SemiBold" pitchFamily="2" charset="-127"/>
              <a:cs typeface="Pretendard ExtraBold" panose="020009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881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E81FDB-55C6-9BCC-5A06-3BB876C9B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543B88-57B6-A261-ED3D-975D85381837}"/>
              </a:ext>
            </a:extLst>
          </p:cNvPr>
          <p:cNvSpPr txBox="1"/>
          <p:nvPr/>
        </p:nvSpPr>
        <p:spPr>
          <a:xfrm>
            <a:off x="556906" y="457485"/>
            <a:ext cx="7615867" cy="452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회사소개 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8 ExtraBold"/>
                <a:cs typeface="Pretendard ExtraBold" panose="02000903000000020004" pitchFamily="50" charset="-127"/>
              </a:rPr>
              <a:t>-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 </a:t>
            </a:r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기술력으로 인정받는 기술자 </a:t>
            </a:r>
            <a:r>
              <a:rPr lang="en-US" altLang="ko-KR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10</a:t>
            </a:r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인</a:t>
            </a:r>
            <a:endParaRPr lang="en-US" altLang="ko-KR" sz="2938" b="1" spc="-26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2D3D51"/>
              </a:solidFill>
              <a:latin typeface="페이퍼로지 6 SemiBold" pitchFamily="2" charset="-127"/>
              <a:ea typeface="페이퍼로지 6 SemiBold" pitchFamily="2" charset="-127"/>
              <a:cs typeface="Pretendard ExtraBold" panose="02000903000000020004" pitchFamily="50" charset="-127"/>
            </a:endParaRPr>
          </a:p>
        </p:txBody>
      </p:sp>
      <p:sp>
        <p:nvSpPr>
          <p:cNvPr id="4" name="iṣ1íḑè">
            <a:extLst>
              <a:ext uri="{FF2B5EF4-FFF2-40B4-BE49-F238E27FC236}">
                <a16:creationId xmlns:a16="http://schemas.microsoft.com/office/drawing/2014/main" id="{922A1F9C-AEA5-BC52-5FED-AB4CB3EB8F9E}"/>
              </a:ext>
            </a:extLst>
          </p:cNvPr>
          <p:cNvSpPr txBox="1"/>
          <p:nvPr/>
        </p:nvSpPr>
        <p:spPr>
          <a:xfrm>
            <a:off x="1860519" y="1549691"/>
            <a:ext cx="6184957" cy="412289"/>
          </a:xfrm>
          <a:prstGeom prst="rect">
            <a:avLst/>
          </a:prstGeom>
          <a:noFill/>
          <a:ln>
            <a:noFill/>
          </a:ln>
        </p:spPr>
        <p:txBody>
          <a:bodyPr wrap="square" lIns="78517" tIns="39258" rIns="78517" bIns="39258" anchor="b" anchorCtr="0">
            <a:noAutofit/>
          </a:bodyPr>
          <a:lstStyle/>
          <a:p>
            <a:pPr algn="ctr">
              <a:buSzPct val="25000"/>
            </a:pPr>
            <a:r>
              <a:rPr lang="ko-KR" altLang="en-US" sz="2536" b="1" dirty="0">
                <a:latin typeface="페이퍼로지 7 Bold" pitchFamily="2" charset="-127"/>
                <a:ea typeface="페이퍼로지 7 Bold" pitchFamily="2" charset="-127"/>
                <a:cs typeface="Pretendard ExtraBold" panose="02000903000000020004" pitchFamily="50" charset="-127"/>
              </a:rPr>
              <a:t>우리 </a:t>
            </a:r>
            <a:r>
              <a:rPr lang="ko-KR" altLang="en-US" sz="2536" b="1" dirty="0" err="1">
                <a:solidFill>
                  <a:schemeClr val="accent4"/>
                </a:solidFill>
                <a:latin typeface="페이퍼로지 7 Bold" pitchFamily="2" charset="-127"/>
                <a:ea typeface="페이퍼로지 7 Bold" pitchFamily="2" charset="-127"/>
                <a:cs typeface="Pretendard ExtraBold" panose="02000903000000020004" pitchFamily="50" charset="-127"/>
              </a:rPr>
              <a:t>한민경테크</a:t>
            </a:r>
            <a:r>
              <a:rPr lang="ko-KR" altLang="en-US" sz="2536" b="1" dirty="0" err="1">
                <a:latin typeface="페이퍼로지 7 Bold" pitchFamily="2" charset="-127"/>
                <a:ea typeface="페이퍼로지 7 Bold" pitchFamily="2" charset="-127"/>
                <a:cs typeface="Pretendard ExtraBold" panose="02000903000000020004" pitchFamily="50" charset="-127"/>
              </a:rPr>
              <a:t>는</a:t>
            </a:r>
            <a:r>
              <a:rPr lang="ko-KR" altLang="en-US" sz="2536" b="1" dirty="0">
                <a:latin typeface="페이퍼로지 7 Bold" pitchFamily="2" charset="-127"/>
                <a:ea typeface="페이퍼로지 7 Bold" pitchFamily="2" charset="-127"/>
                <a:cs typeface="Pretendard ExtraBold" panose="02000903000000020004" pitchFamily="50" charset="-127"/>
              </a:rPr>
              <a:t> </a:t>
            </a:r>
            <a:endParaRPr lang="en-US" sz="2536" b="1" dirty="0">
              <a:latin typeface="페이퍼로지 7 Bold" pitchFamily="2" charset="-127"/>
              <a:ea typeface="페이퍼로지 7 Bold" pitchFamily="2" charset="-127"/>
              <a:cs typeface="Pretendard ExtraBold" panose="02000903000000020004" pitchFamily="50" charset="-127"/>
            </a:endParaRPr>
          </a:p>
        </p:txBody>
      </p:sp>
      <p:sp>
        <p:nvSpPr>
          <p:cNvPr id="5" name="îṧľîḋé">
            <a:extLst>
              <a:ext uri="{FF2B5EF4-FFF2-40B4-BE49-F238E27FC236}">
                <a16:creationId xmlns:a16="http://schemas.microsoft.com/office/drawing/2014/main" id="{26E4C8AA-5597-1CFF-E93A-C4D26B74F345}"/>
              </a:ext>
            </a:extLst>
          </p:cNvPr>
          <p:cNvSpPr txBox="1"/>
          <p:nvPr/>
        </p:nvSpPr>
        <p:spPr>
          <a:xfrm>
            <a:off x="424296" y="1961980"/>
            <a:ext cx="9057401" cy="1057735"/>
          </a:xfrm>
          <a:prstGeom prst="rect">
            <a:avLst/>
          </a:prstGeom>
          <a:noFill/>
          <a:ln>
            <a:noFill/>
          </a:ln>
        </p:spPr>
        <p:txBody>
          <a:bodyPr wrap="square" lIns="78517" tIns="39258" rIns="78517" bIns="39258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풍부한 </a:t>
            </a:r>
            <a:r>
              <a:rPr lang="ko-KR" altLang="en-US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설계와 시공 경험</a:t>
            </a:r>
            <a:r>
              <a:rPr lang="ko-KR" altLang="en-US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을 바탕으로</a:t>
            </a:r>
            <a:endParaRPr lang="en-US" altLang="ko-KR" sz="1480" dirty="0">
              <a:latin typeface="페이퍼로지 6 SemiBold" pitchFamily="2" charset="-127"/>
              <a:ea typeface="페이퍼로지 6 SemiBold" pitchFamily="2" charset="-127"/>
              <a:cs typeface="Pretendard SemiBold" panose="0200070300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재난안전 및 </a:t>
            </a:r>
            <a:r>
              <a:rPr lang="en-US" altLang="ko-KR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CCTV, AV, </a:t>
            </a:r>
            <a:r>
              <a:rPr lang="ko-KR" altLang="en-US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출입통제</a:t>
            </a:r>
            <a:r>
              <a:rPr lang="en-US" altLang="ko-KR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, </a:t>
            </a:r>
            <a:r>
              <a:rPr lang="ko-KR" altLang="en-US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유지보수 분야</a:t>
            </a:r>
            <a:r>
              <a:rPr lang="ko-KR" altLang="en-US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에서 최상의 시스템을 갖추고 있습니다</a:t>
            </a:r>
            <a:r>
              <a:rPr lang="en-US" altLang="ko-KR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ko-KR" altLang="en-US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특히</a:t>
            </a:r>
            <a:r>
              <a:rPr lang="en-US" altLang="ko-KR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,</a:t>
            </a:r>
            <a:r>
              <a:rPr lang="ko-KR" altLang="en-US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 사업별 </a:t>
            </a:r>
            <a:r>
              <a:rPr lang="ko-KR" altLang="en-US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담당 책임 </a:t>
            </a:r>
            <a:r>
              <a:rPr lang="en-US" altLang="ko-KR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PM</a:t>
            </a:r>
            <a:r>
              <a:rPr lang="ko-KR" altLang="en-US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을 선임하여 고객 현장 중심의 설계 및 시공</a:t>
            </a:r>
            <a:r>
              <a:rPr lang="en-US" altLang="ko-KR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, </a:t>
            </a:r>
            <a:r>
              <a:rPr lang="ko-KR" altLang="en-US" sz="1480" dirty="0">
                <a:solidFill>
                  <a:srgbClr val="FF0000"/>
                </a:solidFill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사후관리까지 </a:t>
            </a:r>
            <a:r>
              <a:rPr lang="ko-KR" altLang="en-US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완벽하게 책임지고 있습니다</a:t>
            </a:r>
            <a:r>
              <a:rPr lang="en-US" altLang="ko-KR" sz="1480" dirty="0">
                <a:latin typeface="페이퍼로지 6 SemiBold" pitchFamily="2" charset="-127"/>
                <a:ea typeface="페이퍼로지 6 SemiBold" pitchFamily="2" charset="-127"/>
                <a:cs typeface="Pretendard SemiBold" panose="02000703000000020004" pitchFamily="50" charset="-127"/>
              </a:rPr>
              <a:t>.</a:t>
            </a:r>
            <a:endParaRPr lang="ko-KR" altLang="en-US" sz="1480" dirty="0">
              <a:latin typeface="페이퍼로지 6 SemiBold" pitchFamily="2" charset="-127"/>
              <a:ea typeface="페이퍼로지 6 SemiBold" pitchFamily="2" charset="-127"/>
              <a:cs typeface="Pretendard SemiBold" panose="02000703000000020004" pitchFamily="50" charset="-127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F78B62F-C0DE-4108-FCE7-9338806BC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56" y="3429000"/>
            <a:ext cx="8400480" cy="307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24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D17F5-6E6F-CC94-87BA-C8E3D1157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그림 44">
            <a:extLst>
              <a:ext uri="{FF2B5EF4-FFF2-40B4-BE49-F238E27FC236}">
                <a16:creationId xmlns:a16="http://schemas.microsoft.com/office/drawing/2014/main" id="{4BF4541A-BBD6-CD15-FCA0-0A2BB1561F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  <a14:imgEffect>
                      <a14:colorTemperature colorTemp="6400"/>
                    </a14:imgEffect>
                    <a14:imgEffect>
                      <a14:brightnessContrast bright="43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909596"/>
            <a:ext cx="9905999" cy="5948404"/>
          </a:xfrm>
          <a:prstGeom prst="rect">
            <a:avLst/>
          </a:prstGeom>
          <a:effectLst/>
        </p:spPr>
      </p:pic>
      <p:pic>
        <p:nvPicPr>
          <p:cNvPr id="52" name="Picture 3" descr="C:\Users\AHRAM\Desktop\Untitled-6.png">
            <a:extLst>
              <a:ext uri="{FF2B5EF4-FFF2-40B4-BE49-F238E27FC236}">
                <a16:creationId xmlns:a16="http://schemas.microsoft.com/office/drawing/2014/main" id="{9DADB77F-4A6B-AAEF-7416-72E83B135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52007" y="1421828"/>
            <a:ext cx="1972650" cy="187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Picture 3" descr="C:\Users\AHRAM\Desktop\Untitled-6.png">
            <a:extLst>
              <a:ext uri="{FF2B5EF4-FFF2-40B4-BE49-F238E27FC236}">
                <a16:creationId xmlns:a16="http://schemas.microsoft.com/office/drawing/2014/main" id="{DBC7C80D-886F-10B3-E21F-D75CE46C5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25700" y="1421828"/>
            <a:ext cx="1972650" cy="187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Picture 3" descr="C:\Users\AHRAM\Desktop\Untitled-6.png">
            <a:extLst>
              <a:ext uri="{FF2B5EF4-FFF2-40B4-BE49-F238E27FC236}">
                <a16:creationId xmlns:a16="http://schemas.microsoft.com/office/drawing/2014/main" id="{82B2B02D-82D4-9EAC-D172-FBE91FB86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49637" y="1421828"/>
            <a:ext cx="1972650" cy="187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3" descr="C:\Users\AHRAM\Desktop\Untitled-6.png">
            <a:extLst>
              <a:ext uri="{FF2B5EF4-FFF2-40B4-BE49-F238E27FC236}">
                <a16:creationId xmlns:a16="http://schemas.microsoft.com/office/drawing/2014/main" id="{40C428AC-901D-FDEE-59A7-EB71CEF85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2163" y="4003514"/>
            <a:ext cx="1972650" cy="187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Picture 3" descr="C:\Users\AHRAM\Desktop\Untitled-6.png">
            <a:extLst>
              <a:ext uri="{FF2B5EF4-FFF2-40B4-BE49-F238E27FC236}">
                <a16:creationId xmlns:a16="http://schemas.microsoft.com/office/drawing/2014/main" id="{785494D7-2780-3310-CFE8-011650850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52007" y="4003514"/>
            <a:ext cx="1972650" cy="187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Picture 3" descr="C:\Users\AHRAM\Desktop\Untitled-6.png">
            <a:extLst>
              <a:ext uri="{FF2B5EF4-FFF2-40B4-BE49-F238E27FC236}">
                <a16:creationId xmlns:a16="http://schemas.microsoft.com/office/drawing/2014/main" id="{A4E1A798-4366-B392-A173-A97BA5683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25700" y="4003514"/>
            <a:ext cx="1972650" cy="187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Picture 3" descr="C:\Users\AHRAM\Desktop\Untitled-6.png">
            <a:extLst>
              <a:ext uri="{FF2B5EF4-FFF2-40B4-BE49-F238E27FC236}">
                <a16:creationId xmlns:a16="http://schemas.microsoft.com/office/drawing/2014/main" id="{8F6E8860-047E-F292-EA14-C7CAFD84F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49637" y="4003514"/>
            <a:ext cx="1972650" cy="187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3" descr="C:\Users\AHRAM\Desktop\Untitled-6.png">
            <a:extLst>
              <a:ext uri="{FF2B5EF4-FFF2-40B4-BE49-F238E27FC236}">
                <a16:creationId xmlns:a16="http://schemas.microsoft.com/office/drawing/2014/main" id="{8AE752E1-2A14-8BCC-8D61-4A6154A41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2163" y="1421828"/>
            <a:ext cx="1972650" cy="18769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8C1332-54FF-87A0-AC3C-613ADA362209}"/>
              </a:ext>
            </a:extLst>
          </p:cNvPr>
          <p:cNvSpPr txBox="1"/>
          <p:nvPr/>
        </p:nvSpPr>
        <p:spPr>
          <a:xfrm>
            <a:off x="556906" y="457485"/>
            <a:ext cx="2499659" cy="452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특허 및 인증서</a:t>
            </a:r>
            <a:endParaRPr lang="en-US" altLang="ko-KR" sz="2938" b="1" spc="-26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2D3D51"/>
              </a:solidFill>
              <a:latin typeface="페이퍼로지 6 SemiBold" pitchFamily="2" charset="-127"/>
              <a:ea typeface="페이퍼로지 6 SemiBold" pitchFamily="2" charset="-127"/>
              <a:cs typeface="Pretendard ExtraBold" panose="02000903000000020004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98816888-38E8-EE59-DBEA-C12BDA9AA9EF}"/>
              </a:ext>
            </a:extLst>
          </p:cNvPr>
          <p:cNvGrpSpPr/>
          <p:nvPr/>
        </p:nvGrpSpPr>
        <p:grpSpPr>
          <a:xfrm>
            <a:off x="5084624" y="1543145"/>
            <a:ext cx="1869497" cy="1878358"/>
            <a:chOff x="4673600" y="8737600"/>
            <a:chExt cx="4838700" cy="48616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8695601-92AE-F0E1-FC69-E70B0D773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73600" y="10629900"/>
              <a:ext cx="4838700" cy="1905000"/>
            </a:xfrm>
            <a:prstGeom prst="rect">
              <a:avLst/>
            </a:prstGeom>
          </p:spPr>
        </p:pic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15ED131A-C44B-F0F7-EC50-E2504A8CD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64200" y="8737600"/>
              <a:ext cx="2857500" cy="3810000"/>
            </a:xfrm>
            <a:prstGeom prst="rect">
              <a:avLst/>
            </a:prstGeom>
            <a:effectLst>
              <a:outerShdw blurRad="28571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71FE69F9-E24C-BB38-B378-4CDB613061C7}"/>
                </a:ext>
              </a:extLst>
            </p:cNvPr>
            <p:cNvSpPr txBox="1"/>
            <p:nvPr/>
          </p:nvSpPr>
          <p:spPr>
            <a:xfrm>
              <a:off x="5524501" y="13218235"/>
              <a:ext cx="3124201" cy="380999"/>
            </a:xfrm>
            <a:prstGeom prst="rect">
              <a:avLst/>
            </a:prstGeom>
            <a:noFill/>
          </p:spPr>
          <p:txBody>
            <a:bodyPr lIns="0" tIns="0" rIns="0" bIns="0" rtlCol="0" anchor="b" anchorCtr="0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ISO 14001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3809B375-83B1-9E6C-444C-00ACCE2E6467}"/>
              </a:ext>
            </a:extLst>
          </p:cNvPr>
          <p:cNvGrpSpPr/>
          <p:nvPr/>
        </p:nvGrpSpPr>
        <p:grpSpPr>
          <a:xfrm>
            <a:off x="3016532" y="1552959"/>
            <a:ext cx="1869497" cy="1868545"/>
            <a:chOff x="571500" y="8737600"/>
            <a:chExt cx="4838700" cy="4836236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67744B55-5CB3-5D5C-DFFF-41088A75A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500" y="10629900"/>
              <a:ext cx="4838700" cy="1905000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CE31C939-C301-B648-03D3-A069F3C9C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62100" y="8737600"/>
              <a:ext cx="2857500" cy="3810000"/>
            </a:xfrm>
            <a:prstGeom prst="rect">
              <a:avLst/>
            </a:prstGeom>
            <a:effectLst>
              <a:outerShdw blurRad="28575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13255EF7-91BE-54DE-649C-6264CB8AB654}"/>
                </a:ext>
              </a:extLst>
            </p:cNvPr>
            <p:cNvSpPr txBox="1"/>
            <p:nvPr/>
          </p:nvSpPr>
          <p:spPr>
            <a:xfrm>
              <a:off x="1371599" y="13192837"/>
              <a:ext cx="3225799" cy="380999"/>
            </a:xfrm>
            <a:prstGeom prst="rect">
              <a:avLst/>
            </a:prstGeom>
            <a:noFill/>
          </p:spPr>
          <p:txBody>
            <a:bodyPr lIns="0" tIns="0" rIns="0" bIns="0" rtlCol="0" anchor="b" anchorCtr="0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ISO 9001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FBF04BB-3649-CC8B-572B-599EE7BF74CE}"/>
              </a:ext>
            </a:extLst>
          </p:cNvPr>
          <p:cNvGrpSpPr/>
          <p:nvPr/>
        </p:nvGrpSpPr>
        <p:grpSpPr>
          <a:xfrm>
            <a:off x="7213073" y="1543145"/>
            <a:ext cx="1869498" cy="1878358"/>
            <a:chOff x="4673600" y="3873500"/>
            <a:chExt cx="4838700" cy="4861633"/>
          </a:xfrm>
        </p:grpSpPr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C2471C9D-3EAE-FF46-9F08-1D638E9FA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73600" y="5778500"/>
              <a:ext cx="4838700" cy="1905000"/>
            </a:xfrm>
            <a:prstGeom prst="rect">
              <a:avLst/>
            </a:prstGeom>
          </p:spPr>
        </p:pic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D8DAFA9B-F67B-716B-B5B9-22F375137261}"/>
                </a:ext>
              </a:extLst>
            </p:cNvPr>
            <p:cNvSpPr txBox="1"/>
            <p:nvPr/>
          </p:nvSpPr>
          <p:spPr>
            <a:xfrm>
              <a:off x="5524500" y="8354132"/>
              <a:ext cx="3352800" cy="381001"/>
            </a:xfrm>
            <a:prstGeom prst="rect">
              <a:avLst/>
            </a:prstGeom>
            <a:noFill/>
          </p:spPr>
          <p:txBody>
            <a:bodyPr lIns="0" tIns="0" rIns="0" bIns="0" rtlCol="0" anchor="b" anchorCtr="0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ISO 45001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1E4AE1C-5102-17CA-5762-0F88137A8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64200" y="3873500"/>
              <a:ext cx="2857500" cy="3810000"/>
            </a:xfrm>
            <a:prstGeom prst="rect">
              <a:avLst/>
            </a:prstGeom>
            <a:effectLst>
              <a:outerShdw blurRad="285710" dir="5400000">
                <a:srgbClr val="000000">
                  <a:alpha val="15000"/>
                </a:srgbClr>
              </a:outerShdw>
            </a:effectLst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FE56095-4CB2-DCC7-429E-9F1CC7499124}"/>
              </a:ext>
            </a:extLst>
          </p:cNvPr>
          <p:cNvGrpSpPr/>
          <p:nvPr/>
        </p:nvGrpSpPr>
        <p:grpSpPr>
          <a:xfrm>
            <a:off x="823431" y="1543145"/>
            <a:ext cx="1869498" cy="1878359"/>
            <a:chOff x="571500" y="3873500"/>
            <a:chExt cx="4838700" cy="4861635"/>
          </a:xfrm>
        </p:grpSpPr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C8B377B3-AB6B-3FB5-B8B4-493894D81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500" y="5778500"/>
              <a:ext cx="4838700" cy="1905000"/>
            </a:xfrm>
            <a:prstGeom prst="rect">
              <a:avLst/>
            </a:prstGeom>
          </p:spPr>
        </p:pic>
        <p:pic>
          <p:nvPicPr>
            <p:cNvPr id="21" name="Picture 7">
              <a:extLst>
                <a:ext uri="{FF2B5EF4-FFF2-40B4-BE49-F238E27FC236}">
                  <a16:creationId xmlns:a16="http://schemas.microsoft.com/office/drawing/2014/main" id="{E53A5D25-F3CE-4938-BE48-8CFD24572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62100" y="3873500"/>
              <a:ext cx="2857500" cy="3810000"/>
            </a:xfrm>
            <a:prstGeom prst="rect">
              <a:avLst/>
            </a:prstGeom>
            <a:effectLst>
              <a:outerShdw blurRad="28575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2A295C1B-D052-4573-D244-B2F15B1663B9}"/>
                </a:ext>
              </a:extLst>
            </p:cNvPr>
            <p:cNvSpPr txBox="1"/>
            <p:nvPr/>
          </p:nvSpPr>
          <p:spPr>
            <a:xfrm>
              <a:off x="1358901" y="8354134"/>
              <a:ext cx="3251201" cy="381001"/>
            </a:xfrm>
            <a:prstGeom prst="rect">
              <a:avLst/>
            </a:prstGeom>
            <a:noFill/>
          </p:spPr>
          <p:txBody>
            <a:bodyPr lIns="0" tIns="0" rIns="0" bIns="0" rtlCol="0" anchor="b" anchorCtr="0"/>
            <a:lstStyle/>
            <a:p>
              <a:pPr lvl="0" algn="ctr">
                <a:lnSpc>
                  <a:spcPct val="116199"/>
                </a:lnSpc>
              </a:pPr>
              <a:r>
                <a:rPr lang="en-US" sz="105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신용평가등급확인서</a:t>
              </a:r>
              <a:endParaRPr lang="en-US" sz="1050" b="1" i="0" u="none" strike="noStrike" dirty="0">
                <a:solidFill>
                  <a:schemeClr val="bg2">
                    <a:lumMod val="10000"/>
                  </a:schemeClr>
                </a:solidFill>
                <a:latin typeface="페이퍼로지 6 ExtraBold"/>
                <a:ea typeface="Pretendard SemiBold"/>
                <a:cs typeface="Pretendard SemiBold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8A893971-4BC9-64FD-375D-B5F0E1713BEF}"/>
              </a:ext>
            </a:extLst>
          </p:cNvPr>
          <p:cNvGrpSpPr>
            <a:grpSpLocks/>
          </p:cNvGrpSpPr>
          <p:nvPr/>
        </p:nvGrpSpPr>
        <p:grpSpPr>
          <a:xfrm>
            <a:off x="2998187" y="4105603"/>
            <a:ext cx="1896247" cy="1924729"/>
            <a:chOff x="4673600" y="8737600"/>
            <a:chExt cx="4838700" cy="4971677"/>
          </a:xfrm>
        </p:grpSpPr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942C1F9F-0ED2-14AA-E762-72623D8CC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673600" y="10629900"/>
              <a:ext cx="4838700" cy="1905000"/>
            </a:xfrm>
            <a:prstGeom prst="rect">
              <a:avLst/>
            </a:prstGeom>
          </p:spPr>
        </p:pic>
        <p:pic>
          <p:nvPicPr>
            <p:cNvPr id="29" name="Picture 8">
              <a:extLst>
                <a:ext uri="{FF2B5EF4-FFF2-40B4-BE49-F238E27FC236}">
                  <a16:creationId xmlns:a16="http://schemas.microsoft.com/office/drawing/2014/main" id="{9DEA4DCC-BC31-7DE1-FF96-59AB257F8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64200" y="8737600"/>
              <a:ext cx="2857500" cy="3810000"/>
            </a:xfrm>
            <a:prstGeom prst="rect">
              <a:avLst/>
            </a:prstGeom>
            <a:effectLst>
              <a:outerShdw blurRad="28571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30" name="TextBox 11">
              <a:extLst>
                <a:ext uri="{FF2B5EF4-FFF2-40B4-BE49-F238E27FC236}">
                  <a16:creationId xmlns:a16="http://schemas.microsoft.com/office/drawing/2014/main" id="{08F4B4F1-9AC9-9F7B-0311-3B15B9C1A55E}"/>
                </a:ext>
              </a:extLst>
            </p:cNvPr>
            <p:cNvSpPr txBox="1"/>
            <p:nvPr/>
          </p:nvSpPr>
          <p:spPr>
            <a:xfrm>
              <a:off x="5524501" y="13328277"/>
              <a:ext cx="3124199" cy="381000"/>
            </a:xfrm>
            <a:prstGeom prst="rect">
              <a:avLst/>
            </a:prstGeom>
            <a:noFill/>
          </p:spPr>
          <p:txBody>
            <a:bodyPr lIns="0" tIns="0" rIns="0" bIns="0" rtlCol="0" anchor="b" anchorCtr="0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TTA-IT-V-24-453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EBD17EBA-0409-F86C-5F21-3AB51E59BCA2}"/>
              </a:ext>
            </a:extLst>
          </p:cNvPr>
          <p:cNvGrpSpPr>
            <a:grpSpLocks/>
          </p:cNvGrpSpPr>
          <p:nvPr/>
        </p:nvGrpSpPr>
        <p:grpSpPr>
          <a:xfrm>
            <a:off x="5076220" y="4115436"/>
            <a:ext cx="1896247" cy="1906718"/>
            <a:chOff x="571500" y="8737600"/>
            <a:chExt cx="4838700" cy="4925153"/>
          </a:xfrm>
        </p:grpSpPr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E7EF437A-5B38-9F66-CA4D-E38A8F5AD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500" y="10629900"/>
              <a:ext cx="4838700" cy="1905000"/>
            </a:xfrm>
            <a:prstGeom prst="rect">
              <a:avLst/>
            </a:prstGeom>
          </p:spPr>
        </p:pic>
        <p:pic>
          <p:nvPicPr>
            <p:cNvPr id="33" name="Picture 9">
              <a:extLst>
                <a:ext uri="{FF2B5EF4-FFF2-40B4-BE49-F238E27FC236}">
                  <a16:creationId xmlns:a16="http://schemas.microsoft.com/office/drawing/2014/main" id="{2CDC6053-2188-B437-4FDC-E548C3527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562100" y="8737600"/>
              <a:ext cx="2857500" cy="3810000"/>
            </a:xfrm>
            <a:prstGeom prst="rect">
              <a:avLst/>
            </a:prstGeom>
            <a:effectLst>
              <a:outerShdw blurRad="28575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34" name="TextBox 12">
              <a:extLst>
                <a:ext uri="{FF2B5EF4-FFF2-40B4-BE49-F238E27FC236}">
                  <a16:creationId xmlns:a16="http://schemas.microsoft.com/office/drawing/2014/main" id="{ED467D3E-7AFD-AA62-90DF-1CEACCF202D7}"/>
                </a:ext>
              </a:extLst>
            </p:cNvPr>
            <p:cNvSpPr txBox="1"/>
            <p:nvPr/>
          </p:nvSpPr>
          <p:spPr>
            <a:xfrm>
              <a:off x="1371601" y="13281753"/>
              <a:ext cx="3238501" cy="381000"/>
            </a:xfrm>
            <a:prstGeom prst="rect">
              <a:avLst/>
            </a:prstGeom>
            <a:noFill/>
          </p:spPr>
          <p:txBody>
            <a:bodyPr lIns="0" tIns="0" rIns="0" bIns="0" rtlCol="0" anchor="b" anchorCtr="0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TTA-IT-V-24-454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5073620-35E1-8FB1-85D3-F60475C0AB11}"/>
              </a:ext>
            </a:extLst>
          </p:cNvPr>
          <p:cNvGrpSpPr>
            <a:grpSpLocks/>
          </p:cNvGrpSpPr>
          <p:nvPr/>
        </p:nvGrpSpPr>
        <p:grpSpPr>
          <a:xfrm>
            <a:off x="796680" y="4105603"/>
            <a:ext cx="1896248" cy="1927109"/>
            <a:chOff x="571500" y="3873500"/>
            <a:chExt cx="4838700" cy="4977825"/>
          </a:xfrm>
        </p:grpSpPr>
        <p:pic>
          <p:nvPicPr>
            <p:cNvPr id="36" name="Picture 6">
              <a:extLst>
                <a:ext uri="{FF2B5EF4-FFF2-40B4-BE49-F238E27FC236}">
                  <a16:creationId xmlns:a16="http://schemas.microsoft.com/office/drawing/2014/main" id="{A2321D96-973C-3438-2908-4479859CB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71500" y="5778500"/>
              <a:ext cx="4838700" cy="1905000"/>
            </a:xfrm>
            <a:prstGeom prst="rect">
              <a:avLst/>
            </a:prstGeom>
          </p:spPr>
        </p:pic>
        <p:pic>
          <p:nvPicPr>
            <p:cNvPr id="37" name="Picture 7">
              <a:extLst>
                <a:ext uri="{FF2B5EF4-FFF2-40B4-BE49-F238E27FC236}">
                  <a16:creationId xmlns:a16="http://schemas.microsoft.com/office/drawing/2014/main" id="{FECC3DB4-C7B6-EBC0-5370-3A77B21D1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562100" y="3873500"/>
              <a:ext cx="2857500" cy="3810000"/>
            </a:xfrm>
            <a:prstGeom prst="rect">
              <a:avLst/>
            </a:prstGeom>
            <a:effectLst>
              <a:outerShdw blurRad="28575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38" name="TextBox 14">
              <a:extLst>
                <a:ext uri="{FF2B5EF4-FFF2-40B4-BE49-F238E27FC236}">
                  <a16:creationId xmlns:a16="http://schemas.microsoft.com/office/drawing/2014/main" id="{90017E58-716F-5065-B354-C625C9488107}"/>
                </a:ext>
              </a:extLst>
            </p:cNvPr>
            <p:cNvSpPr txBox="1"/>
            <p:nvPr/>
          </p:nvSpPr>
          <p:spPr>
            <a:xfrm>
              <a:off x="1346201" y="8470325"/>
              <a:ext cx="3276599" cy="381000"/>
            </a:xfrm>
            <a:prstGeom prst="rect">
              <a:avLst/>
            </a:prstGeom>
            <a:noFill/>
          </p:spPr>
          <p:txBody>
            <a:bodyPr lIns="0" tIns="0" rIns="0" bIns="0" rtlCol="0" anchor="b" anchorCtr="0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자본금</a:t>
              </a: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 5억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CDB7E29F-49AD-D67C-586A-96143CCD14BF}"/>
              </a:ext>
            </a:extLst>
          </p:cNvPr>
          <p:cNvGrpSpPr>
            <a:grpSpLocks/>
          </p:cNvGrpSpPr>
          <p:nvPr/>
        </p:nvGrpSpPr>
        <p:grpSpPr>
          <a:xfrm>
            <a:off x="7189170" y="4115436"/>
            <a:ext cx="1896248" cy="1906718"/>
            <a:chOff x="4673600" y="3873500"/>
            <a:chExt cx="4838700" cy="4925154"/>
          </a:xfrm>
        </p:grpSpPr>
        <p:pic>
          <p:nvPicPr>
            <p:cNvPr id="40" name="Picture 5">
              <a:extLst>
                <a:ext uri="{FF2B5EF4-FFF2-40B4-BE49-F238E27FC236}">
                  <a16:creationId xmlns:a16="http://schemas.microsoft.com/office/drawing/2014/main" id="{4E54EEDF-E055-A06C-0AC5-E6D1753EC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673600" y="5778500"/>
              <a:ext cx="4838700" cy="1905000"/>
            </a:xfrm>
            <a:prstGeom prst="rect">
              <a:avLst/>
            </a:prstGeom>
          </p:spPr>
        </p:pic>
        <p:sp>
          <p:nvSpPr>
            <p:cNvPr id="41" name="TextBox 13">
              <a:extLst>
                <a:ext uri="{FF2B5EF4-FFF2-40B4-BE49-F238E27FC236}">
                  <a16:creationId xmlns:a16="http://schemas.microsoft.com/office/drawing/2014/main" id="{754B64DB-DA30-8C57-5D31-DF6E78A6F07B}"/>
                </a:ext>
              </a:extLst>
            </p:cNvPr>
            <p:cNvSpPr txBox="1"/>
            <p:nvPr/>
          </p:nvSpPr>
          <p:spPr>
            <a:xfrm>
              <a:off x="5524500" y="8417654"/>
              <a:ext cx="3352801" cy="381000"/>
            </a:xfrm>
            <a:prstGeom prst="rect">
              <a:avLst/>
            </a:prstGeom>
            <a:noFill/>
          </p:spPr>
          <p:txBody>
            <a:bodyPr lIns="0" tIns="0" rIns="0" bIns="0" rtlCol="0" anchor="b" anchorCtr="0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TTA-IT-V-25-595</a:t>
              </a:r>
            </a:p>
          </p:txBody>
        </p:sp>
        <p:pic>
          <p:nvPicPr>
            <p:cNvPr id="42" name="Picture 17">
              <a:extLst>
                <a:ext uri="{FF2B5EF4-FFF2-40B4-BE49-F238E27FC236}">
                  <a16:creationId xmlns:a16="http://schemas.microsoft.com/office/drawing/2014/main" id="{6C4F2D4C-2C88-A68D-AD79-9D9D21890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664200" y="3873500"/>
              <a:ext cx="2857500" cy="3810000"/>
            </a:xfrm>
            <a:prstGeom prst="rect">
              <a:avLst/>
            </a:prstGeom>
            <a:effectLst>
              <a:outerShdw blurRad="285710" dir="5400000">
                <a:srgbClr val="000000">
                  <a:alpha val="1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28680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7F9792-E117-99B2-8838-0F67BC326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그림 46">
            <a:extLst>
              <a:ext uri="{FF2B5EF4-FFF2-40B4-BE49-F238E27FC236}">
                <a16:creationId xmlns:a16="http://schemas.microsoft.com/office/drawing/2014/main" id="{95C9A7BD-826D-E9B9-8E34-2C10965C30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  <a14:imgEffect>
                      <a14:colorTemperature colorTemp="6400"/>
                    </a14:imgEffect>
                    <a14:imgEffect>
                      <a14:brightnessContrast bright="43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909596"/>
            <a:ext cx="9905999" cy="5948404"/>
          </a:xfrm>
          <a:prstGeom prst="rect">
            <a:avLst/>
          </a:prstGeom>
          <a:effectLst/>
        </p:spPr>
      </p:pic>
      <p:pic>
        <p:nvPicPr>
          <p:cNvPr id="49" name="Picture 3" descr="C:\Users\AHRAM\Desktop\Untitled-6.png">
            <a:extLst>
              <a:ext uri="{FF2B5EF4-FFF2-40B4-BE49-F238E27FC236}">
                <a16:creationId xmlns:a16="http://schemas.microsoft.com/office/drawing/2014/main" id="{7FFF8770-1D97-7ADC-D146-07381AEC2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00446" y="1196534"/>
            <a:ext cx="2730252" cy="259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Picture 3" descr="C:\Users\AHRAM\Desktop\Untitled-6.png">
            <a:extLst>
              <a:ext uri="{FF2B5EF4-FFF2-40B4-BE49-F238E27FC236}">
                <a16:creationId xmlns:a16="http://schemas.microsoft.com/office/drawing/2014/main" id="{A3A1E5D1-821C-9891-6ECD-91FAFA4F0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35692" y="1196534"/>
            <a:ext cx="2730252" cy="259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Picture 3" descr="C:\Users\AHRAM\Desktop\Untitled-6.png">
            <a:extLst>
              <a:ext uri="{FF2B5EF4-FFF2-40B4-BE49-F238E27FC236}">
                <a16:creationId xmlns:a16="http://schemas.microsoft.com/office/drawing/2014/main" id="{C24385A9-55D7-7269-00F5-3018A8C23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3386" y="3879910"/>
            <a:ext cx="2730252" cy="259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3" descr="C:\Users\AHRAM\Desktop\Untitled-6.png">
            <a:extLst>
              <a:ext uri="{FF2B5EF4-FFF2-40B4-BE49-F238E27FC236}">
                <a16:creationId xmlns:a16="http://schemas.microsoft.com/office/drawing/2014/main" id="{C2C23673-5A3A-C384-AEF2-D1E611442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00446" y="3879910"/>
            <a:ext cx="2730252" cy="259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Picture 3" descr="C:\Users\AHRAM\Desktop\Untitled-6.png">
            <a:extLst>
              <a:ext uri="{FF2B5EF4-FFF2-40B4-BE49-F238E27FC236}">
                <a16:creationId xmlns:a16="http://schemas.microsoft.com/office/drawing/2014/main" id="{7E4F1B57-668F-C966-C2D8-080E8D632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35692" y="3879910"/>
            <a:ext cx="2730252" cy="259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Picture 3" descr="C:\Users\AHRAM\Desktop\Untitled-6.png">
            <a:extLst>
              <a:ext uri="{FF2B5EF4-FFF2-40B4-BE49-F238E27FC236}">
                <a16:creationId xmlns:a16="http://schemas.microsoft.com/office/drawing/2014/main" id="{E0173F76-F592-3324-B8BA-B9335AB55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3386" y="1196534"/>
            <a:ext cx="2730252" cy="25977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D88BCF-C130-F598-F3AB-B6DEED8C683A}"/>
              </a:ext>
            </a:extLst>
          </p:cNvPr>
          <p:cNvSpPr txBox="1"/>
          <p:nvPr/>
        </p:nvSpPr>
        <p:spPr>
          <a:xfrm>
            <a:off x="556906" y="457485"/>
            <a:ext cx="1120115" cy="452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938" b="1" spc="-26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2D3D51"/>
                </a:solidFill>
                <a:latin typeface="페이퍼로지 6 SemiBold" pitchFamily="2" charset="-127"/>
                <a:ea typeface="페이퍼로지 6 SemiBold" pitchFamily="2" charset="-127"/>
                <a:cs typeface="Pretendard ExtraBold" panose="02000903000000020004" pitchFamily="50" charset="-127"/>
              </a:rPr>
              <a:t>인허가</a:t>
            </a:r>
            <a:endParaRPr lang="en-US" altLang="ko-KR" sz="2938" b="1" spc="-26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2D3D51"/>
              </a:solidFill>
              <a:latin typeface="페이퍼로지 6 SemiBold" pitchFamily="2" charset="-127"/>
              <a:ea typeface="페이퍼로지 6 SemiBold" pitchFamily="2" charset="-127"/>
              <a:cs typeface="Pretendard ExtraBold" panose="02000903000000020004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8FB164C-8BFB-5518-8BC8-ED5A68C38F31}"/>
              </a:ext>
            </a:extLst>
          </p:cNvPr>
          <p:cNvGrpSpPr/>
          <p:nvPr/>
        </p:nvGrpSpPr>
        <p:grpSpPr>
          <a:xfrm>
            <a:off x="686215" y="1376891"/>
            <a:ext cx="2604654" cy="2449749"/>
            <a:chOff x="369455" y="1524000"/>
            <a:chExt cx="4838700" cy="4550931"/>
          </a:xfrm>
        </p:grpSpPr>
        <p:pic>
          <p:nvPicPr>
            <p:cNvPr id="18" name="Picture 5">
              <a:extLst>
                <a:ext uri="{FF2B5EF4-FFF2-40B4-BE49-F238E27FC236}">
                  <a16:creationId xmlns:a16="http://schemas.microsoft.com/office/drawing/2014/main" id="{17B0CDFB-122D-E2F6-CF57-91E560BE2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9455" y="3429000"/>
              <a:ext cx="4838700" cy="1905000"/>
            </a:xfrm>
            <a:prstGeom prst="rect">
              <a:avLst/>
            </a:prstGeom>
          </p:spPr>
        </p:pic>
        <p:pic>
          <p:nvPicPr>
            <p:cNvPr id="19" name="Picture 8">
              <a:extLst>
                <a:ext uri="{FF2B5EF4-FFF2-40B4-BE49-F238E27FC236}">
                  <a16:creationId xmlns:a16="http://schemas.microsoft.com/office/drawing/2014/main" id="{9F874877-A0FF-61AF-64ED-36D0F4D0D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60055" y="1524000"/>
              <a:ext cx="2857500" cy="3810000"/>
            </a:xfrm>
            <a:prstGeom prst="rect">
              <a:avLst/>
            </a:prstGeom>
            <a:effectLst>
              <a:outerShdw blurRad="28571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607D0E40-66FF-2EC9-AE55-6C26C28B8861}"/>
                </a:ext>
              </a:extLst>
            </p:cNvPr>
            <p:cNvSpPr txBox="1"/>
            <p:nvPr/>
          </p:nvSpPr>
          <p:spPr>
            <a:xfrm>
              <a:off x="1220355" y="5693931"/>
              <a:ext cx="31242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8 ExtraBold"/>
                  <a:ea typeface="Pretendard SemiBold"/>
                  <a:cs typeface="Pretendard SemiBold"/>
                </a:rPr>
                <a:t>정보통신공사업등록증</a:t>
              </a:r>
              <a:endParaRPr lang="en-US" sz="1100" b="1" i="0" u="none" strike="noStrike" dirty="0">
                <a:solidFill>
                  <a:schemeClr val="bg2">
                    <a:lumMod val="10000"/>
                  </a:schemeClr>
                </a:solidFill>
                <a:latin typeface="페이퍼로지 8 ExtraBold"/>
                <a:ea typeface="Pretendard SemiBold"/>
                <a:cs typeface="Pretendard SemiBold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6D4B4860-E6F3-2F1C-7F1F-C63A6585B2C4}"/>
              </a:ext>
            </a:extLst>
          </p:cNvPr>
          <p:cNvGrpSpPr/>
          <p:nvPr/>
        </p:nvGrpSpPr>
        <p:grpSpPr>
          <a:xfrm>
            <a:off x="3757629" y="1380599"/>
            <a:ext cx="2615886" cy="2441301"/>
            <a:chOff x="571500" y="8737600"/>
            <a:chExt cx="4838700" cy="4515763"/>
          </a:xfrm>
        </p:grpSpPr>
        <p:pic>
          <p:nvPicPr>
            <p:cNvPr id="23" name="Picture 4">
              <a:extLst>
                <a:ext uri="{FF2B5EF4-FFF2-40B4-BE49-F238E27FC236}">
                  <a16:creationId xmlns:a16="http://schemas.microsoft.com/office/drawing/2014/main" id="{B80059E2-D69F-4A93-8D69-3D84D034F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1500" y="10629900"/>
              <a:ext cx="4838700" cy="1905000"/>
            </a:xfrm>
            <a:prstGeom prst="rect">
              <a:avLst/>
            </a:prstGeom>
          </p:spPr>
        </p:pic>
        <p:pic>
          <p:nvPicPr>
            <p:cNvPr id="24" name="Picture 10">
              <a:extLst>
                <a:ext uri="{FF2B5EF4-FFF2-40B4-BE49-F238E27FC236}">
                  <a16:creationId xmlns:a16="http://schemas.microsoft.com/office/drawing/2014/main" id="{EB164638-7F87-A231-9E27-74C709ED6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62100" y="8737600"/>
              <a:ext cx="2857500" cy="3810000"/>
            </a:xfrm>
            <a:prstGeom prst="rect">
              <a:avLst/>
            </a:prstGeom>
            <a:effectLst>
              <a:outerShdw blurRad="28575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6AE53C4C-1BD9-AB6C-C6EE-2AB9B813F470}"/>
                </a:ext>
              </a:extLst>
            </p:cNvPr>
            <p:cNvSpPr txBox="1"/>
            <p:nvPr/>
          </p:nvSpPr>
          <p:spPr>
            <a:xfrm>
              <a:off x="1409701" y="12872364"/>
              <a:ext cx="3162300" cy="380999"/>
            </a:xfrm>
            <a:prstGeom prst="rect">
              <a:avLst/>
            </a:prstGeom>
            <a:noFill/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8 ExtraBold"/>
                  <a:ea typeface="Pretendard SemiBold"/>
                  <a:cs typeface="Pretendard SemiBold"/>
                </a:rPr>
                <a:t>중소기업</a:t>
              </a: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8 ExtraBold"/>
                  <a:ea typeface="Pretendard SemiBold"/>
                  <a:cs typeface="Pretendard SemiBold"/>
                </a:rPr>
                <a:t> </a:t>
              </a:r>
              <a:r>
                <a:rPr lang="en-US" sz="110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8 ExtraBold"/>
                  <a:ea typeface="Pretendard SemiBold"/>
                  <a:cs typeface="Pretendard SemiBold"/>
                </a:rPr>
                <a:t>확인서</a:t>
              </a:r>
              <a:endParaRPr lang="en-US" sz="1100" b="1" i="0" u="none" strike="noStrike" dirty="0">
                <a:solidFill>
                  <a:schemeClr val="bg2">
                    <a:lumMod val="10000"/>
                  </a:schemeClr>
                </a:solidFill>
                <a:latin typeface="페이퍼로지 8 ExtraBold"/>
                <a:ea typeface="Pretendard SemiBold"/>
                <a:cs typeface="Pretendard SemiBold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7CBFD17F-4829-CBB3-93A7-6EA6BF392394}"/>
              </a:ext>
            </a:extLst>
          </p:cNvPr>
          <p:cNvGrpSpPr/>
          <p:nvPr/>
        </p:nvGrpSpPr>
        <p:grpSpPr>
          <a:xfrm>
            <a:off x="6700493" y="1377326"/>
            <a:ext cx="2619576" cy="2452457"/>
            <a:chOff x="4673600" y="8737600"/>
            <a:chExt cx="4838700" cy="4530010"/>
          </a:xfrm>
        </p:grpSpPr>
        <p:pic>
          <p:nvPicPr>
            <p:cNvPr id="27" name="Picture 3">
              <a:extLst>
                <a:ext uri="{FF2B5EF4-FFF2-40B4-BE49-F238E27FC236}">
                  <a16:creationId xmlns:a16="http://schemas.microsoft.com/office/drawing/2014/main" id="{40A90FD0-2009-C9B2-066B-E3F63E664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73600" y="10629900"/>
              <a:ext cx="4838700" cy="1905000"/>
            </a:xfrm>
            <a:prstGeom prst="rect">
              <a:avLst/>
            </a:prstGeom>
          </p:spPr>
        </p:pic>
        <p:pic>
          <p:nvPicPr>
            <p:cNvPr id="28" name="Picture 9">
              <a:extLst>
                <a:ext uri="{FF2B5EF4-FFF2-40B4-BE49-F238E27FC236}">
                  <a16:creationId xmlns:a16="http://schemas.microsoft.com/office/drawing/2014/main" id="{3939F725-8CE5-7B9D-B529-BEEDB2655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64200" y="8737600"/>
              <a:ext cx="2857500" cy="3810000"/>
            </a:xfrm>
            <a:prstGeom prst="rect">
              <a:avLst/>
            </a:prstGeom>
            <a:effectLst>
              <a:outerShdw blurRad="28571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9639BB53-9FA6-191C-5D9C-65F56C786BDD}"/>
                </a:ext>
              </a:extLst>
            </p:cNvPr>
            <p:cNvSpPr txBox="1"/>
            <p:nvPr/>
          </p:nvSpPr>
          <p:spPr>
            <a:xfrm>
              <a:off x="5524499" y="12886610"/>
              <a:ext cx="3124200" cy="381000"/>
            </a:xfrm>
            <a:prstGeom prst="rect">
              <a:avLst/>
            </a:prstGeom>
            <a:noFill/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8 ExtraBold"/>
                  <a:ea typeface="Pretendard SemiBold"/>
                  <a:cs typeface="Pretendard SemiBold"/>
                </a:rPr>
                <a:t>여성기업</a:t>
              </a: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8 ExtraBold"/>
                  <a:ea typeface="Pretendard SemiBold"/>
                  <a:cs typeface="Pretendard SemiBold"/>
                </a:rPr>
                <a:t> </a:t>
              </a:r>
              <a:r>
                <a:rPr lang="en-US" sz="110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8 ExtraBold"/>
                  <a:ea typeface="Pretendard SemiBold"/>
                  <a:cs typeface="Pretendard SemiBold"/>
                </a:rPr>
                <a:t>확인서</a:t>
              </a:r>
              <a:endParaRPr lang="en-US" sz="1100" b="1" i="0" u="none" strike="noStrike" dirty="0">
                <a:solidFill>
                  <a:schemeClr val="bg2">
                    <a:lumMod val="10000"/>
                  </a:schemeClr>
                </a:solidFill>
                <a:latin typeface="페이퍼로지 8 ExtraBold"/>
                <a:ea typeface="Pretendard SemiBold"/>
                <a:cs typeface="Pretendard SemiBold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AFED493C-0C43-4F43-B999-9F1A0BC9B873}"/>
              </a:ext>
            </a:extLst>
          </p:cNvPr>
          <p:cNvGrpSpPr/>
          <p:nvPr/>
        </p:nvGrpSpPr>
        <p:grpSpPr>
          <a:xfrm>
            <a:off x="6734582" y="4072247"/>
            <a:ext cx="2631362" cy="2432474"/>
            <a:chOff x="4673600" y="8737600"/>
            <a:chExt cx="4838700" cy="4472972"/>
          </a:xfrm>
        </p:grpSpPr>
        <p:pic>
          <p:nvPicPr>
            <p:cNvPr id="31" name="Picture 3">
              <a:extLst>
                <a:ext uri="{FF2B5EF4-FFF2-40B4-BE49-F238E27FC236}">
                  <a16:creationId xmlns:a16="http://schemas.microsoft.com/office/drawing/2014/main" id="{93E6C5B8-EF4C-7240-11D1-61CA75151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673600" y="10629900"/>
              <a:ext cx="4838700" cy="1905000"/>
            </a:xfrm>
            <a:prstGeom prst="rect">
              <a:avLst/>
            </a:prstGeom>
          </p:spPr>
        </p:pic>
        <p:pic>
          <p:nvPicPr>
            <p:cNvPr id="32" name="Picture 8">
              <a:extLst>
                <a:ext uri="{FF2B5EF4-FFF2-40B4-BE49-F238E27FC236}">
                  <a16:creationId xmlns:a16="http://schemas.microsoft.com/office/drawing/2014/main" id="{413C0E3A-6A45-B2E6-F726-95342A561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64200" y="8737600"/>
              <a:ext cx="2857500" cy="3810000"/>
            </a:xfrm>
            <a:prstGeom prst="rect">
              <a:avLst/>
            </a:prstGeom>
            <a:effectLst>
              <a:outerShdw blurRad="28571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33" name="TextBox 11">
              <a:extLst>
                <a:ext uri="{FF2B5EF4-FFF2-40B4-BE49-F238E27FC236}">
                  <a16:creationId xmlns:a16="http://schemas.microsoft.com/office/drawing/2014/main" id="{EC0DC877-D4F0-592A-EDDB-F75D3A54418D}"/>
                </a:ext>
              </a:extLst>
            </p:cNvPr>
            <p:cNvSpPr txBox="1"/>
            <p:nvPr/>
          </p:nvSpPr>
          <p:spPr>
            <a:xfrm>
              <a:off x="5524500" y="12829572"/>
              <a:ext cx="3124201" cy="381000"/>
            </a:xfrm>
            <a:prstGeom prst="rect">
              <a:avLst/>
            </a:prstGeom>
            <a:noFill/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en-US" sz="105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정보통신기술자</a:t>
              </a:r>
              <a:r>
                <a:rPr lang="en-US" sz="105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 </a:t>
              </a:r>
              <a:r>
                <a:rPr lang="en-US" sz="105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보유</a:t>
              </a:r>
              <a:r>
                <a:rPr lang="en-US" sz="105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 </a:t>
              </a:r>
              <a:r>
                <a:rPr lang="en-US" sz="105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확인서</a:t>
              </a:r>
              <a:endParaRPr lang="en-US" sz="1050" b="1" i="0" u="none" strike="noStrike" dirty="0">
                <a:solidFill>
                  <a:schemeClr val="bg2">
                    <a:lumMod val="10000"/>
                  </a:schemeClr>
                </a:solidFill>
                <a:latin typeface="페이퍼로지 6 ExtraBold"/>
                <a:ea typeface="Pretendard SemiBold"/>
                <a:cs typeface="Pretendard SemiBold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6D82D5B0-205D-F45F-D67F-F687DC4C2732}"/>
              </a:ext>
            </a:extLst>
          </p:cNvPr>
          <p:cNvGrpSpPr/>
          <p:nvPr/>
        </p:nvGrpSpPr>
        <p:grpSpPr>
          <a:xfrm>
            <a:off x="3772220" y="4072247"/>
            <a:ext cx="2631362" cy="2432474"/>
            <a:chOff x="571500" y="8737600"/>
            <a:chExt cx="4838700" cy="4472972"/>
          </a:xfrm>
        </p:grpSpPr>
        <p:pic>
          <p:nvPicPr>
            <p:cNvPr id="35" name="Picture 4">
              <a:extLst>
                <a:ext uri="{FF2B5EF4-FFF2-40B4-BE49-F238E27FC236}">
                  <a16:creationId xmlns:a16="http://schemas.microsoft.com/office/drawing/2014/main" id="{5EB6424C-1FEE-5273-D2DB-E162C4920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71500" y="10629900"/>
              <a:ext cx="4838700" cy="1905000"/>
            </a:xfrm>
            <a:prstGeom prst="rect">
              <a:avLst/>
            </a:prstGeom>
          </p:spPr>
        </p:pic>
        <p:pic>
          <p:nvPicPr>
            <p:cNvPr id="36" name="Picture 9">
              <a:extLst>
                <a:ext uri="{FF2B5EF4-FFF2-40B4-BE49-F238E27FC236}">
                  <a16:creationId xmlns:a16="http://schemas.microsoft.com/office/drawing/2014/main" id="{FC15515B-E9C9-3CC6-FFED-26955918C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562100" y="8737600"/>
              <a:ext cx="2857500" cy="3810000"/>
            </a:xfrm>
            <a:prstGeom prst="rect">
              <a:avLst/>
            </a:prstGeom>
            <a:effectLst>
              <a:outerShdw blurRad="28575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id="{828AE58F-1429-A315-AF1A-2CF6D6D0B269}"/>
                </a:ext>
              </a:extLst>
            </p:cNvPr>
            <p:cNvSpPr txBox="1"/>
            <p:nvPr/>
          </p:nvSpPr>
          <p:spPr>
            <a:xfrm>
              <a:off x="1384301" y="12829572"/>
              <a:ext cx="3213100" cy="381000"/>
            </a:xfrm>
            <a:prstGeom prst="rect">
              <a:avLst/>
            </a:prstGeom>
            <a:noFill/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공장등록증명서</a:t>
              </a:r>
              <a:endParaRPr lang="en-US" sz="1100" b="1" i="0" u="none" strike="noStrike" dirty="0">
                <a:solidFill>
                  <a:schemeClr val="bg2">
                    <a:lumMod val="10000"/>
                  </a:schemeClr>
                </a:solidFill>
                <a:latin typeface="페이퍼로지 6 ExtraBold"/>
                <a:ea typeface="Pretendard SemiBold"/>
                <a:cs typeface="Pretendard SemiBold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6CD98CED-D15B-181E-1DBF-A59BCF40BEBB}"/>
              </a:ext>
            </a:extLst>
          </p:cNvPr>
          <p:cNvGrpSpPr/>
          <p:nvPr/>
        </p:nvGrpSpPr>
        <p:grpSpPr>
          <a:xfrm>
            <a:off x="674130" y="4078532"/>
            <a:ext cx="2615885" cy="2424970"/>
            <a:chOff x="571500" y="3873500"/>
            <a:chExt cx="4838700" cy="4485559"/>
          </a:xfrm>
        </p:grpSpPr>
        <p:pic>
          <p:nvPicPr>
            <p:cNvPr id="39" name="Picture 6">
              <a:extLst>
                <a:ext uri="{FF2B5EF4-FFF2-40B4-BE49-F238E27FC236}">
                  <a16:creationId xmlns:a16="http://schemas.microsoft.com/office/drawing/2014/main" id="{1EFA603E-8C82-5489-92B3-5B5EA66A7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71500" y="5778500"/>
              <a:ext cx="4838700" cy="1905000"/>
            </a:xfrm>
            <a:prstGeom prst="rect">
              <a:avLst/>
            </a:prstGeom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FBA608C9-DEB7-DA09-CB51-44E9A9162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562100" y="3873500"/>
              <a:ext cx="2857500" cy="3810000"/>
            </a:xfrm>
            <a:prstGeom prst="rect">
              <a:avLst/>
            </a:prstGeom>
            <a:effectLst>
              <a:outerShdw blurRad="285750" dir="5400000">
                <a:srgbClr val="000000">
                  <a:alpha val="15000"/>
                </a:srgbClr>
              </a:outerShdw>
            </a:effectLst>
          </p:spPr>
        </p:pic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57F79A01-2695-C0BE-8FDE-764F0BB6F3DC}"/>
                </a:ext>
              </a:extLst>
            </p:cNvPr>
            <p:cNvSpPr txBox="1"/>
            <p:nvPr/>
          </p:nvSpPr>
          <p:spPr>
            <a:xfrm>
              <a:off x="1384300" y="7978059"/>
              <a:ext cx="3200401" cy="381000"/>
            </a:xfrm>
            <a:prstGeom prst="rect">
              <a:avLst/>
            </a:prstGeom>
            <a:noFill/>
          </p:spPr>
          <p:txBody>
            <a:bodyPr lIns="0" tIns="0" rIns="0" bIns="0" rtlCol="0" anchor="t"/>
            <a:lstStyle/>
            <a:p>
              <a:pPr lvl="0" algn="ctr">
                <a:lnSpc>
                  <a:spcPct val="116199"/>
                </a:lnSpc>
              </a:pPr>
              <a:r>
                <a:rPr lang="en-US" sz="1100" b="1" i="0" u="none" strike="noStrike" dirty="0" err="1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직접생산확인증명서</a:t>
              </a:r>
              <a:r>
                <a:rPr lang="en-US" sz="1100" b="1" i="0" u="none" strike="noStrike" dirty="0">
                  <a:solidFill>
                    <a:schemeClr val="bg2">
                      <a:lumMod val="10000"/>
                    </a:schemeClr>
                  </a:solidFill>
                  <a:latin typeface="페이퍼로지 6 ExtraBold"/>
                  <a:ea typeface="Pretendard SemiBold"/>
                  <a:cs typeface="Pretendard SemiBold"/>
                </a:rPr>
                <a:t>. CCTV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3531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"/>
                    </a14:imgEffect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7404EA-D3C4-6FC2-E47E-F2C47C476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1EA768F3-B811-BDE0-A507-D8B0826D012C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32000"/>
                </a:schemeClr>
              </a:gs>
              <a:gs pos="21000">
                <a:schemeClr val="tx2">
                  <a:alpha val="10000"/>
                  <a:lumMod val="77000"/>
                  <a:lumOff val="23000"/>
                </a:schemeClr>
              </a:gs>
              <a:gs pos="47000">
                <a:srgbClr val="153C61">
                  <a:alpha val="62000"/>
                </a:srgbClr>
              </a:gs>
              <a:gs pos="100000">
                <a:schemeClr val="tx2">
                  <a:lumMod val="79000"/>
                </a:schemeClr>
              </a:gs>
            </a:gsLst>
            <a:lin ang="19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55" dirty="0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1F9351C8-0A3F-A3AD-4DF3-E90AC22DB3BF}"/>
              </a:ext>
            </a:extLst>
          </p:cNvPr>
          <p:cNvGrpSpPr/>
          <p:nvPr/>
        </p:nvGrpSpPr>
        <p:grpSpPr>
          <a:xfrm>
            <a:off x="5445793" y="2293020"/>
            <a:ext cx="4563728" cy="2918690"/>
            <a:chOff x="5987753" y="2982217"/>
            <a:chExt cx="5616895" cy="359223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E6BC98A-0DBB-CC63-4DB3-59A9972C437A}"/>
                </a:ext>
              </a:extLst>
            </p:cNvPr>
            <p:cNvSpPr txBox="1"/>
            <p:nvPr/>
          </p:nvSpPr>
          <p:spPr>
            <a:xfrm>
              <a:off x="7041632" y="3012948"/>
              <a:ext cx="4563016" cy="9722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defTabSz="363726" fontAlgn="base">
                <a:spcBef>
                  <a:spcPts val="398"/>
                </a:spcBef>
                <a:spcAft>
                  <a:spcPct val="0"/>
                </a:spcAft>
                <a:defRPr/>
              </a:pPr>
              <a:r>
                <a:rPr lang="ko-KR" altLang="en-US" sz="2400" b="1" dirty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Droid Sans Fallback" panose="020B0502000000000001" pitchFamily="50" charset="-127"/>
                </a:rPr>
                <a:t>하천</a:t>
              </a:r>
              <a:r>
                <a:rPr lang="en-US" altLang="ko-KR" sz="2400" b="1" dirty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Droid Sans Fallback" panose="020B0502000000000001" pitchFamily="50" charset="-127"/>
                </a:rPr>
                <a:t>/</a:t>
              </a:r>
              <a:r>
                <a:rPr lang="ko-KR" altLang="en-US" sz="2400" b="1" dirty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Droid Sans Fallback" panose="020B0502000000000001" pitchFamily="50" charset="-127"/>
                </a:rPr>
                <a:t>하상도로</a:t>
              </a:r>
              <a:endParaRPr lang="en-US" altLang="ko-KR" sz="2400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페이퍼로지 6 SemiBold" pitchFamily="2" charset="-127"/>
                <a:ea typeface="페이퍼로지 6 SemiBold" pitchFamily="2" charset="-127"/>
                <a:cs typeface="Droid Sans Fallback" panose="020B0502000000000001" pitchFamily="50" charset="-127"/>
              </a:endParaRPr>
            </a:p>
            <a:p>
              <a:pPr defTabSz="363726" fontAlgn="base">
                <a:spcBef>
                  <a:spcPts val="398"/>
                </a:spcBef>
                <a:spcAft>
                  <a:spcPct val="0"/>
                </a:spcAft>
                <a:defRPr/>
              </a:pPr>
              <a:r>
                <a:rPr lang="ko-KR" altLang="en-US" sz="2400" b="1" dirty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Droid Sans Fallback" panose="020B0502000000000001" pitchFamily="50" charset="-127"/>
                </a:rPr>
                <a:t>원격 </a:t>
              </a:r>
              <a:r>
                <a:rPr lang="ko-KR" altLang="en-US" sz="2400" b="1" dirty="0" err="1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Droid Sans Fallback" panose="020B0502000000000001" pitchFamily="50" charset="-127"/>
                </a:rPr>
                <a:t>진출입</a:t>
              </a:r>
              <a:r>
                <a:rPr lang="ko-KR" altLang="en-US" sz="2400" b="1" dirty="0">
                  <a:ln>
                    <a:solidFill>
                      <a:srgbClr val="002060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Droid Sans Fallback" panose="020B0502000000000001" pitchFamily="50" charset="-127"/>
                </a:rPr>
                <a:t> 차단시스템</a:t>
              </a:r>
              <a:endParaRPr lang="en-US" altLang="ko-KR" sz="2400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페이퍼로지 6 SemiBold" pitchFamily="2" charset="-127"/>
                <a:ea typeface="페이퍼로지 6 SemiBold" pitchFamily="2" charset="-127"/>
                <a:cs typeface="Droid Sans Fallback" panose="020B0502000000000001" pitchFamily="50" charset="-127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F3CA415-8A0E-2299-E005-6B686BB0B4D0}"/>
                </a:ext>
              </a:extLst>
            </p:cNvPr>
            <p:cNvGrpSpPr/>
            <p:nvPr/>
          </p:nvGrpSpPr>
          <p:grpSpPr>
            <a:xfrm>
              <a:off x="5993253" y="2982217"/>
              <a:ext cx="930748" cy="1106319"/>
              <a:chOff x="3579356" y="2400833"/>
              <a:chExt cx="950572" cy="1129882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1853D5-6280-915F-AA10-350F7DADB3BC}"/>
                  </a:ext>
                </a:extLst>
              </p:cNvPr>
              <p:cNvSpPr txBox="1"/>
              <p:nvPr/>
            </p:nvSpPr>
            <p:spPr>
              <a:xfrm>
                <a:off x="3579356" y="2607466"/>
                <a:ext cx="950572" cy="923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363726" fontAlgn="base">
                  <a:spcBef>
                    <a:spcPts val="398"/>
                  </a:spcBef>
                  <a:spcAft>
                    <a:spcPct val="0"/>
                  </a:spcAft>
                  <a:defRPr/>
                </a:pPr>
                <a:r>
                  <a:rPr kumimoji="1" lang="en-US" altLang="ko-KR" sz="4773" b="1" spc="-239" dirty="0">
                    <a:ln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페이퍼로지 6 SemiBold" pitchFamily="2" charset="-127"/>
                    <a:ea typeface="페이퍼로지 6 SemiBold" pitchFamily="2" charset="-127"/>
                    <a:cs typeface="Times New Roman"/>
                  </a:rPr>
                  <a:t>02</a:t>
                </a:r>
                <a:endParaRPr kumimoji="1" lang="en-US" altLang="ko-KR" sz="4773" b="1" dirty="0">
                  <a:ln w="9525" cap="flat" cmpd="sng" algn="ctr">
                    <a:solidFill>
                      <a:srgbClr val="000000">
                        <a:alpha val="0"/>
                      </a:srgbClr>
                    </a:solidFill>
                    <a:prstDash val="solid"/>
                    <a:round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  <a:cs typeface="Times New Roman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17B162-ABC5-D2CD-4B08-BA3818625545}"/>
                  </a:ext>
                </a:extLst>
              </p:cNvPr>
              <p:cNvSpPr txBox="1"/>
              <p:nvPr/>
            </p:nvSpPr>
            <p:spPr>
              <a:xfrm>
                <a:off x="3623727" y="2400833"/>
                <a:ext cx="861835" cy="2462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710576" fontAlgn="base">
                  <a:spcBef>
                    <a:spcPts val="398"/>
                  </a:spcBef>
                  <a:spcAft>
                    <a:spcPct val="0"/>
                  </a:spcAft>
                  <a:defRPr/>
                </a:pPr>
                <a:r>
                  <a:rPr lang="en-US" altLang="ko-KR" sz="1273" dirty="0">
                    <a:ln>
                      <a:solidFill>
                        <a:srgbClr val="5B9BD5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페이퍼로지 6 SemiBold" pitchFamily="2" charset="-127"/>
                    <a:ea typeface="페이퍼로지 6 SemiBold" pitchFamily="2" charset="-127"/>
                  </a:rPr>
                  <a:t>Chapter</a:t>
                </a:r>
                <a:endParaRPr lang="ko-KR" altLang="en-US" sz="1273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endParaRPr>
              </a:p>
            </p:txBody>
          </p:sp>
        </p:grp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21D7B7F-6DE6-ED53-8778-02E59AF8E8BC}"/>
                </a:ext>
              </a:extLst>
            </p:cNvPr>
            <p:cNvCxnSpPr>
              <a:cxnSpLocks/>
            </p:cNvCxnSpPr>
            <p:nvPr/>
          </p:nvCxnSpPr>
          <p:spPr>
            <a:xfrm>
              <a:off x="5987753" y="4139516"/>
              <a:ext cx="4563017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7FE8FD-02B3-F08C-FEBD-C1690BBAAED7}"/>
                </a:ext>
              </a:extLst>
            </p:cNvPr>
            <p:cNvSpPr txBox="1"/>
            <p:nvPr/>
          </p:nvSpPr>
          <p:spPr>
            <a:xfrm>
              <a:off x="6796710" y="4410150"/>
              <a:ext cx="3199011" cy="21643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defTabSz="793221">
                <a:lnSpc>
                  <a:spcPct val="150000"/>
                </a:lnSpc>
                <a:defRPr/>
              </a:pP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1. 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하천 </a:t>
              </a:r>
              <a:r>
                <a:rPr lang="ko-KR" altLang="en-US" sz="1110" b="1" dirty="0" err="1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진출입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 차단 시스템 도입 필요성</a:t>
              </a:r>
            </a:p>
            <a:p>
              <a:pPr defTabSz="793221">
                <a:lnSpc>
                  <a:spcPct val="150000"/>
                </a:lnSpc>
                <a:defRPr/>
              </a:pP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2. 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하천 주요 구축 사례 </a:t>
              </a: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(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서울</a:t>
              </a: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/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경기도</a:t>
              </a: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)</a:t>
              </a:r>
            </a:p>
            <a:p>
              <a:pPr defTabSz="793221">
                <a:lnSpc>
                  <a:spcPct val="150000"/>
                </a:lnSpc>
                <a:defRPr/>
              </a:pP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3. 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하천 현안 분석</a:t>
              </a:r>
            </a:p>
            <a:p>
              <a:pPr defTabSz="793221">
                <a:lnSpc>
                  <a:spcPct val="150000"/>
                </a:lnSpc>
                <a:defRPr/>
              </a:pP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4. 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제안 핵심기술</a:t>
              </a:r>
            </a:p>
            <a:p>
              <a:pPr defTabSz="793221">
                <a:lnSpc>
                  <a:spcPct val="150000"/>
                </a:lnSpc>
                <a:defRPr/>
              </a:pP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5. 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장비구성</a:t>
              </a:r>
            </a:p>
            <a:p>
              <a:pPr defTabSz="793221">
                <a:lnSpc>
                  <a:spcPct val="150000"/>
                </a:lnSpc>
                <a:defRPr/>
              </a:pP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6. 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시스템 운영</a:t>
              </a:r>
            </a:p>
            <a:p>
              <a:pPr defTabSz="793221">
                <a:lnSpc>
                  <a:spcPct val="150000"/>
                </a:lnSpc>
                <a:defRPr/>
              </a:pP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7. 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하천 진출입차단시스템 제안 내용</a:t>
              </a: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(</a:t>
              </a:r>
              <a:r>
                <a:rPr lang="ko-KR" altLang="en-US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안</a:t>
              </a:r>
              <a:r>
                <a:rPr lang="en-US" altLang="ko-KR" sz="1110" b="1" dirty="0">
                  <a:ln>
                    <a:solidFill>
                      <a:srgbClr val="5B9BD5">
                        <a:alpha val="0"/>
                      </a:srgbClr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페이퍼로지 6 SemiBold" pitchFamily="2" charset="-127"/>
                  <a:ea typeface="페이퍼로지 6 SemiBold" pitchFamily="2" charset="-127"/>
                </a:rPr>
                <a:t>)</a:t>
              </a:r>
              <a:endParaRPr lang="ko-KR" altLang="en-US" sz="1110" b="1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페이퍼로지 6 SemiBold" pitchFamily="2" charset="-127"/>
                <a:ea typeface="페이퍼로지 6 SemiBold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3330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207EA0-C79A-23AB-9B0A-B3C5D33BF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F7E5478E-B541-175D-222E-EA96ACE2B0CE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32000"/>
                </a:schemeClr>
              </a:gs>
              <a:gs pos="21000">
                <a:schemeClr val="tx2">
                  <a:alpha val="10000"/>
                  <a:lumMod val="77000"/>
                  <a:lumOff val="23000"/>
                </a:schemeClr>
              </a:gs>
              <a:gs pos="47000">
                <a:srgbClr val="153C61">
                  <a:alpha val="62000"/>
                </a:srgbClr>
              </a:gs>
              <a:gs pos="100000">
                <a:schemeClr val="tx2">
                  <a:lumMod val="7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55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0455DC8-ED2A-E0DB-AD3E-CEB3146A6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909" y="368070"/>
            <a:ext cx="1446869" cy="602794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055C2E-7110-B60F-FFE3-D3FA4E863C78}"/>
              </a:ext>
            </a:extLst>
          </p:cNvPr>
          <p:cNvSpPr txBox="1"/>
          <p:nvPr/>
        </p:nvSpPr>
        <p:spPr>
          <a:xfrm>
            <a:off x="2586807" y="3821243"/>
            <a:ext cx="509145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bg1">
                    <a:alpha val="8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페이퍼로지 8 ExtraBold" charset="-127"/>
                <a:ea typeface="페이퍼로지 8 ExtraBold" charset="-127"/>
              </a:rPr>
              <a:t>정보통신공사 시스템 구축 </a:t>
            </a:r>
            <a:r>
              <a:rPr lang="en-US" altLang="ko-KR" dirty="0">
                <a:solidFill>
                  <a:schemeClr val="bg1">
                    <a:alpha val="8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페이퍼로지 8 ExtraBold" charset="-127"/>
                <a:ea typeface="페이퍼로지 8 ExtraBold" charset="-127"/>
              </a:rPr>
              <a:t>SI </a:t>
            </a:r>
            <a:r>
              <a:rPr lang="ko-KR" altLang="en-US" dirty="0">
                <a:solidFill>
                  <a:schemeClr val="bg1">
                    <a:alpha val="8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페이퍼로지 8 ExtraBold" charset="-127"/>
                <a:ea typeface="페이퍼로지 8 ExtraBold" charset="-127"/>
              </a:rPr>
              <a:t>전문기업 </a:t>
            </a:r>
            <a:r>
              <a:rPr lang="en-US" altLang="ko-KR" dirty="0">
                <a:solidFill>
                  <a:schemeClr val="bg1">
                    <a:alpha val="8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페이퍼로지 8 ExtraBold" charset="-127"/>
                <a:ea typeface="페이퍼로지 8 ExtraBold" charset="-127"/>
              </a:rPr>
              <a:t>(</a:t>
            </a:r>
            <a:r>
              <a:rPr lang="ko-KR" altLang="en-US" dirty="0">
                <a:solidFill>
                  <a:schemeClr val="bg1">
                    <a:alpha val="8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페이퍼로지 8 ExtraBold" charset="-127"/>
                <a:ea typeface="페이퍼로지 8 ExtraBold" charset="-127"/>
              </a:rPr>
              <a:t>주</a:t>
            </a:r>
            <a:r>
              <a:rPr lang="en-US" altLang="ko-KR" dirty="0">
                <a:solidFill>
                  <a:schemeClr val="bg1">
                    <a:alpha val="8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페이퍼로지 8 ExtraBold" charset="-127"/>
                <a:ea typeface="페이퍼로지 8 ExtraBold" charset="-127"/>
              </a:rPr>
              <a:t>)</a:t>
            </a:r>
            <a:r>
              <a:rPr lang="ko-KR" altLang="en-US" dirty="0" err="1">
                <a:solidFill>
                  <a:schemeClr val="bg1">
                    <a:alpha val="80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페이퍼로지 8 ExtraBold" charset="-127"/>
                <a:ea typeface="페이퍼로지 8 ExtraBold" charset="-127"/>
              </a:rPr>
              <a:t>한민경테크</a:t>
            </a:r>
            <a:endParaRPr lang="ko-KR" altLang="en-US" dirty="0">
              <a:solidFill>
                <a:schemeClr val="bg1">
                  <a:alpha val="80000"/>
                </a:schemeClr>
              </a:solidFill>
              <a:effectLst>
                <a:innerShdw blurRad="114300">
                  <a:prstClr val="black"/>
                </a:innerShdw>
              </a:effectLst>
              <a:latin typeface="페이퍼로지 8 ExtraBold" charset="-127"/>
              <a:ea typeface="페이퍼로지 8 ExtraBold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8E04D3-327C-4886-19C4-78723F6E4C1B}"/>
              </a:ext>
            </a:extLst>
          </p:cNvPr>
          <p:cNvSpPr txBox="1"/>
          <p:nvPr/>
        </p:nvSpPr>
        <p:spPr>
          <a:xfrm>
            <a:off x="1265061" y="2377282"/>
            <a:ext cx="4348947" cy="60279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r" defTabSz="469731" fontAlgn="base">
              <a:spcBef>
                <a:spcPts val="514"/>
              </a:spcBef>
              <a:spcAft>
                <a:spcPct val="0"/>
              </a:spcAft>
              <a:defRPr/>
            </a:pPr>
            <a:r>
              <a:rPr lang="ko-KR" altLang="en-US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accent4">
                    <a:alpha val="80000"/>
                  </a:schemeClr>
                </a:solidFill>
                <a:effectLst/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신뢰</a:t>
            </a:r>
            <a:r>
              <a:rPr lang="ko-KR" altLang="en-US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bg1">
                    <a:alpha val="80000"/>
                  </a:schemeClr>
                </a:solidFill>
                <a:effectLst/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를 설치하는 기업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0C4549-DE45-4CDB-B6A6-1E01ADA2D190}"/>
              </a:ext>
            </a:extLst>
          </p:cNvPr>
          <p:cNvSpPr txBox="1"/>
          <p:nvPr/>
        </p:nvSpPr>
        <p:spPr>
          <a:xfrm>
            <a:off x="2102998" y="2980076"/>
            <a:ext cx="6537941" cy="60279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 defTabSz="469731" fontAlgn="base">
              <a:spcBef>
                <a:spcPts val="514"/>
              </a:spcBef>
              <a:spcAft>
                <a:spcPct val="0"/>
              </a:spcAft>
              <a:defRPr/>
            </a:pPr>
            <a:r>
              <a:rPr lang="ko-KR" altLang="en-US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accent4">
                    <a:alpha val="80000"/>
                  </a:schemeClr>
                </a:solidFill>
                <a:effectLst/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믿음</a:t>
            </a:r>
            <a:r>
              <a:rPr lang="ko-KR" altLang="en-US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bg1">
                    <a:alpha val="80000"/>
                  </a:schemeClr>
                </a:solidFill>
                <a:effectLst/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을 보여드리겠습니다</a:t>
            </a:r>
            <a:r>
              <a:rPr lang="en-US" altLang="ko-KR" sz="3917" b="1" dirty="0">
                <a:ln>
                  <a:solidFill>
                    <a:srgbClr val="002060">
                      <a:alpha val="0"/>
                    </a:srgbClr>
                  </a:solidFill>
                </a:ln>
                <a:solidFill>
                  <a:schemeClr val="bg1">
                    <a:alpha val="80000"/>
                  </a:schemeClr>
                </a:solidFill>
                <a:effectLst/>
                <a:latin typeface="페이퍼로지 8 ExtraBold" pitchFamily="2" charset="-127"/>
                <a:ea typeface="페이퍼로지 8 ExtraBold" pitchFamily="2" charset="-127"/>
                <a:cs typeface="Droid Sans Fallback" panose="020B0502000000000001" pitchFamily="50" charset="-127"/>
              </a:rPr>
              <a:t>.</a:t>
            </a:r>
            <a:endParaRPr lang="ko-KR" altLang="en-US" sz="3917" b="1" dirty="0">
              <a:ln>
                <a:solidFill>
                  <a:srgbClr val="002060">
                    <a:alpha val="0"/>
                  </a:srgbClr>
                </a:solidFill>
              </a:ln>
              <a:solidFill>
                <a:schemeClr val="bg1">
                  <a:alpha val="80000"/>
                </a:schemeClr>
              </a:solidFill>
              <a:effectLst/>
              <a:latin typeface="페이퍼로지 8 ExtraBold" pitchFamily="2" charset="-127"/>
              <a:ea typeface="페이퍼로지 8 ExtraBold" pitchFamily="2" charset="-127"/>
              <a:cs typeface="Droid Sans Fallback" panose="020B05020000000000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54192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350</TotalTime>
  <Words>533</Words>
  <Application>Microsoft Office PowerPoint</Application>
  <PresentationFormat>A4 용지(210x297mm)</PresentationFormat>
  <Paragraphs>134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3" baseType="lpstr">
      <vt:lpstr>HY견고딕</vt:lpstr>
      <vt:lpstr>HY헤드라인M</vt:lpstr>
      <vt:lpstr>세방고딕 Regular</vt:lpstr>
      <vt:lpstr>페이퍼로지 6 ExtraBold</vt:lpstr>
      <vt:lpstr>페이퍼로지 6 SemiBold</vt:lpstr>
      <vt:lpstr>페이퍼로지 7 Bold</vt:lpstr>
      <vt:lpstr>페이퍼로지 8 ExtraBold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13</cp:revision>
  <dcterms:created xsi:type="dcterms:W3CDTF">2026-06-25T02:41:59Z</dcterms:created>
  <dcterms:modified xsi:type="dcterms:W3CDTF">2026-06-30T01:11:53Z</dcterms:modified>
</cp:coreProperties>
</file>